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8" r:id="rId3"/>
    <p:sldMasterId id="2147483732" r:id="rId4"/>
    <p:sldMasterId id="2147483744" r:id="rId5"/>
  </p:sldMasterIdLst>
  <p:notesMasterIdLst>
    <p:notesMasterId r:id="rId95"/>
  </p:notesMasterIdLst>
  <p:handoutMasterIdLst>
    <p:handoutMasterId r:id="rId9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Orta Stil 3 - Vurgu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Orta Stil 2 - Vurgu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Orta Stil 2 - Vurgu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84E427A-3D55-4303-BF80-6455036E1DE7}" styleName="Tema Uygulanmış Stil 1 - Vurgu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ema Uygulanmış Stil 1 - Vurgu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Orta Stil 2 - Vurgu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Orta Stil 2 - Vurgu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8603FDC-E32A-4AB5-989C-0864C3EAD2B8}" styleName="Tema Uygulanmış Stil 2 - Vurgu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ema Uygulanmış Stil 2 - Vurgu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Açık Stil 2 - Vurgu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Orta Stil 1 - Vurgu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Orta Stil 3 - Vurgu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4" autoAdjust="0"/>
    <p:restoredTop sz="94660"/>
  </p:normalViewPr>
  <p:slideViewPr>
    <p:cSldViewPr>
      <p:cViewPr varScale="1">
        <p:scale>
          <a:sx n="84" d="100"/>
          <a:sy n="84" d="100"/>
        </p:scale>
        <p:origin x="1387" y="58"/>
      </p:cViewPr>
      <p:guideLst>
        <p:guide orient="horz" pos="2160"/>
        <p:guide pos="2880"/>
      </p:guideLst>
    </p:cSldViewPr>
  </p:slideViewPr>
  <p:notesTextViewPr>
    <p:cViewPr>
      <p:scale>
        <a:sx n="1" d="1"/>
        <a:sy n="1" d="1"/>
      </p:scale>
      <p:origin x="0" y="0"/>
    </p:cViewPr>
  </p:notesTextViewPr>
  <p:sorterViewPr>
    <p:cViewPr>
      <p:scale>
        <a:sx n="100" d="100"/>
        <a:sy n="100" d="100"/>
      </p:scale>
      <p:origin x="0" y="2378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slide" Target="slides/slide84.xml"/><Relationship Id="rId97"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16EF08-08F8-481C-A435-40C5963BA194}" type="datetimeFigureOut">
              <a:rPr lang="tr-TR" smtClean="0"/>
              <a:t>22.03.2020</a:t>
            </a:fld>
            <a:endParaRPr lang="tr-TR"/>
          </a:p>
        </p:txBody>
      </p:sp>
      <p:sp>
        <p:nvSpPr>
          <p:cNvPr id="4" name="Altbilgi Yer Tutucusu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tr-TR" smtClean="0"/>
              <a:t>Bölüm 3</a:t>
            </a:r>
            <a:endParaRPr lang="tr-TR"/>
          </a:p>
        </p:txBody>
      </p:sp>
      <p:sp>
        <p:nvSpPr>
          <p:cNvPr id="5" name="Slayt Numarası Yer Tutucusu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E72D401-0B21-44C3-8663-45503CC563F6}" type="slidenum">
              <a:rPr lang="tr-TR" smtClean="0"/>
              <a:t>‹#›</a:t>
            </a:fld>
            <a:endParaRPr lang="tr-TR"/>
          </a:p>
        </p:txBody>
      </p:sp>
    </p:spTree>
    <p:extLst>
      <p:ext uri="{BB962C8B-B14F-4D97-AF65-F5344CB8AC3E}">
        <p14:creationId xmlns:p14="http://schemas.microsoft.com/office/powerpoint/2010/main" val="420387919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17F568-CA2D-46D2-AAF4-D38F8C088DC2}" type="datetimeFigureOut">
              <a:rPr lang="tr-TR" smtClean="0"/>
              <a:t>22.03.2020</a:t>
            </a:fld>
            <a:endParaRPr lang="tr-TR"/>
          </a:p>
        </p:txBody>
      </p:sp>
      <p:sp>
        <p:nvSpPr>
          <p:cNvPr id="4" name="Slayt Görüntüsü Yer Tutucus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tr-TR" smtClean="0"/>
              <a:t>Bölüm 3</a:t>
            </a:r>
            <a:endParaRPr lang="tr-TR"/>
          </a:p>
        </p:txBody>
      </p:sp>
      <p:sp>
        <p:nvSpPr>
          <p:cNvPr id="7" name="Slayt Numarası Yer Tutucus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2ACE1F-D05F-48BF-A136-108385604A05}" type="slidenum">
              <a:rPr lang="tr-TR" smtClean="0"/>
              <a:t>‹#›</a:t>
            </a:fld>
            <a:endParaRPr lang="tr-TR"/>
          </a:p>
        </p:txBody>
      </p:sp>
    </p:spTree>
    <p:extLst>
      <p:ext uri="{BB962C8B-B14F-4D97-AF65-F5344CB8AC3E}">
        <p14:creationId xmlns:p14="http://schemas.microsoft.com/office/powerpoint/2010/main" val="296450800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smtClean="0"/>
          </a:p>
        </p:txBody>
      </p:sp>
      <p:sp>
        <p:nvSpPr>
          <p:cNvPr id="4" name="Slayt Numarası Yer Tutucusu 3"/>
          <p:cNvSpPr>
            <a:spLocks noGrp="1"/>
          </p:cNvSpPr>
          <p:nvPr>
            <p:ph type="sldNum" sz="quarter" idx="10"/>
          </p:nvPr>
        </p:nvSpPr>
        <p:spPr/>
        <p:txBody>
          <a:bodyPr/>
          <a:lstStyle/>
          <a:p>
            <a:fld id="{322ACE1F-D05F-48BF-A136-108385604A05}" type="slidenum">
              <a:rPr lang="tr-TR" smtClean="0"/>
              <a:t>9</a:t>
            </a:fld>
            <a:endParaRPr lang="tr-TR"/>
          </a:p>
        </p:txBody>
      </p:sp>
      <p:sp>
        <p:nvSpPr>
          <p:cNvPr id="5" name="Altbilgi Yer Tutucusu 4"/>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2417033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322ACE1F-D05F-48BF-A136-108385604A05}" type="slidenum">
              <a:rPr lang="tr-TR" smtClean="0"/>
              <a:t>40</a:t>
            </a:fld>
            <a:endParaRPr lang="tr-TR"/>
          </a:p>
        </p:txBody>
      </p:sp>
      <p:sp>
        <p:nvSpPr>
          <p:cNvPr id="5" name="Altbilgi Yer Tutucusu 4"/>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1844895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Altbilgi Yer Tutucusu 3"/>
          <p:cNvSpPr>
            <a:spLocks noGrp="1"/>
          </p:cNvSpPr>
          <p:nvPr>
            <p:ph type="ftr" sz="quarter" idx="10"/>
          </p:nvPr>
        </p:nvSpPr>
        <p:spPr/>
        <p:txBody>
          <a:bodyPr/>
          <a:lstStyle/>
          <a:p>
            <a:r>
              <a:rPr lang="tr-TR" smtClean="0"/>
              <a:t>Bölüm 3</a:t>
            </a:r>
            <a:endParaRPr lang="tr-TR"/>
          </a:p>
        </p:txBody>
      </p:sp>
      <p:sp>
        <p:nvSpPr>
          <p:cNvPr id="5" name="Slayt Numarası Yer Tutucusu 4"/>
          <p:cNvSpPr>
            <a:spLocks noGrp="1"/>
          </p:cNvSpPr>
          <p:nvPr>
            <p:ph type="sldNum" sz="quarter" idx="11"/>
          </p:nvPr>
        </p:nvSpPr>
        <p:spPr/>
        <p:txBody>
          <a:bodyPr/>
          <a:lstStyle/>
          <a:p>
            <a:fld id="{322ACE1F-D05F-48BF-A136-108385604A05}" type="slidenum">
              <a:rPr lang="tr-TR" smtClean="0"/>
              <a:t>54</a:t>
            </a:fld>
            <a:endParaRPr lang="tr-TR"/>
          </a:p>
        </p:txBody>
      </p:sp>
    </p:spTree>
    <p:extLst>
      <p:ext uri="{BB962C8B-B14F-4D97-AF65-F5344CB8AC3E}">
        <p14:creationId xmlns:p14="http://schemas.microsoft.com/office/powerpoint/2010/main" val="31806371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5" name="Rectangle 3"/>
          <p:cNvSpPr>
            <a:spLocks noGrp="1" noChangeArrowheads="1"/>
          </p:cNvSpPr>
          <p:nvPr>
            <p:ph type="ctrTitle"/>
          </p:nvPr>
        </p:nvSpPr>
        <p:spPr>
          <a:xfrm>
            <a:off x="2286000" y="3429000"/>
            <a:ext cx="6399213" cy="1219200"/>
          </a:xfrm>
        </p:spPr>
        <p:txBody>
          <a:bodyPr/>
          <a:lstStyle>
            <a:lvl1pPr>
              <a:defRPr sz="4000"/>
            </a:lvl1pPr>
          </a:lstStyle>
          <a:p>
            <a:pPr lvl="0"/>
            <a:r>
              <a:rPr lang="tr-TR" noProof="0" smtClean="0"/>
              <a:t>Asıl başlık stili için tıklatın</a:t>
            </a:r>
          </a:p>
        </p:txBody>
      </p:sp>
      <p:sp>
        <p:nvSpPr>
          <p:cNvPr id="3076" name="Rectangle 4"/>
          <p:cNvSpPr>
            <a:spLocks noGrp="1" noChangeArrowheads="1"/>
          </p:cNvSpPr>
          <p:nvPr>
            <p:ph type="subTitle" idx="1"/>
          </p:nvPr>
        </p:nvSpPr>
        <p:spPr>
          <a:xfrm>
            <a:off x="2286000" y="4800600"/>
            <a:ext cx="6399213" cy="838200"/>
          </a:xfrm>
        </p:spPr>
        <p:txBody>
          <a:bodyPr/>
          <a:lstStyle>
            <a:lvl1pPr marL="0" indent="0">
              <a:buFontTx/>
              <a:buNone/>
              <a:defRPr sz="2400"/>
            </a:lvl1pPr>
          </a:lstStyle>
          <a:p>
            <a:pPr lvl="0"/>
            <a:r>
              <a:rPr lang="tr-TR" noProof="0" smtClean="0"/>
              <a:t>Asıl alt başlık stilini düzenlemek için tıklatın</a:t>
            </a:r>
          </a:p>
        </p:txBody>
      </p:sp>
      <p:sp>
        <p:nvSpPr>
          <p:cNvPr id="3077" name="Rectangle 5"/>
          <p:cNvSpPr>
            <a:spLocks noGrp="1" noChangeArrowheads="1"/>
          </p:cNvSpPr>
          <p:nvPr>
            <p:ph type="dt" sz="half" idx="2"/>
          </p:nvPr>
        </p:nvSpPr>
        <p:spPr/>
        <p:txBody>
          <a:bodyPr/>
          <a:lstStyle>
            <a:lvl1pPr>
              <a:defRPr/>
            </a:lvl1pPr>
          </a:lstStyle>
          <a:p>
            <a:fld id="{31A8800E-27DF-4DC7-A818-AB52943FEBAC}" type="datetime1">
              <a:rPr lang="tr-TR" smtClean="0"/>
              <a:t>22.03.2020</a:t>
            </a:fld>
            <a:endParaRPr lang="tr-TR"/>
          </a:p>
        </p:txBody>
      </p:sp>
      <p:sp>
        <p:nvSpPr>
          <p:cNvPr id="3078" name="Rectangle 6"/>
          <p:cNvSpPr>
            <a:spLocks noGrp="1" noChangeArrowheads="1"/>
          </p:cNvSpPr>
          <p:nvPr>
            <p:ph type="ftr" sz="quarter" idx="3"/>
          </p:nvPr>
        </p:nvSpPr>
        <p:spPr/>
        <p:txBody>
          <a:bodyPr/>
          <a:lstStyle>
            <a:lvl1pPr>
              <a:defRPr/>
            </a:lvl1pPr>
          </a:lstStyle>
          <a:p>
            <a:r>
              <a:rPr lang="tr-TR" smtClean="0"/>
              <a:t>Bölüm 3</a:t>
            </a:r>
            <a:endParaRPr lang="tr-TR"/>
          </a:p>
        </p:txBody>
      </p:sp>
      <p:sp>
        <p:nvSpPr>
          <p:cNvPr id="3079" name="Rectangle 7"/>
          <p:cNvSpPr>
            <a:spLocks noGrp="1" noChangeArrowheads="1"/>
          </p:cNvSpPr>
          <p:nvPr>
            <p:ph type="sldNum" sz="quarter" idx="4"/>
          </p:nvPr>
        </p:nvSpPr>
        <p:spPr/>
        <p:txBody>
          <a:bodyPr/>
          <a:lstStyle>
            <a:lvl1pPr>
              <a:defRPr/>
            </a:lvl1pPr>
          </a:lstStyle>
          <a:p>
            <a:fld id="{966E5DB1-818B-4164-847F-0F34E7F92381}" type="slidenum">
              <a:rPr lang="tr-TR" smtClean="0"/>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lvl1pPr>
              <a:defRPr/>
            </a:lvl1pPr>
          </a:lstStyle>
          <a:p>
            <a:fld id="{D6FFE592-680C-4568-BADC-A4AB99BDE4AE}" type="datetime1">
              <a:rPr lang="tr-TR" smtClean="0"/>
              <a:t>22.03.2020</a:t>
            </a:fld>
            <a:endParaRPr lang="tr-TR"/>
          </a:p>
        </p:txBody>
      </p:sp>
      <p:sp>
        <p:nvSpPr>
          <p:cNvPr id="5" name="Altbilgi Yer Tutucusu 4"/>
          <p:cNvSpPr>
            <a:spLocks noGrp="1"/>
          </p:cNvSpPr>
          <p:nvPr>
            <p:ph type="ftr" sz="quarter" idx="11"/>
          </p:nvPr>
        </p:nvSpPr>
        <p:spPr/>
        <p:txBody>
          <a:bodyPr/>
          <a:lstStyle>
            <a:lvl1pPr>
              <a:defRPr/>
            </a:lvl1pPr>
          </a:lstStyle>
          <a:p>
            <a:r>
              <a:rPr lang="tr-TR" smtClean="0"/>
              <a:t>Bölüm 3</a:t>
            </a:r>
            <a:endParaRPr lang="tr-TR"/>
          </a:p>
        </p:txBody>
      </p:sp>
      <p:sp>
        <p:nvSpPr>
          <p:cNvPr id="6" name="Slayt Numarası Yer Tutucusu 5"/>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660417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7085013" y="533400"/>
            <a:ext cx="1598612" cy="5592763"/>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2284413" y="533400"/>
            <a:ext cx="4648200" cy="5592763"/>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lvl1pPr>
              <a:defRPr/>
            </a:lvl1pPr>
          </a:lstStyle>
          <a:p>
            <a:fld id="{797A04AE-5015-4231-8538-BD782E85A1BD}" type="datetime1">
              <a:rPr lang="tr-TR" smtClean="0"/>
              <a:t>22.03.2020</a:t>
            </a:fld>
            <a:endParaRPr lang="tr-TR"/>
          </a:p>
        </p:txBody>
      </p:sp>
      <p:sp>
        <p:nvSpPr>
          <p:cNvPr id="5" name="Altbilgi Yer Tutucusu 4"/>
          <p:cNvSpPr>
            <a:spLocks noGrp="1"/>
          </p:cNvSpPr>
          <p:nvPr>
            <p:ph type="ftr" sz="quarter" idx="11"/>
          </p:nvPr>
        </p:nvSpPr>
        <p:spPr/>
        <p:txBody>
          <a:bodyPr/>
          <a:lstStyle>
            <a:lvl1pPr>
              <a:defRPr/>
            </a:lvl1pPr>
          </a:lstStyle>
          <a:p>
            <a:r>
              <a:rPr lang="tr-TR" smtClean="0"/>
              <a:t>Bölüm 3</a:t>
            </a:r>
            <a:endParaRPr lang="tr-TR"/>
          </a:p>
        </p:txBody>
      </p:sp>
      <p:sp>
        <p:nvSpPr>
          <p:cNvPr id="6" name="Slayt Numarası Yer Tutucusu 5"/>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224822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Başlık Slaydı">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371600"/>
            <a:ext cx="7772400" cy="1470025"/>
          </a:xfrm>
        </p:spPr>
        <p:txBody>
          <a:bodyPr/>
          <a:lstStyle>
            <a:lvl1pPr>
              <a:defRPr/>
            </a:lvl1pPr>
          </a:lstStyle>
          <a:p>
            <a:pPr lvl="0"/>
            <a:r>
              <a:rPr lang="tr-TR" noProof="0" smtClean="0"/>
              <a:t>Asıl başlık stili için tıklatın</a:t>
            </a:r>
          </a:p>
        </p:txBody>
      </p:sp>
      <p:sp>
        <p:nvSpPr>
          <p:cNvPr id="3075" name="Rectangle 3"/>
          <p:cNvSpPr>
            <a:spLocks noGrp="1" noChangeArrowheads="1"/>
          </p:cNvSpPr>
          <p:nvPr>
            <p:ph type="subTitle" idx="1"/>
          </p:nvPr>
        </p:nvSpPr>
        <p:spPr>
          <a:xfrm>
            <a:off x="1295400" y="3048000"/>
            <a:ext cx="6400800" cy="685800"/>
          </a:xfrm>
        </p:spPr>
        <p:txBody>
          <a:bodyPr/>
          <a:lstStyle>
            <a:lvl1pPr marL="0" indent="0" algn="ctr">
              <a:buFontTx/>
              <a:buNone/>
              <a:defRPr/>
            </a:lvl1pPr>
          </a:lstStyle>
          <a:p>
            <a:pPr lvl="0"/>
            <a:r>
              <a:rPr lang="tr-TR" noProof="0" smtClean="0"/>
              <a:t>Asıl alt başlık stilini düzenlemek için tıklatın</a:t>
            </a:r>
          </a:p>
        </p:txBody>
      </p:sp>
      <p:sp>
        <p:nvSpPr>
          <p:cNvPr id="3076" name="Rectangle 4"/>
          <p:cNvSpPr>
            <a:spLocks noGrp="1" noChangeArrowheads="1"/>
          </p:cNvSpPr>
          <p:nvPr>
            <p:ph type="dt" sz="half" idx="2"/>
          </p:nvPr>
        </p:nvSpPr>
        <p:spPr/>
        <p:txBody>
          <a:bodyPr/>
          <a:lstStyle>
            <a:lvl1pPr>
              <a:defRPr sz="1200"/>
            </a:lvl1pPr>
          </a:lstStyle>
          <a:p>
            <a:fld id="{7D2CC9D7-D3DB-4D27-9186-2BA22A70759B}" type="datetime1">
              <a:rPr lang="tr-TR" smtClean="0"/>
              <a:t>22.03.2020</a:t>
            </a:fld>
            <a:endParaRPr lang="tr-TR"/>
          </a:p>
        </p:txBody>
      </p:sp>
      <p:sp>
        <p:nvSpPr>
          <p:cNvPr id="3077" name="Rectangle 5"/>
          <p:cNvSpPr>
            <a:spLocks noGrp="1" noChangeArrowheads="1"/>
          </p:cNvSpPr>
          <p:nvPr>
            <p:ph type="ftr" sz="quarter" idx="3"/>
          </p:nvPr>
        </p:nvSpPr>
        <p:spPr/>
        <p:txBody>
          <a:bodyPr/>
          <a:lstStyle>
            <a:lvl1pPr>
              <a:defRPr sz="1200"/>
            </a:lvl1pPr>
          </a:lstStyle>
          <a:p>
            <a:r>
              <a:rPr lang="tr-TR" smtClean="0"/>
              <a:t>Bölüm 3</a:t>
            </a:r>
            <a:endParaRPr lang="tr-TR"/>
          </a:p>
        </p:txBody>
      </p:sp>
      <p:sp>
        <p:nvSpPr>
          <p:cNvPr id="3078" name="Rectangle 6"/>
          <p:cNvSpPr>
            <a:spLocks noGrp="1" noChangeArrowheads="1"/>
          </p:cNvSpPr>
          <p:nvPr>
            <p:ph type="sldNum" sz="quarter" idx="4"/>
          </p:nvPr>
        </p:nvSpPr>
        <p:spPr/>
        <p:txBody>
          <a:bodyPr/>
          <a:lstStyle>
            <a:lvl1pPr>
              <a:defRPr sz="1200"/>
            </a:lvl1pPr>
          </a:lstStyle>
          <a:p>
            <a:fld id="{966E5DB1-818B-4164-847F-0F34E7F92381}" type="slidenum">
              <a:rPr lang="tr-TR" smtClean="0"/>
              <a:t>‹#›</a:t>
            </a:fld>
            <a:endParaRPr lang="tr-T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lvl1pPr>
              <a:defRPr/>
            </a:lvl1pPr>
          </a:lstStyle>
          <a:p>
            <a:fld id="{1E0F2ECA-CB21-476C-97EC-997C8509F196}" type="datetime1">
              <a:rPr lang="tr-TR" smtClean="0"/>
              <a:t>22.03.2020</a:t>
            </a:fld>
            <a:endParaRPr lang="tr-TR"/>
          </a:p>
        </p:txBody>
      </p:sp>
      <p:sp>
        <p:nvSpPr>
          <p:cNvPr id="5" name="Altbilgi Yer Tutucusu 4"/>
          <p:cNvSpPr>
            <a:spLocks noGrp="1"/>
          </p:cNvSpPr>
          <p:nvPr>
            <p:ph type="ftr" sz="quarter" idx="11"/>
          </p:nvPr>
        </p:nvSpPr>
        <p:spPr/>
        <p:txBody>
          <a:bodyPr/>
          <a:lstStyle>
            <a:lvl1pPr>
              <a:defRPr/>
            </a:lvl1pPr>
          </a:lstStyle>
          <a:p>
            <a:r>
              <a:rPr lang="tr-TR" smtClean="0"/>
              <a:t>Bölüm 3</a:t>
            </a:r>
            <a:endParaRPr lang="tr-TR"/>
          </a:p>
        </p:txBody>
      </p:sp>
      <p:sp>
        <p:nvSpPr>
          <p:cNvPr id="6" name="Slayt Numarası Yer Tutucusu 5"/>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4096586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722313" y="4406900"/>
            <a:ext cx="7772400" cy="1362075"/>
          </a:xfrm>
        </p:spPr>
        <p:txBody>
          <a:bodyPr anchor="t"/>
          <a:lstStyle>
            <a:lvl1pPr algn="l">
              <a:defRPr sz="4000" b="1" cap="all"/>
            </a:lvl1pPr>
          </a:lstStyle>
          <a:p>
            <a:r>
              <a:rPr lang="tr-TR" smtClean="0"/>
              <a:t>Asıl başlık stili için tıklatın</a:t>
            </a:r>
            <a:endParaRPr lang="tr-TR"/>
          </a:p>
        </p:txBody>
      </p:sp>
      <p:sp>
        <p:nvSpPr>
          <p:cNvPr id="3" name="Metin Yer Tutucusu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tr-TR" smtClean="0"/>
              <a:t>Asıl metin stillerini düzenlemek için tıklatın</a:t>
            </a:r>
          </a:p>
        </p:txBody>
      </p:sp>
      <p:sp>
        <p:nvSpPr>
          <p:cNvPr id="4" name="Veri Yer Tutucusu 3"/>
          <p:cNvSpPr>
            <a:spLocks noGrp="1"/>
          </p:cNvSpPr>
          <p:nvPr>
            <p:ph type="dt" sz="half" idx="10"/>
          </p:nvPr>
        </p:nvSpPr>
        <p:spPr/>
        <p:txBody>
          <a:bodyPr/>
          <a:lstStyle>
            <a:lvl1pPr>
              <a:defRPr/>
            </a:lvl1pPr>
          </a:lstStyle>
          <a:p>
            <a:fld id="{FC8C26BB-B99A-4AFE-8125-D40D39F418BC}" type="datetime1">
              <a:rPr lang="tr-TR" smtClean="0"/>
              <a:t>22.03.2020</a:t>
            </a:fld>
            <a:endParaRPr lang="tr-TR"/>
          </a:p>
        </p:txBody>
      </p:sp>
      <p:sp>
        <p:nvSpPr>
          <p:cNvPr id="5" name="Altbilgi Yer Tutucusu 4"/>
          <p:cNvSpPr>
            <a:spLocks noGrp="1"/>
          </p:cNvSpPr>
          <p:nvPr>
            <p:ph type="ftr" sz="quarter" idx="11"/>
          </p:nvPr>
        </p:nvSpPr>
        <p:spPr/>
        <p:txBody>
          <a:bodyPr/>
          <a:lstStyle>
            <a:lvl1pPr>
              <a:defRPr/>
            </a:lvl1pPr>
          </a:lstStyle>
          <a:p>
            <a:r>
              <a:rPr lang="tr-TR" smtClean="0"/>
              <a:t>Bölüm 3</a:t>
            </a:r>
            <a:endParaRPr lang="tr-TR"/>
          </a:p>
        </p:txBody>
      </p:sp>
      <p:sp>
        <p:nvSpPr>
          <p:cNvPr id="6" name="Slayt Numarası Yer Tutucusu 5"/>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1032314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lvl1pPr>
              <a:defRPr/>
            </a:lvl1pPr>
          </a:lstStyle>
          <a:p>
            <a:fld id="{C2AD5B26-6FD4-426E-964E-47E5617D5A0B}" type="datetime1">
              <a:rPr lang="tr-TR" smtClean="0"/>
              <a:t>22.03.2020</a:t>
            </a:fld>
            <a:endParaRPr lang="tr-TR"/>
          </a:p>
        </p:txBody>
      </p:sp>
      <p:sp>
        <p:nvSpPr>
          <p:cNvPr id="6" name="Altbilgi Yer Tutucusu 5"/>
          <p:cNvSpPr>
            <a:spLocks noGrp="1"/>
          </p:cNvSpPr>
          <p:nvPr>
            <p:ph type="ftr" sz="quarter" idx="11"/>
          </p:nvPr>
        </p:nvSpPr>
        <p:spPr/>
        <p:txBody>
          <a:bodyPr/>
          <a:lstStyle>
            <a:lvl1pPr>
              <a:defRPr/>
            </a:lvl1pPr>
          </a:lstStyle>
          <a:p>
            <a:r>
              <a:rPr lang="tr-TR" smtClean="0"/>
              <a:t>Bölüm 3</a:t>
            </a:r>
            <a:endParaRPr lang="tr-TR"/>
          </a:p>
        </p:txBody>
      </p:sp>
      <p:sp>
        <p:nvSpPr>
          <p:cNvPr id="7" name="Slayt Numarası Yer Tutucusu 6"/>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1446173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lvl1pPr>
              <a:defRPr/>
            </a:lvl1pPr>
          </a:lstStyle>
          <a:p>
            <a:r>
              <a:rPr lang="tr-TR" smtClean="0"/>
              <a:t>Asıl başlık stili için tıklatın</a:t>
            </a:r>
            <a:endParaRPr lang="tr-TR"/>
          </a:p>
        </p:txBody>
      </p:sp>
      <p:sp>
        <p:nvSpPr>
          <p:cNvPr id="3" name="Metin Yer Tutucus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İçerik Yer Tutucus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İçerik Yer Tutucus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lvl1pPr>
              <a:defRPr/>
            </a:lvl1pPr>
          </a:lstStyle>
          <a:p>
            <a:fld id="{9DC7911F-641B-4E6C-9C44-1510E116DA36}" type="datetime1">
              <a:rPr lang="tr-TR" smtClean="0"/>
              <a:t>22.03.2020</a:t>
            </a:fld>
            <a:endParaRPr lang="tr-TR"/>
          </a:p>
        </p:txBody>
      </p:sp>
      <p:sp>
        <p:nvSpPr>
          <p:cNvPr id="8" name="Altbilgi Yer Tutucusu 7"/>
          <p:cNvSpPr>
            <a:spLocks noGrp="1"/>
          </p:cNvSpPr>
          <p:nvPr>
            <p:ph type="ftr" sz="quarter" idx="11"/>
          </p:nvPr>
        </p:nvSpPr>
        <p:spPr/>
        <p:txBody>
          <a:bodyPr/>
          <a:lstStyle>
            <a:lvl1pPr>
              <a:defRPr/>
            </a:lvl1pPr>
          </a:lstStyle>
          <a:p>
            <a:r>
              <a:rPr lang="tr-TR" smtClean="0"/>
              <a:t>Bölüm 3</a:t>
            </a:r>
            <a:endParaRPr lang="tr-TR"/>
          </a:p>
        </p:txBody>
      </p:sp>
      <p:sp>
        <p:nvSpPr>
          <p:cNvPr id="9" name="Slayt Numarası Yer Tutucusu 8"/>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3544367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lvl1pPr>
              <a:defRPr/>
            </a:lvl1pPr>
          </a:lstStyle>
          <a:p>
            <a:fld id="{613F5DA4-CB5F-4956-8725-45F839D5129A}" type="datetime1">
              <a:rPr lang="tr-TR" smtClean="0"/>
              <a:t>22.03.2020</a:t>
            </a:fld>
            <a:endParaRPr lang="tr-TR"/>
          </a:p>
        </p:txBody>
      </p:sp>
      <p:sp>
        <p:nvSpPr>
          <p:cNvPr id="4" name="Altbilgi Yer Tutucusu 3"/>
          <p:cNvSpPr>
            <a:spLocks noGrp="1"/>
          </p:cNvSpPr>
          <p:nvPr>
            <p:ph type="ftr" sz="quarter" idx="11"/>
          </p:nvPr>
        </p:nvSpPr>
        <p:spPr/>
        <p:txBody>
          <a:bodyPr/>
          <a:lstStyle>
            <a:lvl1pPr>
              <a:defRPr/>
            </a:lvl1pPr>
          </a:lstStyle>
          <a:p>
            <a:r>
              <a:rPr lang="tr-TR" smtClean="0"/>
              <a:t>Bölüm 3</a:t>
            </a:r>
            <a:endParaRPr lang="tr-TR"/>
          </a:p>
        </p:txBody>
      </p:sp>
      <p:sp>
        <p:nvSpPr>
          <p:cNvPr id="5" name="Slayt Numarası Yer Tutucusu 4"/>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2876077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lvl1pPr>
              <a:defRPr/>
            </a:lvl1pPr>
          </a:lstStyle>
          <a:p>
            <a:fld id="{448EF3E1-3D71-43C3-94B6-1799562EBB3E}" type="datetime1">
              <a:rPr lang="tr-TR" smtClean="0"/>
              <a:t>22.03.2020</a:t>
            </a:fld>
            <a:endParaRPr lang="tr-TR"/>
          </a:p>
        </p:txBody>
      </p:sp>
      <p:sp>
        <p:nvSpPr>
          <p:cNvPr id="3" name="Altbilgi Yer Tutucusu 2"/>
          <p:cNvSpPr>
            <a:spLocks noGrp="1"/>
          </p:cNvSpPr>
          <p:nvPr>
            <p:ph type="ftr" sz="quarter" idx="11"/>
          </p:nvPr>
        </p:nvSpPr>
        <p:spPr/>
        <p:txBody>
          <a:bodyPr/>
          <a:lstStyle>
            <a:lvl1pPr>
              <a:defRPr/>
            </a:lvl1pPr>
          </a:lstStyle>
          <a:p>
            <a:r>
              <a:rPr lang="tr-TR" smtClean="0"/>
              <a:t>Bölüm 3</a:t>
            </a:r>
            <a:endParaRPr lang="tr-TR"/>
          </a:p>
        </p:txBody>
      </p:sp>
      <p:sp>
        <p:nvSpPr>
          <p:cNvPr id="4" name="Slayt Numarası Yer Tutucusu 3"/>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27382584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3050"/>
            <a:ext cx="3008313" cy="1162050"/>
          </a:xfrm>
        </p:spPr>
        <p:txBody>
          <a:bodyPr anchor="b"/>
          <a:lstStyle>
            <a:lvl1pPr algn="l">
              <a:defRPr sz="2000" b="1"/>
            </a:lvl1pPr>
          </a:lstStyle>
          <a:p>
            <a:r>
              <a:rPr lang="tr-TR" smtClean="0"/>
              <a:t>Asıl başlık stili için tıklatın</a:t>
            </a:r>
            <a:endParaRPr lang="tr-TR"/>
          </a:p>
        </p:txBody>
      </p:sp>
      <p:sp>
        <p:nvSpPr>
          <p:cNvPr id="3" name="İçerik Yer Tutucus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lvl1pPr>
              <a:defRPr/>
            </a:lvl1pPr>
          </a:lstStyle>
          <a:p>
            <a:fld id="{295C4176-FFD1-4B00-A1DB-24CB2215F958}" type="datetime1">
              <a:rPr lang="tr-TR" smtClean="0"/>
              <a:t>22.03.2020</a:t>
            </a:fld>
            <a:endParaRPr lang="tr-TR"/>
          </a:p>
        </p:txBody>
      </p:sp>
      <p:sp>
        <p:nvSpPr>
          <p:cNvPr id="6" name="Altbilgi Yer Tutucusu 5"/>
          <p:cNvSpPr>
            <a:spLocks noGrp="1"/>
          </p:cNvSpPr>
          <p:nvPr>
            <p:ph type="ftr" sz="quarter" idx="11"/>
          </p:nvPr>
        </p:nvSpPr>
        <p:spPr/>
        <p:txBody>
          <a:bodyPr/>
          <a:lstStyle>
            <a:lvl1pPr>
              <a:defRPr/>
            </a:lvl1pPr>
          </a:lstStyle>
          <a:p>
            <a:r>
              <a:rPr lang="tr-TR" smtClean="0"/>
              <a:t>Bölüm 3</a:t>
            </a:r>
            <a:endParaRPr lang="tr-TR"/>
          </a:p>
        </p:txBody>
      </p:sp>
      <p:sp>
        <p:nvSpPr>
          <p:cNvPr id="7" name="Slayt Numarası Yer Tutucusu 6"/>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3500968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lvl1pPr>
              <a:defRPr/>
            </a:lvl1pPr>
          </a:lstStyle>
          <a:p>
            <a:fld id="{DF76FA12-86C7-4092-A714-7CF5D404B725}" type="datetime1">
              <a:rPr lang="tr-TR" smtClean="0"/>
              <a:t>22.03.2020</a:t>
            </a:fld>
            <a:endParaRPr lang="tr-TR"/>
          </a:p>
        </p:txBody>
      </p:sp>
      <p:sp>
        <p:nvSpPr>
          <p:cNvPr id="5" name="Altbilgi Yer Tutucusu 4"/>
          <p:cNvSpPr>
            <a:spLocks noGrp="1"/>
          </p:cNvSpPr>
          <p:nvPr>
            <p:ph type="ftr" sz="quarter" idx="11"/>
          </p:nvPr>
        </p:nvSpPr>
        <p:spPr/>
        <p:txBody>
          <a:bodyPr/>
          <a:lstStyle>
            <a:lvl1pPr>
              <a:defRPr/>
            </a:lvl1pPr>
          </a:lstStyle>
          <a:p>
            <a:r>
              <a:rPr lang="tr-TR" smtClean="0"/>
              <a:t>Bölüm 3</a:t>
            </a:r>
            <a:endParaRPr lang="tr-TR"/>
          </a:p>
        </p:txBody>
      </p:sp>
      <p:sp>
        <p:nvSpPr>
          <p:cNvPr id="6" name="Slayt Numarası Yer Tutucusu 5"/>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21154001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1792288" y="4800600"/>
            <a:ext cx="5486400" cy="566738"/>
          </a:xfrm>
        </p:spPr>
        <p:txBody>
          <a:bodyPr anchor="b"/>
          <a:lstStyle>
            <a:lvl1pPr algn="l">
              <a:defRPr sz="2000" b="1"/>
            </a:lvl1pPr>
          </a:lstStyle>
          <a:p>
            <a:r>
              <a:rPr lang="tr-TR" smtClean="0"/>
              <a:t>Asıl başlık stili için tıklatın</a:t>
            </a:r>
            <a:endParaRPr lang="tr-TR"/>
          </a:p>
        </p:txBody>
      </p:sp>
      <p:sp>
        <p:nvSpPr>
          <p:cNvPr id="3" name="Resim Yer Tutucus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tr-TR"/>
          </a:p>
        </p:txBody>
      </p:sp>
      <p:sp>
        <p:nvSpPr>
          <p:cNvPr id="4" name="Metin Yer Tutucus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lvl1pPr>
              <a:defRPr/>
            </a:lvl1pPr>
          </a:lstStyle>
          <a:p>
            <a:fld id="{73F53815-A8C4-4B0E-8C2E-9633467DF742}" type="datetime1">
              <a:rPr lang="tr-TR" smtClean="0"/>
              <a:t>22.03.2020</a:t>
            </a:fld>
            <a:endParaRPr lang="tr-TR"/>
          </a:p>
        </p:txBody>
      </p:sp>
      <p:sp>
        <p:nvSpPr>
          <p:cNvPr id="6" name="Altbilgi Yer Tutucusu 5"/>
          <p:cNvSpPr>
            <a:spLocks noGrp="1"/>
          </p:cNvSpPr>
          <p:nvPr>
            <p:ph type="ftr" sz="quarter" idx="11"/>
          </p:nvPr>
        </p:nvSpPr>
        <p:spPr/>
        <p:txBody>
          <a:bodyPr/>
          <a:lstStyle>
            <a:lvl1pPr>
              <a:defRPr/>
            </a:lvl1pPr>
          </a:lstStyle>
          <a:p>
            <a:r>
              <a:rPr lang="tr-TR" smtClean="0"/>
              <a:t>Bölüm 3</a:t>
            </a:r>
            <a:endParaRPr lang="tr-TR"/>
          </a:p>
        </p:txBody>
      </p:sp>
      <p:sp>
        <p:nvSpPr>
          <p:cNvPr id="7" name="Slayt Numarası Yer Tutucusu 6"/>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6501419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lvl1pPr>
              <a:defRPr/>
            </a:lvl1pPr>
          </a:lstStyle>
          <a:p>
            <a:fld id="{290B5974-69FD-4903-A13E-BDAB37F7FE72}" type="datetime1">
              <a:rPr lang="tr-TR" smtClean="0"/>
              <a:t>22.03.2020</a:t>
            </a:fld>
            <a:endParaRPr lang="tr-TR"/>
          </a:p>
        </p:txBody>
      </p:sp>
      <p:sp>
        <p:nvSpPr>
          <p:cNvPr id="5" name="Altbilgi Yer Tutucusu 4"/>
          <p:cNvSpPr>
            <a:spLocks noGrp="1"/>
          </p:cNvSpPr>
          <p:nvPr>
            <p:ph type="ftr" sz="quarter" idx="11"/>
          </p:nvPr>
        </p:nvSpPr>
        <p:spPr/>
        <p:txBody>
          <a:bodyPr/>
          <a:lstStyle>
            <a:lvl1pPr>
              <a:defRPr/>
            </a:lvl1pPr>
          </a:lstStyle>
          <a:p>
            <a:r>
              <a:rPr lang="tr-TR" smtClean="0"/>
              <a:t>Bölüm 3</a:t>
            </a:r>
            <a:endParaRPr lang="tr-TR"/>
          </a:p>
        </p:txBody>
      </p:sp>
      <p:sp>
        <p:nvSpPr>
          <p:cNvPr id="6" name="Slayt Numarası Yer Tutucusu 5"/>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39097746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6629400" y="274638"/>
            <a:ext cx="2057400" cy="5851525"/>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457200" y="274638"/>
            <a:ext cx="6019800" cy="5851525"/>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lvl1pPr>
              <a:defRPr/>
            </a:lvl1pPr>
          </a:lstStyle>
          <a:p>
            <a:fld id="{53617535-D278-432F-A707-ADBA90C54F1A}" type="datetime1">
              <a:rPr lang="tr-TR" smtClean="0"/>
              <a:t>22.03.2020</a:t>
            </a:fld>
            <a:endParaRPr lang="tr-TR"/>
          </a:p>
        </p:txBody>
      </p:sp>
      <p:sp>
        <p:nvSpPr>
          <p:cNvPr id="5" name="Altbilgi Yer Tutucusu 4"/>
          <p:cNvSpPr>
            <a:spLocks noGrp="1"/>
          </p:cNvSpPr>
          <p:nvPr>
            <p:ph type="ftr" sz="quarter" idx="11"/>
          </p:nvPr>
        </p:nvSpPr>
        <p:spPr/>
        <p:txBody>
          <a:bodyPr/>
          <a:lstStyle>
            <a:lvl1pPr>
              <a:defRPr/>
            </a:lvl1pPr>
          </a:lstStyle>
          <a:p>
            <a:r>
              <a:rPr lang="tr-TR" smtClean="0"/>
              <a:t>Bölüm 3</a:t>
            </a:r>
            <a:endParaRPr lang="tr-TR"/>
          </a:p>
        </p:txBody>
      </p:sp>
      <p:sp>
        <p:nvSpPr>
          <p:cNvPr id="6" name="Slayt Numarası Yer Tutucusu 5"/>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2859665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Başlık Slaydı">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5" name="Rectangle 3"/>
          <p:cNvSpPr>
            <a:spLocks noGrp="1" noChangeArrowheads="1"/>
          </p:cNvSpPr>
          <p:nvPr>
            <p:ph type="ctrTitle"/>
          </p:nvPr>
        </p:nvSpPr>
        <p:spPr>
          <a:xfrm>
            <a:off x="1443038" y="2971800"/>
            <a:ext cx="7313612" cy="990600"/>
          </a:xfrm>
        </p:spPr>
        <p:txBody>
          <a:bodyPr/>
          <a:lstStyle>
            <a:lvl1pPr>
              <a:defRPr/>
            </a:lvl1pPr>
          </a:lstStyle>
          <a:p>
            <a:pPr lvl="0"/>
            <a:r>
              <a:rPr lang="tr-TR" noProof="0" smtClean="0"/>
              <a:t>Asıl başlık stili için tıklatın</a:t>
            </a:r>
          </a:p>
        </p:txBody>
      </p:sp>
      <p:sp>
        <p:nvSpPr>
          <p:cNvPr id="3076" name="Rectangle 4"/>
          <p:cNvSpPr>
            <a:spLocks noGrp="1" noChangeArrowheads="1"/>
          </p:cNvSpPr>
          <p:nvPr>
            <p:ph type="subTitle" idx="1"/>
          </p:nvPr>
        </p:nvSpPr>
        <p:spPr>
          <a:xfrm>
            <a:off x="1443038" y="4191000"/>
            <a:ext cx="7313612" cy="1447800"/>
          </a:xfrm>
        </p:spPr>
        <p:txBody>
          <a:bodyPr/>
          <a:lstStyle>
            <a:lvl1pPr marL="0" indent="0">
              <a:buFontTx/>
              <a:buNone/>
              <a:defRPr/>
            </a:lvl1pPr>
          </a:lstStyle>
          <a:p>
            <a:pPr lvl="0"/>
            <a:r>
              <a:rPr lang="tr-TR" noProof="0" smtClean="0"/>
              <a:t>Asıl alt başlık stilini düzenlemek için tıklatın</a:t>
            </a:r>
          </a:p>
        </p:txBody>
      </p:sp>
      <p:sp>
        <p:nvSpPr>
          <p:cNvPr id="3080" name="Rectangle 8"/>
          <p:cNvSpPr>
            <a:spLocks noGrp="1" noChangeArrowheads="1"/>
          </p:cNvSpPr>
          <p:nvPr>
            <p:ph type="dt" sz="half" idx="2"/>
          </p:nvPr>
        </p:nvSpPr>
        <p:spPr/>
        <p:txBody>
          <a:bodyPr/>
          <a:lstStyle>
            <a:lvl1pPr>
              <a:defRPr/>
            </a:lvl1pPr>
          </a:lstStyle>
          <a:p>
            <a:fld id="{A193354C-21D1-48E6-B568-1F6FFC71BBAD}" type="datetime1">
              <a:rPr lang="tr-TR" smtClean="0"/>
              <a:t>22.03.2020</a:t>
            </a:fld>
            <a:endParaRPr lang="tr-TR"/>
          </a:p>
        </p:txBody>
      </p:sp>
      <p:sp>
        <p:nvSpPr>
          <p:cNvPr id="3081" name="Rectangle 9"/>
          <p:cNvSpPr>
            <a:spLocks noGrp="1" noChangeArrowheads="1"/>
          </p:cNvSpPr>
          <p:nvPr>
            <p:ph type="ftr" sz="quarter" idx="3"/>
          </p:nvPr>
        </p:nvSpPr>
        <p:spPr/>
        <p:txBody>
          <a:bodyPr/>
          <a:lstStyle>
            <a:lvl1pPr>
              <a:defRPr/>
            </a:lvl1pPr>
          </a:lstStyle>
          <a:p>
            <a:r>
              <a:rPr lang="tr-TR" smtClean="0"/>
              <a:t>Bölüm 3</a:t>
            </a:r>
            <a:endParaRPr lang="tr-TR"/>
          </a:p>
        </p:txBody>
      </p:sp>
      <p:sp>
        <p:nvSpPr>
          <p:cNvPr id="3082" name="Rectangle 10"/>
          <p:cNvSpPr>
            <a:spLocks noGrp="1" noChangeArrowheads="1"/>
          </p:cNvSpPr>
          <p:nvPr>
            <p:ph type="sldNum" sz="quarter" idx="4"/>
          </p:nvPr>
        </p:nvSpPr>
        <p:spPr/>
        <p:txBody>
          <a:bodyPr/>
          <a:lstStyle>
            <a:lvl1pPr>
              <a:defRPr/>
            </a:lvl1pPr>
          </a:lstStyle>
          <a:p>
            <a:fld id="{966E5DB1-818B-4164-847F-0F34E7F92381}" type="slidenum">
              <a:rPr lang="tr-TR" smtClean="0"/>
              <a:t>‹#›</a:t>
            </a:fld>
            <a:endParaRPr lang="tr-T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lvl1pPr>
              <a:defRPr/>
            </a:lvl1pPr>
          </a:lstStyle>
          <a:p>
            <a:fld id="{99D0BDA1-0D04-4A77-9E05-86B4BCE16939}" type="datetime1">
              <a:rPr lang="tr-TR" smtClean="0"/>
              <a:t>22.03.2020</a:t>
            </a:fld>
            <a:endParaRPr lang="tr-TR"/>
          </a:p>
        </p:txBody>
      </p:sp>
      <p:sp>
        <p:nvSpPr>
          <p:cNvPr id="5" name="Altbilgi Yer Tutucusu 4"/>
          <p:cNvSpPr>
            <a:spLocks noGrp="1"/>
          </p:cNvSpPr>
          <p:nvPr>
            <p:ph type="ftr" sz="quarter" idx="11"/>
          </p:nvPr>
        </p:nvSpPr>
        <p:spPr/>
        <p:txBody>
          <a:bodyPr/>
          <a:lstStyle>
            <a:lvl1pPr>
              <a:defRPr/>
            </a:lvl1pPr>
          </a:lstStyle>
          <a:p>
            <a:r>
              <a:rPr lang="tr-TR" smtClean="0"/>
              <a:t>Bölüm 3</a:t>
            </a:r>
            <a:endParaRPr lang="tr-TR"/>
          </a:p>
        </p:txBody>
      </p:sp>
      <p:sp>
        <p:nvSpPr>
          <p:cNvPr id="6" name="Slayt Numarası Yer Tutucusu 5"/>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25353990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722313" y="4406900"/>
            <a:ext cx="7772400" cy="1362075"/>
          </a:xfrm>
        </p:spPr>
        <p:txBody>
          <a:bodyPr anchor="t"/>
          <a:lstStyle>
            <a:lvl1pPr algn="l">
              <a:defRPr sz="4000" b="1" cap="all"/>
            </a:lvl1pPr>
          </a:lstStyle>
          <a:p>
            <a:r>
              <a:rPr lang="tr-TR" smtClean="0"/>
              <a:t>Asıl başlık stili için tıklatın</a:t>
            </a:r>
            <a:endParaRPr lang="tr-TR"/>
          </a:p>
        </p:txBody>
      </p:sp>
      <p:sp>
        <p:nvSpPr>
          <p:cNvPr id="3" name="Metin Yer Tutucusu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tr-TR" smtClean="0"/>
              <a:t>Asıl metin stillerini düzenlemek için tıklatın</a:t>
            </a:r>
          </a:p>
        </p:txBody>
      </p:sp>
      <p:sp>
        <p:nvSpPr>
          <p:cNvPr id="4" name="Veri Yer Tutucusu 3"/>
          <p:cNvSpPr>
            <a:spLocks noGrp="1"/>
          </p:cNvSpPr>
          <p:nvPr>
            <p:ph type="dt" sz="half" idx="10"/>
          </p:nvPr>
        </p:nvSpPr>
        <p:spPr/>
        <p:txBody>
          <a:bodyPr/>
          <a:lstStyle>
            <a:lvl1pPr>
              <a:defRPr/>
            </a:lvl1pPr>
          </a:lstStyle>
          <a:p>
            <a:fld id="{229F3493-32BD-46E1-97D0-20F96C75ADB8}" type="datetime1">
              <a:rPr lang="tr-TR" smtClean="0"/>
              <a:t>22.03.2020</a:t>
            </a:fld>
            <a:endParaRPr lang="tr-TR"/>
          </a:p>
        </p:txBody>
      </p:sp>
      <p:sp>
        <p:nvSpPr>
          <p:cNvPr id="5" name="Altbilgi Yer Tutucusu 4"/>
          <p:cNvSpPr>
            <a:spLocks noGrp="1"/>
          </p:cNvSpPr>
          <p:nvPr>
            <p:ph type="ftr" sz="quarter" idx="11"/>
          </p:nvPr>
        </p:nvSpPr>
        <p:spPr/>
        <p:txBody>
          <a:bodyPr/>
          <a:lstStyle>
            <a:lvl1pPr>
              <a:defRPr/>
            </a:lvl1pPr>
          </a:lstStyle>
          <a:p>
            <a:r>
              <a:rPr lang="tr-TR" smtClean="0"/>
              <a:t>Bölüm 3</a:t>
            </a:r>
            <a:endParaRPr lang="tr-TR"/>
          </a:p>
        </p:txBody>
      </p:sp>
      <p:sp>
        <p:nvSpPr>
          <p:cNvPr id="6" name="Slayt Numarası Yer Tutucusu 5"/>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33941538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1447800" y="1600200"/>
            <a:ext cx="357981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5180013" y="1600200"/>
            <a:ext cx="35814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lvl1pPr>
              <a:defRPr/>
            </a:lvl1pPr>
          </a:lstStyle>
          <a:p>
            <a:fld id="{AFFBAE2C-67F1-4557-8E21-B82DCC3D555D}" type="datetime1">
              <a:rPr lang="tr-TR" smtClean="0"/>
              <a:t>22.03.2020</a:t>
            </a:fld>
            <a:endParaRPr lang="tr-TR"/>
          </a:p>
        </p:txBody>
      </p:sp>
      <p:sp>
        <p:nvSpPr>
          <p:cNvPr id="6" name="Altbilgi Yer Tutucusu 5"/>
          <p:cNvSpPr>
            <a:spLocks noGrp="1"/>
          </p:cNvSpPr>
          <p:nvPr>
            <p:ph type="ftr" sz="quarter" idx="11"/>
          </p:nvPr>
        </p:nvSpPr>
        <p:spPr/>
        <p:txBody>
          <a:bodyPr/>
          <a:lstStyle>
            <a:lvl1pPr>
              <a:defRPr/>
            </a:lvl1pPr>
          </a:lstStyle>
          <a:p>
            <a:r>
              <a:rPr lang="tr-TR" smtClean="0"/>
              <a:t>Bölüm 3</a:t>
            </a:r>
            <a:endParaRPr lang="tr-TR"/>
          </a:p>
        </p:txBody>
      </p:sp>
      <p:sp>
        <p:nvSpPr>
          <p:cNvPr id="7" name="Slayt Numarası Yer Tutucusu 6"/>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2410585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4638"/>
            <a:ext cx="8229600" cy="1143000"/>
          </a:xfrm>
        </p:spPr>
        <p:txBody>
          <a:bodyPr/>
          <a:lstStyle>
            <a:lvl1pPr>
              <a:defRPr/>
            </a:lvl1pPr>
          </a:lstStyle>
          <a:p>
            <a:r>
              <a:rPr lang="tr-TR" smtClean="0"/>
              <a:t>Asıl başlık stili için tıklatın</a:t>
            </a:r>
            <a:endParaRPr lang="tr-TR"/>
          </a:p>
        </p:txBody>
      </p:sp>
      <p:sp>
        <p:nvSpPr>
          <p:cNvPr id="3" name="Metin Yer Tutucus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İçerik Yer Tutucus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İçerik Yer Tutucus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lvl1pPr>
              <a:defRPr/>
            </a:lvl1pPr>
          </a:lstStyle>
          <a:p>
            <a:fld id="{391C6EAD-3573-479E-9511-2414EE0F8AE5}" type="datetime1">
              <a:rPr lang="tr-TR" smtClean="0"/>
              <a:t>22.03.2020</a:t>
            </a:fld>
            <a:endParaRPr lang="tr-TR"/>
          </a:p>
        </p:txBody>
      </p:sp>
      <p:sp>
        <p:nvSpPr>
          <p:cNvPr id="8" name="Altbilgi Yer Tutucusu 7"/>
          <p:cNvSpPr>
            <a:spLocks noGrp="1"/>
          </p:cNvSpPr>
          <p:nvPr>
            <p:ph type="ftr" sz="quarter" idx="11"/>
          </p:nvPr>
        </p:nvSpPr>
        <p:spPr/>
        <p:txBody>
          <a:bodyPr/>
          <a:lstStyle>
            <a:lvl1pPr>
              <a:defRPr/>
            </a:lvl1pPr>
          </a:lstStyle>
          <a:p>
            <a:r>
              <a:rPr lang="tr-TR" smtClean="0"/>
              <a:t>Bölüm 3</a:t>
            </a:r>
            <a:endParaRPr lang="tr-TR"/>
          </a:p>
        </p:txBody>
      </p:sp>
      <p:sp>
        <p:nvSpPr>
          <p:cNvPr id="9" name="Slayt Numarası Yer Tutucusu 8"/>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13255023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lvl1pPr>
              <a:defRPr/>
            </a:lvl1pPr>
          </a:lstStyle>
          <a:p>
            <a:fld id="{BA5244A2-1D15-4092-A4F4-7A6DB5BDDE46}" type="datetime1">
              <a:rPr lang="tr-TR" smtClean="0"/>
              <a:t>22.03.2020</a:t>
            </a:fld>
            <a:endParaRPr lang="tr-TR"/>
          </a:p>
        </p:txBody>
      </p:sp>
      <p:sp>
        <p:nvSpPr>
          <p:cNvPr id="4" name="Altbilgi Yer Tutucusu 3"/>
          <p:cNvSpPr>
            <a:spLocks noGrp="1"/>
          </p:cNvSpPr>
          <p:nvPr>
            <p:ph type="ftr" sz="quarter" idx="11"/>
          </p:nvPr>
        </p:nvSpPr>
        <p:spPr/>
        <p:txBody>
          <a:bodyPr/>
          <a:lstStyle>
            <a:lvl1pPr>
              <a:defRPr/>
            </a:lvl1pPr>
          </a:lstStyle>
          <a:p>
            <a:r>
              <a:rPr lang="tr-TR" smtClean="0"/>
              <a:t>Bölüm 3</a:t>
            </a:r>
            <a:endParaRPr lang="tr-TR"/>
          </a:p>
        </p:txBody>
      </p:sp>
      <p:sp>
        <p:nvSpPr>
          <p:cNvPr id="5" name="Slayt Numarası Yer Tutucusu 4"/>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2851599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lvl1pPr>
              <a:defRPr/>
            </a:lvl1pPr>
          </a:lstStyle>
          <a:p>
            <a:fld id="{F8495529-A298-40EC-B445-BB60EF089B7F}" type="datetime1">
              <a:rPr lang="tr-TR" smtClean="0"/>
              <a:t>22.03.2020</a:t>
            </a:fld>
            <a:endParaRPr lang="tr-TR"/>
          </a:p>
        </p:txBody>
      </p:sp>
      <p:sp>
        <p:nvSpPr>
          <p:cNvPr id="3" name="Altbilgi Yer Tutucusu 2"/>
          <p:cNvSpPr>
            <a:spLocks noGrp="1"/>
          </p:cNvSpPr>
          <p:nvPr>
            <p:ph type="ftr" sz="quarter" idx="11"/>
          </p:nvPr>
        </p:nvSpPr>
        <p:spPr/>
        <p:txBody>
          <a:bodyPr/>
          <a:lstStyle>
            <a:lvl1pPr>
              <a:defRPr/>
            </a:lvl1pPr>
          </a:lstStyle>
          <a:p>
            <a:r>
              <a:rPr lang="tr-TR" smtClean="0"/>
              <a:t>Bölüm 3</a:t>
            </a:r>
            <a:endParaRPr lang="tr-TR"/>
          </a:p>
        </p:txBody>
      </p:sp>
      <p:sp>
        <p:nvSpPr>
          <p:cNvPr id="4" name="Slayt Numarası Yer Tutucusu 3"/>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3106561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722313" y="4406900"/>
            <a:ext cx="7772400" cy="1362075"/>
          </a:xfrm>
        </p:spPr>
        <p:txBody>
          <a:bodyPr anchor="t"/>
          <a:lstStyle>
            <a:lvl1pPr algn="l">
              <a:defRPr sz="4000" b="1" cap="all"/>
            </a:lvl1pPr>
          </a:lstStyle>
          <a:p>
            <a:r>
              <a:rPr lang="tr-TR" smtClean="0"/>
              <a:t>Asıl başlık stili için tıklatın</a:t>
            </a:r>
            <a:endParaRPr lang="tr-TR"/>
          </a:p>
        </p:txBody>
      </p:sp>
      <p:sp>
        <p:nvSpPr>
          <p:cNvPr id="3" name="Metin Yer Tutucusu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tr-TR" smtClean="0"/>
              <a:t>Asıl metin stillerini düzenlemek için tıklatın</a:t>
            </a:r>
          </a:p>
        </p:txBody>
      </p:sp>
      <p:sp>
        <p:nvSpPr>
          <p:cNvPr id="4" name="Veri Yer Tutucusu 3"/>
          <p:cNvSpPr>
            <a:spLocks noGrp="1"/>
          </p:cNvSpPr>
          <p:nvPr>
            <p:ph type="dt" sz="half" idx="10"/>
          </p:nvPr>
        </p:nvSpPr>
        <p:spPr/>
        <p:txBody>
          <a:bodyPr/>
          <a:lstStyle>
            <a:lvl1pPr>
              <a:defRPr/>
            </a:lvl1pPr>
          </a:lstStyle>
          <a:p>
            <a:fld id="{7714B3C3-9573-422D-B8C4-BAFA65381026}" type="datetime1">
              <a:rPr lang="tr-TR" smtClean="0"/>
              <a:t>22.03.2020</a:t>
            </a:fld>
            <a:endParaRPr lang="tr-TR"/>
          </a:p>
        </p:txBody>
      </p:sp>
      <p:sp>
        <p:nvSpPr>
          <p:cNvPr id="5" name="Altbilgi Yer Tutucusu 4"/>
          <p:cNvSpPr>
            <a:spLocks noGrp="1"/>
          </p:cNvSpPr>
          <p:nvPr>
            <p:ph type="ftr" sz="quarter" idx="11"/>
          </p:nvPr>
        </p:nvSpPr>
        <p:spPr/>
        <p:txBody>
          <a:bodyPr/>
          <a:lstStyle>
            <a:lvl1pPr>
              <a:defRPr/>
            </a:lvl1pPr>
          </a:lstStyle>
          <a:p>
            <a:r>
              <a:rPr lang="tr-TR" smtClean="0"/>
              <a:t>Bölüm 3</a:t>
            </a:r>
            <a:endParaRPr lang="tr-TR"/>
          </a:p>
        </p:txBody>
      </p:sp>
      <p:sp>
        <p:nvSpPr>
          <p:cNvPr id="6" name="Slayt Numarası Yer Tutucusu 5"/>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16369017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3050"/>
            <a:ext cx="3008313" cy="1162050"/>
          </a:xfrm>
        </p:spPr>
        <p:txBody>
          <a:bodyPr anchor="b"/>
          <a:lstStyle>
            <a:lvl1pPr algn="l">
              <a:defRPr sz="2000" b="1"/>
            </a:lvl1pPr>
          </a:lstStyle>
          <a:p>
            <a:r>
              <a:rPr lang="tr-TR" smtClean="0"/>
              <a:t>Asıl başlık stili için tıklatın</a:t>
            </a:r>
            <a:endParaRPr lang="tr-TR"/>
          </a:p>
        </p:txBody>
      </p:sp>
      <p:sp>
        <p:nvSpPr>
          <p:cNvPr id="3" name="İçerik Yer Tutucus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lvl1pPr>
              <a:defRPr/>
            </a:lvl1pPr>
          </a:lstStyle>
          <a:p>
            <a:fld id="{C2B514DC-3968-4A01-AF6A-79BAF460A51F}" type="datetime1">
              <a:rPr lang="tr-TR" smtClean="0"/>
              <a:t>22.03.2020</a:t>
            </a:fld>
            <a:endParaRPr lang="tr-TR"/>
          </a:p>
        </p:txBody>
      </p:sp>
      <p:sp>
        <p:nvSpPr>
          <p:cNvPr id="6" name="Altbilgi Yer Tutucusu 5"/>
          <p:cNvSpPr>
            <a:spLocks noGrp="1"/>
          </p:cNvSpPr>
          <p:nvPr>
            <p:ph type="ftr" sz="quarter" idx="11"/>
          </p:nvPr>
        </p:nvSpPr>
        <p:spPr/>
        <p:txBody>
          <a:bodyPr/>
          <a:lstStyle>
            <a:lvl1pPr>
              <a:defRPr/>
            </a:lvl1pPr>
          </a:lstStyle>
          <a:p>
            <a:r>
              <a:rPr lang="tr-TR" smtClean="0"/>
              <a:t>Bölüm 3</a:t>
            </a:r>
            <a:endParaRPr lang="tr-TR"/>
          </a:p>
        </p:txBody>
      </p:sp>
      <p:sp>
        <p:nvSpPr>
          <p:cNvPr id="7" name="Slayt Numarası Yer Tutucusu 6"/>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6571387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1792288" y="4800600"/>
            <a:ext cx="5486400" cy="566738"/>
          </a:xfrm>
        </p:spPr>
        <p:txBody>
          <a:bodyPr anchor="b"/>
          <a:lstStyle>
            <a:lvl1pPr algn="l">
              <a:defRPr sz="2000" b="1"/>
            </a:lvl1pPr>
          </a:lstStyle>
          <a:p>
            <a:r>
              <a:rPr lang="tr-TR" smtClean="0"/>
              <a:t>Asıl başlık stili için tıklatın</a:t>
            </a:r>
            <a:endParaRPr lang="tr-TR"/>
          </a:p>
        </p:txBody>
      </p:sp>
      <p:sp>
        <p:nvSpPr>
          <p:cNvPr id="3" name="Resim Yer Tutucus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tr-TR"/>
          </a:p>
        </p:txBody>
      </p:sp>
      <p:sp>
        <p:nvSpPr>
          <p:cNvPr id="4" name="Metin Yer Tutucus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lvl1pPr>
              <a:defRPr/>
            </a:lvl1pPr>
          </a:lstStyle>
          <a:p>
            <a:fld id="{5A2408CA-8910-4F9D-9A38-C512AA754C23}" type="datetime1">
              <a:rPr lang="tr-TR" smtClean="0"/>
              <a:t>22.03.2020</a:t>
            </a:fld>
            <a:endParaRPr lang="tr-TR"/>
          </a:p>
        </p:txBody>
      </p:sp>
      <p:sp>
        <p:nvSpPr>
          <p:cNvPr id="6" name="Altbilgi Yer Tutucusu 5"/>
          <p:cNvSpPr>
            <a:spLocks noGrp="1"/>
          </p:cNvSpPr>
          <p:nvPr>
            <p:ph type="ftr" sz="quarter" idx="11"/>
          </p:nvPr>
        </p:nvSpPr>
        <p:spPr/>
        <p:txBody>
          <a:bodyPr/>
          <a:lstStyle>
            <a:lvl1pPr>
              <a:defRPr/>
            </a:lvl1pPr>
          </a:lstStyle>
          <a:p>
            <a:r>
              <a:rPr lang="tr-TR" smtClean="0"/>
              <a:t>Bölüm 3</a:t>
            </a:r>
            <a:endParaRPr lang="tr-TR"/>
          </a:p>
        </p:txBody>
      </p:sp>
      <p:sp>
        <p:nvSpPr>
          <p:cNvPr id="7" name="Slayt Numarası Yer Tutucusu 6"/>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3812768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lvl1pPr>
              <a:defRPr/>
            </a:lvl1pPr>
          </a:lstStyle>
          <a:p>
            <a:fld id="{03FD3246-5BFC-449C-B72C-E3B37E3840E2}" type="datetime1">
              <a:rPr lang="tr-TR" smtClean="0"/>
              <a:t>22.03.2020</a:t>
            </a:fld>
            <a:endParaRPr lang="tr-TR"/>
          </a:p>
        </p:txBody>
      </p:sp>
      <p:sp>
        <p:nvSpPr>
          <p:cNvPr id="5" name="Altbilgi Yer Tutucusu 4"/>
          <p:cNvSpPr>
            <a:spLocks noGrp="1"/>
          </p:cNvSpPr>
          <p:nvPr>
            <p:ph type="ftr" sz="quarter" idx="11"/>
          </p:nvPr>
        </p:nvSpPr>
        <p:spPr/>
        <p:txBody>
          <a:bodyPr/>
          <a:lstStyle>
            <a:lvl1pPr>
              <a:defRPr/>
            </a:lvl1pPr>
          </a:lstStyle>
          <a:p>
            <a:r>
              <a:rPr lang="tr-TR" smtClean="0"/>
              <a:t>Bölüm 3</a:t>
            </a:r>
            <a:endParaRPr lang="tr-TR"/>
          </a:p>
        </p:txBody>
      </p:sp>
      <p:sp>
        <p:nvSpPr>
          <p:cNvPr id="6" name="Slayt Numarası Yer Tutucusu 5"/>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16186235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6934200" y="274638"/>
            <a:ext cx="1827213" cy="5851525"/>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1447800" y="274638"/>
            <a:ext cx="5334000" cy="5851525"/>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lvl1pPr>
              <a:defRPr/>
            </a:lvl1pPr>
          </a:lstStyle>
          <a:p>
            <a:fld id="{59CA91F8-AE07-40AA-B8DB-6FEFBF0C5438}" type="datetime1">
              <a:rPr lang="tr-TR" smtClean="0"/>
              <a:t>22.03.2020</a:t>
            </a:fld>
            <a:endParaRPr lang="tr-TR"/>
          </a:p>
        </p:txBody>
      </p:sp>
      <p:sp>
        <p:nvSpPr>
          <p:cNvPr id="5" name="Altbilgi Yer Tutucusu 4"/>
          <p:cNvSpPr>
            <a:spLocks noGrp="1"/>
          </p:cNvSpPr>
          <p:nvPr>
            <p:ph type="ftr" sz="quarter" idx="11"/>
          </p:nvPr>
        </p:nvSpPr>
        <p:spPr/>
        <p:txBody>
          <a:bodyPr/>
          <a:lstStyle>
            <a:lvl1pPr>
              <a:defRPr/>
            </a:lvl1pPr>
          </a:lstStyle>
          <a:p>
            <a:r>
              <a:rPr lang="tr-TR" smtClean="0"/>
              <a:t>Bölüm 3</a:t>
            </a:r>
            <a:endParaRPr lang="tr-TR"/>
          </a:p>
        </p:txBody>
      </p:sp>
      <p:sp>
        <p:nvSpPr>
          <p:cNvPr id="6" name="Slayt Numarası Yer Tutucusu 5"/>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13953845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Başlık Slaydı">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5" name="Rectangle 3"/>
          <p:cNvSpPr>
            <a:spLocks noGrp="1" noChangeArrowheads="1"/>
          </p:cNvSpPr>
          <p:nvPr>
            <p:ph type="ctrTitle"/>
          </p:nvPr>
        </p:nvSpPr>
        <p:spPr>
          <a:xfrm>
            <a:off x="2286000" y="3429000"/>
            <a:ext cx="6399213" cy="1219200"/>
          </a:xfrm>
        </p:spPr>
        <p:txBody>
          <a:bodyPr/>
          <a:lstStyle>
            <a:lvl1pPr>
              <a:defRPr sz="4000"/>
            </a:lvl1pPr>
          </a:lstStyle>
          <a:p>
            <a:pPr lvl="0"/>
            <a:r>
              <a:rPr lang="tr-TR" noProof="0" smtClean="0"/>
              <a:t>Asıl başlık stili için tıklatın</a:t>
            </a:r>
          </a:p>
        </p:txBody>
      </p:sp>
      <p:sp>
        <p:nvSpPr>
          <p:cNvPr id="3076" name="Rectangle 4"/>
          <p:cNvSpPr>
            <a:spLocks noGrp="1" noChangeArrowheads="1"/>
          </p:cNvSpPr>
          <p:nvPr>
            <p:ph type="subTitle" idx="1"/>
          </p:nvPr>
        </p:nvSpPr>
        <p:spPr>
          <a:xfrm>
            <a:off x="2286000" y="4800600"/>
            <a:ext cx="6399213" cy="838200"/>
          </a:xfrm>
        </p:spPr>
        <p:txBody>
          <a:bodyPr/>
          <a:lstStyle>
            <a:lvl1pPr marL="0" indent="0">
              <a:buFontTx/>
              <a:buNone/>
              <a:defRPr sz="2400"/>
            </a:lvl1pPr>
          </a:lstStyle>
          <a:p>
            <a:pPr lvl="0"/>
            <a:r>
              <a:rPr lang="tr-TR" noProof="0" smtClean="0"/>
              <a:t>Asıl alt başlık stilini düzenlemek için tıklatın</a:t>
            </a:r>
          </a:p>
        </p:txBody>
      </p:sp>
      <p:sp>
        <p:nvSpPr>
          <p:cNvPr id="3077" name="Rectangle 5"/>
          <p:cNvSpPr>
            <a:spLocks noGrp="1" noChangeArrowheads="1"/>
          </p:cNvSpPr>
          <p:nvPr>
            <p:ph type="dt" sz="half" idx="2"/>
          </p:nvPr>
        </p:nvSpPr>
        <p:spPr/>
        <p:txBody>
          <a:bodyPr/>
          <a:lstStyle>
            <a:lvl1pPr>
              <a:defRPr/>
            </a:lvl1pPr>
          </a:lstStyle>
          <a:p>
            <a:fld id="{B8C57DD3-CEB1-49C8-BBB2-CA375E095EDE}" type="datetime1">
              <a:rPr lang="tr-TR" smtClean="0"/>
              <a:t>22.03.2020</a:t>
            </a:fld>
            <a:endParaRPr lang="tr-TR"/>
          </a:p>
        </p:txBody>
      </p:sp>
      <p:sp>
        <p:nvSpPr>
          <p:cNvPr id="3078" name="Rectangle 6"/>
          <p:cNvSpPr>
            <a:spLocks noGrp="1" noChangeArrowheads="1"/>
          </p:cNvSpPr>
          <p:nvPr>
            <p:ph type="ftr" sz="quarter" idx="3"/>
          </p:nvPr>
        </p:nvSpPr>
        <p:spPr/>
        <p:txBody>
          <a:bodyPr/>
          <a:lstStyle>
            <a:lvl1pPr>
              <a:defRPr/>
            </a:lvl1pPr>
          </a:lstStyle>
          <a:p>
            <a:r>
              <a:rPr lang="tr-TR" smtClean="0"/>
              <a:t>Bölüm 3</a:t>
            </a:r>
            <a:endParaRPr lang="tr-TR"/>
          </a:p>
        </p:txBody>
      </p:sp>
      <p:sp>
        <p:nvSpPr>
          <p:cNvPr id="3079" name="Rectangle 7"/>
          <p:cNvSpPr>
            <a:spLocks noGrp="1" noChangeArrowheads="1"/>
          </p:cNvSpPr>
          <p:nvPr>
            <p:ph type="sldNum" sz="quarter" idx="4"/>
          </p:nvPr>
        </p:nvSpPr>
        <p:spPr/>
        <p:txBody>
          <a:bodyPr/>
          <a:lstStyle>
            <a:lvl1pPr>
              <a:defRPr/>
            </a:lvl1pPr>
          </a:lstStyle>
          <a:p>
            <a:fld id="{966E5DB1-818B-4164-847F-0F34E7F92381}" type="slidenum">
              <a:rPr lang="tr-TR" smtClean="0"/>
              <a:t>‹#›</a:t>
            </a:fld>
            <a:endParaRPr lang="tr-T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lvl1pPr>
              <a:defRPr/>
            </a:lvl1pPr>
          </a:lstStyle>
          <a:p>
            <a:fld id="{54E9AE3E-62D2-4062-A3AD-8D5F82B13A25}" type="datetime1">
              <a:rPr lang="tr-TR" smtClean="0"/>
              <a:t>22.03.2020</a:t>
            </a:fld>
            <a:endParaRPr lang="tr-TR"/>
          </a:p>
        </p:txBody>
      </p:sp>
      <p:sp>
        <p:nvSpPr>
          <p:cNvPr id="5" name="Altbilgi Yer Tutucusu 4"/>
          <p:cNvSpPr>
            <a:spLocks noGrp="1"/>
          </p:cNvSpPr>
          <p:nvPr>
            <p:ph type="ftr" sz="quarter" idx="11"/>
          </p:nvPr>
        </p:nvSpPr>
        <p:spPr/>
        <p:txBody>
          <a:bodyPr/>
          <a:lstStyle>
            <a:lvl1pPr>
              <a:defRPr/>
            </a:lvl1pPr>
          </a:lstStyle>
          <a:p>
            <a:r>
              <a:rPr lang="tr-TR" smtClean="0"/>
              <a:t>Bölüm 3</a:t>
            </a:r>
            <a:endParaRPr lang="tr-TR"/>
          </a:p>
        </p:txBody>
      </p:sp>
      <p:sp>
        <p:nvSpPr>
          <p:cNvPr id="6" name="Slayt Numarası Yer Tutucusu 5"/>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6001167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722313" y="4406900"/>
            <a:ext cx="7772400" cy="1362075"/>
          </a:xfrm>
        </p:spPr>
        <p:txBody>
          <a:bodyPr anchor="t"/>
          <a:lstStyle>
            <a:lvl1pPr algn="l">
              <a:defRPr sz="4000" b="1" cap="all"/>
            </a:lvl1pPr>
          </a:lstStyle>
          <a:p>
            <a:r>
              <a:rPr lang="tr-TR" smtClean="0"/>
              <a:t>Asıl başlık stili için tıklatın</a:t>
            </a:r>
            <a:endParaRPr lang="tr-TR"/>
          </a:p>
        </p:txBody>
      </p:sp>
      <p:sp>
        <p:nvSpPr>
          <p:cNvPr id="3" name="Metin Yer Tutucusu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tr-TR" smtClean="0"/>
              <a:t>Asıl metin stillerini düzenlemek için tıklatın</a:t>
            </a:r>
          </a:p>
        </p:txBody>
      </p:sp>
      <p:sp>
        <p:nvSpPr>
          <p:cNvPr id="4" name="Veri Yer Tutucusu 3"/>
          <p:cNvSpPr>
            <a:spLocks noGrp="1"/>
          </p:cNvSpPr>
          <p:nvPr>
            <p:ph type="dt" sz="half" idx="10"/>
          </p:nvPr>
        </p:nvSpPr>
        <p:spPr/>
        <p:txBody>
          <a:bodyPr/>
          <a:lstStyle>
            <a:lvl1pPr>
              <a:defRPr/>
            </a:lvl1pPr>
          </a:lstStyle>
          <a:p>
            <a:fld id="{5D851C10-2AF0-4E43-BDB3-3B5829A5C430}" type="datetime1">
              <a:rPr lang="tr-TR" smtClean="0"/>
              <a:t>22.03.2020</a:t>
            </a:fld>
            <a:endParaRPr lang="tr-TR"/>
          </a:p>
        </p:txBody>
      </p:sp>
      <p:sp>
        <p:nvSpPr>
          <p:cNvPr id="5" name="Altbilgi Yer Tutucusu 4"/>
          <p:cNvSpPr>
            <a:spLocks noGrp="1"/>
          </p:cNvSpPr>
          <p:nvPr>
            <p:ph type="ftr" sz="quarter" idx="11"/>
          </p:nvPr>
        </p:nvSpPr>
        <p:spPr/>
        <p:txBody>
          <a:bodyPr/>
          <a:lstStyle>
            <a:lvl1pPr>
              <a:defRPr/>
            </a:lvl1pPr>
          </a:lstStyle>
          <a:p>
            <a:r>
              <a:rPr lang="tr-TR" smtClean="0"/>
              <a:t>Bölüm 3</a:t>
            </a:r>
            <a:endParaRPr lang="tr-TR"/>
          </a:p>
        </p:txBody>
      </p:sp>
      <p:sp>
        <p:nvSpPr>
          <p:cNvPr id="6" name="Slayt Numarası Yer Tutucusu 5"/>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10518660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2284413" y="1905000"/>
            <a:ext cx="3122612" cy="4221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5559425" y="1905000"/>
            <a:ext cx="3124200" cy="4221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lvl1pPr>
              <a:defRPr/>
            </a:lvl1pPr>
          </a:lstStyle>
          <a:p>
            <a:fld id="{B99E5C42-543A-44A2-990F-94CA2847B0DA}" type="datetime1">
              <a:rPr lang="tr-TR" smtClean="0"/>
              <a:t>22.03.2020</a:t>
            </a:fld>
            <a:endParaRPr lang="tr-TR"/>
          </a:p>
        </p:txBody>
      </p:sp>
      <p:sp>
        <p:nvSpPr>
          <p:cNvPr id="6" name="Altbilgi Yer Tutucusu 5"/>
          <p:cNvSpPr>
            <a:spLocks noGrp="1"/>
          </p:cNvSpPr>
          <p:nvPr>
            <p:ph type="ftr" sz="quarter" idx="11"/>
          </p:nvPr>
        </p:nvSpPr>
        <p:spPr/>
        <p:txBody>
          <a:bodyPr/>
          <a:lstStyle>
            <a:lvl1pPr>
              <a:defRPr/>
            </a:lvl1pPr>
          </a:lstStyle>
          <a:p>
            <a:r>
              <a:rPr lang="tr-TR" smtClean="0"/>
              <a:t>Bölüm 3</a:t>
            </a:r>
            <a:endParaRPr lang="tr-TR"/>
          </a:p>
        </p:txBody>
      </p:sp>
      <p:sp>
        <p:nvSpPr>
          <p:cNvPr id="7" name="Slayt Numarası Yer Tutucusu 6"/>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14451433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4638"/>
            <a:ext cx="8229600" cy="1143000"/>
          </a:xfrm>
        </p:spPr>
        <p:txBody>
          <a:bodyPr/>
          <a:lstStyle>
            <a:lvl1pPr>
              <a:defRPr/>
            </a:lvl1pPr>
          </a:lstStyle>
          <a:p>
            <a:r>
              <a:rPr lang="tr-TR" smtClean="0"/>
              <a:t>Asıl başlık stili için tıklatın</a:t>
            </a:r>
            <a:endParaRPr lang="tr-TR"/>
          </a:p>
        </p:txBody>
      </p:sp>
      <p:sp>
        <p:nvSpPr>
          <p:cNvPr id="3" name="Metin Yer Tutucus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İçerik Yer Tutucus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İçerik Yer Tutucus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lvl1pPr>
              <a:defRPr/>
            </a:lvl1pPr>
          </a:lstStyle>
          <a:p>
            <a:fld id="{34324D39-B257-4C33-A7CE-B9239B8A5D37}" type="datetime1">
              <a:rPr lang="tr-TR" smtClean="0"/>
              <a:t>22.03.2020</a:t>
            </a:fld>
            <a:endParaRPr lang="tr-TR"/>
          </a:p>
        </p:txBody>
      </p:sp>
      <p:sp>
        <p:nvSpPr>
          <p:cNvPr id="8" name="Altbilgi Yer Tutucusu 7"/>
          <p:cNvSpPr>
            <a:spLocks noGrp="1"/>
          </p:cNvSpPr>
          <p:nvPr>
            <p:ph type="ftr" sz="quarter" idx="11"/>
          </p:nvPr>
        </p:nvSpPr>
        <p:spPr/>
        <p:txBody>
          <a:bodyPr/>
          <a:lstStyle>
            <a:lvl1pPr>
              <a:defRPr/>
            </a:lvl1pPr>
          </a:lstStyle>
          <a:p>
            <a:r>
              <a:rPr lang="tr-TR" smtClean="0"/>
              <a:t>Bölüm 3</a:t>
            </a:r>
            <a:endParaRPr lang="tr-TR"/>
          </a:p>
        </p:txBody>
      </p:sp>
      <p:sp>
        <p:nvSpPr>
          <p:cNvPr id="9" name="Slayt Numarası Yer Tutucusu 8"/>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34768880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lvl1pPr>
              <a:defRPr/>
            </a:lvl1pPr>
          </a:lstStyle>
          <a:p>
            <a:fld id="{82696E0A-A003-4B66-96C8-2E2E09204CB6}" type="datetime1">
              <a:rPr lang="tr-TR" smtClean="0"/>
              <a:t>22.03.2020</a:t>
            </a:fld>
            <a:endParaRPr lang="tr-TR"/>
          </a:p>
        </p:txBody>
      </p:sp>
      <p:sp>
        <p:nvSpPr>
          <p:cNvPr id="4" name="Altbilgi Yer Tutucusu 3"/>
          <p:cNvSpPr>
            <a:spLocks noGrp="1"/>
          </p:cNvSpPr>
          <p:nvPr>
            <p:ph type="ftr" sz="quarter" idx="11"/>
          </p:nvPr>
        </p:nvSpPr>
        <p:spPr/>
        <p:txBody>
          <a:bodyPr/>
          <a:lstStyle>
            <a:lvl1pPr>
              <a:defRPr/>
            </a:lvl1pPr>
          </a:lstStyle>
          <a:p>
            <a:r>
              <a:rPr lang="tr-TR" smtClean="0"/>
              <a:t>Bölüm 3</a:t>
            </a:r>
            <a:endParaRPr lang="tr-TR"/>
          </a:p>
        </p:txBody>
      </p:sp>
      <p:sp>
        <p:nvSpPr>
          <p:cNvPr id="5" name="Slayt Numarası Yer Tutucusu 4"/>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246554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2284413" y="1905000"/>
            <a:ext cx="3122612" cy="4221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5559425" y="1905000"/>
            <a:ext cx="3124200" cy="4221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lvl1pPr>
              <a:defRPr/>
            </a:lvl1pPr>
          </a:lstStyle>
          <a:p>
            <a:fld id="{63E3F029-80FB-495E-90DC-A74F6FC6AD3D}" type="datetime1">
              <a:rPr lang="tr-TR" smtClean="0"/>
              <a:t>22.03.2020</a:t>
            </a:fld>
            <a:endParaRPr lang="tr-TR"/>
          </a:p>
        </p:txBody>
      </p:sp>
      <p:sp>
        <p:nvSpPr>
          <p:cNvPr id="6" name="Altbilgi Yer Tutucusu 5"/>
          <p:cNvSpPr>
            <a:spLocks noGrp="1"/>
          </p:cNvSpPr>
          <p:nvPr>
            <p:ph type="ftr" sz="quarter" idx="11"/>
          </p:nvPr>
        </p:nvSpPr>
        <p:spPr/>
        <p:txBody>
          <a:bodyPr/>
          <a:lstStyle>
            <a:lvl1pPr>
              <a:defRPr/>
            </a:lvl1pPr>
          </a:lstStyle>
          <a:p>
            <a:r>
              <a:rPr lang="tr-TR" smtClean="0"/>
              <a:t>Bölüm 3</a:t>
            </a:r>
            <a:endParaRPr lang="tr-TR"/>
          </a:p>
        </p:txBody>
      </p:sp>
      <p:sp>
        <p:nvSpPr>
          <p:cNvPr id="7" name="Slayt Numarası Yer Tutucusu 6"/>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7002521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lvl1pPr>
              <a:defRPr/>
            </a:lvl1pPr>
          </a:lstStyle>
          <a:p>
            <a:fld id="{96D018AE-E74E-4CE1-B62D-8F4E2337EA73}" type="datetime1">
              <a:rPr lang="tr-TR" smtClean="0"/>
              <a:t>22.03.2020</a:t>
            </a:fld>
            <a:endParaRPr lang="tr-TR"/>
          </a:p>
        </p:txBody>
      </p:sp>
      <p:sp>
        <p:nvSpPr>
          <p:cNvPr id="3" name="Altbilgi Yer Tutucusu 2"/>
          <p:cNvSpPr>
            <a:spLocks noGrp="1"/>
          </p:cNvSpPr>
          <p:nvPr>
            <p:ph type="ftr" sz="quarter" idx="11"/>
          </p:nvPr>
        </p:nvSpPr>
        <p:spPr/>
        <p:txBody>
          <a:bodyPr/>
          <a:lstStyle>
            <a:lvl1pPr>
              <a:defRPr/>
            </a:lvl1pPr>
          </a:lstStyle>
          <a:p>
            <a:r>
              <a:rPr lang="tr-TR" smtClean="0"/>
              <a:t>Bölüm 3</a:t>
            </a:r>
            <a:endParaRPr lang="tr-TR"/>
          </a:p>
        </p:txBody>
      </p:sp>
      <p:sp>
        <p:nvSpPr>
          <p:cNvPr id="4" name="Slayt Numarası Yer Tutucusu 3"/>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12309817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3050"/>
            <a:ext cx="3008313" cy="1162050"/>
          </a:xfrm>
        </p:spPr>
        <p:txBody>
          <a:bodyPr anchor="b"/>
          <a:lstStyle>
            <a:lvl1pPr algn="l">
              <a:defRPr sz="2000" b="1"/>
            </a:lvl1pPr>
          </a:lstStyle>
          <a:p>
            <a:r>
              <a:rPr lang="tr-TR" smtClean="0"/>
              <a:t>Asıl başlık stili için tıklatın</a:t>
            </a:r>
            <a:endParaRPr lang="tr-TR"/>
          </a:p>
        </p:txBody>
      </p:sp>
      <p:sp>
        <p:nvSpPr>
          <p:cNvPr id="3" name="İçerik Yer Tutucus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lvl1pPr>
              <a:defRPr/>
            </a:lvl1pPr>
          </a:lstStyle>
          <a:p>
            <a:fld id="{FBD5900B-2067-4C07-97A0-50AE4FED5FD8}" type="datetime1">
              <a:rPr lang="tr-TR" smtClean="0"/>
              <a:t>22.03.2020</a:t>
            </a:fld>
            <a:endParaRPr lang="tr-TR"/>
          </a:p>
        </p:txBody>
      </p:sp>
      <p:sp>
        <p:nvSpPr>
          <p:cNvPr id="6" name="Altbilgi Yer Tutucusu 5"/>
          <p:cNvSpPr>
            <a:spLocks noGrp="1"/>
          </p:cNvSpPr>
          <p:nvPr>
            <p:ph type="ftr" sz="quarter" idx="11"/>
          </p:nvPr>
        </p:nvSpPr>
        <p:spPr/>
        <p:txBody>
          <a:bodyPr/>
          <a:lstStyle>
            <a:lvl1pPr>
              <a:defRPr/>
            </a:lvl1pPr>
          </a:lstStyle>
          <a:p>
            <a:r>
              <a:rPr lang="tr-TR" smtClean="0"/>
              <a:t>Bölüm 3</a:t>
            </a:r>
            <a:endParaRPr lang="tr-TR"/>
          </a:p>
        </p:txBody>
      </p:sp>
      <p:sp>
        <p:nvSpPr>
          <p:cNvPr id="7" name="Slayt Numarası Yer Tutucusu 6"/>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15869454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1792288" y="4800600"/>
            <a:ext cx="5486400" cy="566738"/>
          </a:xfrm>
        </p:spPr>
        <p:txBody>
          <a:bodyPr anchor="b"/>
          <a:lstStyle>
            <a:lvl1pPr algn="l">
              <a:defRPr sz="2000" b="1"/>
            </a:lvl1pPr>
          </a:lstStyle>
          <a:p>
            <a:r>
              <a:rPr lang="tr-TR" smtClean="0"/>
              <a:t>Asıl başlık stili için tıklatın</a:t>
            </a:r>
            <a:endParaRPr lang="tr-TR"/>
          </a:p>
        </p:txBody>
      </p:sp>
      <p:sp>
        <p:nvSpPr>
          <p:cNvPr id="3" name="Resim Yer Tutucus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tr-TR"/>
          </a:p>
        </p:txBody>
      </p:sp>
      <p:sp>
        <p:nvSpPr>
          <p:cNvPr id="4" name="Metin Yer Tutucus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lvl1pPr>
              <a:defRPr/>
            </a:lvl1pPr>
          </a:lstStyle>
          <a:p>
            <a:fld id="{5CC70DCF-926E-4C74-8945-5B33109C653D}" type="datetime1">
              <a:rPr lang="tr-TR" smtClean="0"/>
              <a:t>22.03.2020</a:t>
            </a:fld>
            <a:endParaRPr lang="tr-TR"/>
          </a:p>
        </p:txBody>
      </p:sp>
      <p:sp>
        <p:nvSpPr>
          <p:cNvPr id="6" name="Altbilgi Yer Tutucusu 5"/>
          <p:cNvSpPr>
            <a:spLocks noGrp="1"/>
          </p:cNvSpPr>
          <p:nvPr>
            <p:ph type="ftr" sz="quarter" idx="11"/>
          </p:nvPr>
        </p:nvSpPr>
        <p:spPr/>
        <p:txBody>
          <a:bodyPr/>
          <a:lstStyle>
            <a:lvl1pPr>
              <a:defRPr/>
            </a:lvl1pPr>
          </a:lstStyle>
          <a:p>
            <a:r>
              <a:rPr lang="tr-TR" smtClean="0"/>
              <a:t>Bölüm 3</a:t>
            </a:r>
            <a:endParaRPr lang="tr-TR"/>
          </a:p>
        </p:txBody>
      </p:sp>
      <p:sp>
        <p:nvSpPr>
          <p:cNvPr id="7" name="Slayt Numarası Yer Tutucusu 6"/>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17456980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lvl1pPr>
              <a:defRPr/>
            </a:lvl1pPr>
          </a:lstStyle>
          <a:p>
            <a:fld id="{C76C67A2-44EE-4C64-B03A-AA15FEE5A6FB}" type="datetime1">
              <a:rPr lang="tr-TR" smtClean="0"/>
              <a:t>22.03.2020</a:t>
            </a:fld>
            <a:endParaRPr lang="tr-TR"/>
          </a:p>
        </p:txBody>
      </p:sp>
      <p:sp>
        <p:nvSpPr>
          <p:cNvPr id="5" name="Altbilgi Yer Tutucusu 4"/>
          <p:cNvSpPr>
            <a:spLocks noGrp="1"/>
          </p:cNvSpPr>
          <p:nvPr>
            <p:ph type="ftr" sz="quarter" idx="11"/>
          </p:nvPr>
        </p:nvSpPr>
        <p:spPr/>
        <p:txBody>
          <a:bodyPr/>
          <a:lstStyle>
            <a:lvl1pPr>
              <a:defRPr/>
            </a:lvl1pPr>
          </a:lstStyle>
          <a:p>
            <a:r>
              <a:rPr lang="tr-TR" smtClean="0"/>
              <a:t>Bölüm 3</a:t>
            </a:r>
            <a:endParaRPr lang="tr-TR"/>
          </a:p>
        </p:txBody>
      </p:sp>
      <p:sp>
        <p:nvSpPr>
          <p:cNvPr id="6" name="Slayt Numarası Yer Tutucusu 5"/>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15151399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7085013" y="533400"/>
            <a:ext cx="1598612" cy="5592763"/>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2284413" y="533400"/>
            <a:ext cx="4648200" cy="5592763"/>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lvl1pPr>
              <a:defRPr/>
            </a:lvl1pPr>
          </a:lstStyle>
          <a:p>
            <a:fld id="{0C365176-F6EB-4BDC-A68B-E83CBB90DC89}" type="datetime1">
              <a:rPr lang="tr-TR" smtClean="0"/>
              <a:t>22.03.2020</a:t>
            </a:fld>
            <a:endParaRPr lang="tr-TR"/>
          </a:p>
        </p:txBody>
      </p:sp>
      <p:sp>
        <p:nvSpPr>
          <p:cNvPr id="5" name="Altbilgi Yer Tutucusu 4"/>
          <p:cNvSpPr>
            <a:spLocks noGrp="1"/>
          </p:cNvSpPr>
          <p:nvPr>
            <p:ph type="ftr" sz="quarter" idx="11"/>
          </p:nvPr>
        </p:nvSpPr>
        <p:spPr/>
        <p:txBody>
          <a:bodyPr/>
          <a:lstStyle>
            <a:lvl1pPr>
              <a:defRPr/>
            </a:lvl1pPr>
          </a:lstStyle>
          <a:p>
            <a:r>
              <a:rPr lang="tr-TR" smtClean="0"/>
              <a:t>Bölüm 3</a:t>
            </a:r>
            <a:endParaRPr lang="tr-TR"/>
          </a:p>
        </p:txBody>
      </p:sp>
      <p:sp>
        <p:nvSpPr>
          <p:cNvPr id="6" name="Slayt Numarası Yer Tutucusu 5"/>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23427330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tr-TR" smtClean="0"/>
              <a:t>Asıl başlık stili için tıklatın</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229BD2DE-0269-48E6-9D6D-65FF899E1EC6}" type="datetime1">
              <a:rPr lang="tr-TR" smtClean="0"/>
              <a:t>22.03.2020</a:t>
            </a:fld>
            <a:endParaRPr lang="tr-TR"/>
          </a:p>
        </p:txBody>
      </p:sp>
      <p:sp>
        <p:nvSpPr>
          <p:cNvPr id="5" name="Footer Placeholder 4"/>
          <p:cNvSpPr>
            <a:spLocks noGrp="1"/>
          </p:cNvSpPr>
          <p:nvPr>
            <p:ph type="ftr" sz="quarter" idx="11"/>
          </p:nvPr>
        </p:nvSpPr>
        <p:spPr/>
        <p:txBody>
          <a:bodyPr/>
          <a:lstStyle/>
          <a:p>
            <a:r>
              <a:rPr lang="tr-TR" smtClean="0"/>
              <a:t>Bölüm 3</a:t>
            </a:r>
            <a:endParaRPr lang="tr-TR"/>
          </a:p>
        </p:txBody>
      </p:sp>
      <p:sp>
        <p:nvSpPr>
          <p:cNvPr id="6" name="Slide Number Placeholder 5"/>
          <p:cNvSpPr>
            <a:spLocks noGrp="1"/>
          </p:cNvSpPr>
          <p:nvPr>
            <p:ph type="sldNum" sz="quarter" idx="12"/>
          </p:nvPr>
        </p:nvSpPr>
        <p:spPr/>
        <p:txBody>
          <a:bodyPr/>
          <a:lstStyle/>
          <a:p>
            <a:fld id="{966E5DB1-818B-4164-847F-0F34E7F92381}" type="slidenum">
              <a:rPr lang="tr-TR" smtClean="0"/>
              <a:t>‹#›</a:t>
            </a:fld>
            <a:endParaRPr lang="tr-TR"/>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E595ACF7-392A-4846-9B6A-2DB4F20C991E}" type="datetime1">
              <a:rPr lang="tr-TR" smtClean="0"/>
              <a:t>22.03.2020</a:t>
            </a:fld>
            <a:endParaRPr lang="tr-TR"/>
          </a:p>
        </p:txBody>
      </p:sp>
      <p:sp>
        <p:nvSpPr>
          <p:cNvPr id="5" name="Footer Placeholder 4"/>
          <p:cNvSpPr>
            <a:spLocks noGrp="1"/>
          </p:cNvSpPr>
          <p:nvPr>
            <p:ph type="ftr" sz="quarter" idx="11"/>
          </p:nvPr>
        </p:nvSpPr>
        <p:spPr/>
        <p:txBody>
          <a:bodyPr/>
          <a:lstStyle/>
          <a:p>
            <a:r>
              <a:rPr lang="tr-TR" smtClean="0"/>
              <a:t>Bölüm 3</a:t>
            </a:r>
            <a:endParaRPr lang="tr-TR"/>
          </a:p>
        </p:txBody>
      </p:sp>
      <p:sp>
        <p:nvSpPr>
          <p:cNvPr id="6" name="Slide Number Placeholder 5"/>
          <p:cNvSpPr>
            <a:spLocks noGrp="1"/>
          </p:cNvSpPr>
          <p:nvPr>
            <p:ph type="sldNum" sz="quarter" idx="12"/>
          </p:nvPr>
        </p:nvSpPr>
        <p:spPr/>
        <p:txBody>
          <a:bodyPr/>
          <a:lstStyle/>
          <a:p>
            <a:fld id="{966E5DB1-818B-4164-847F-0F34E7F92381}" type="slidenum">
              <a:rPr lang="tr-TR" smtClean="0"/>
              <a:t>‹#›</a:t>
            </a:fld>
            <a:endParaRPr lang="tr-T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Bölüm Üstbilgisi">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tr-TR" smtClean="0"/>
              <a:t>Asıl başlık stili için tıklatın</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04F8E498-CAAD-4534-BD68-581D16F83DF9}" type="datetime1">
              <a:rPr lang="tr-TR" smtClean="0"/>
              <a:t>22.03.2020</a:t>
            </a:fld>
            <a:endParaRPr lang="tr-TR"/>
          </a:p>
        </p:txBody>
      </p:sp>
      <p:sp>
        <p:nvSpPr>
          <p:cNvPr id="5" name="Footer Placeholder 4"/>
          <p:cNvSpPr>
            <a:spLocks noGrp="1"/>
          </p:cNvSpPr>
          <p:nvPr>
            <p:ph type="ftr" sz="quarter" idx="11"/>
          </p:nvPr>
        </p:nvSpPr>
        <p:spPr/>
        <p:txBody>
          <a:bodyPr/>
          <a:lstStyle/>
          <a:p>
            <a:r>
              <a:rPr lang="tr-TR" smtClean="0"/>
              <a:t>Bölüm 3</a:t>
            </a:r>
            <a:endParaRPr lang="tr-TR"/>
          </a:p>
        </p:txBody>
      </p:sp>
      <p:sp>
        <p:nvSpPr>
          <p:cNvPr id="6" name="Slide Number Placeholder 5"/>
          <p:cNvSpPr>
            <a:spLocks noGrp="1"/>
          </p:cNvSpPr>
          <p:nvPr>
            <p:ph type="sldNum" sz="quarter" idx="12"/>
          </p:nvPr>
        </p:nvSpPr>
        <p:spPr/>
        <p:txBody>
          <a:bodyPr/>
          <a:lstStyle/>
          <a:p>
            <a:fld id="{966E5DB1-818B-4164-847F-0F34E7F92381}" type="slidenum">
              <a:rPr lang="tr-TR" smtClean="0"/>
              <a:t>‹#›</a:t>
            </a:fld>
            <a:endParaRPr lang="tr-TR"/>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6C41ECD6-1569-4533-9857-8D870909E695}" type="datetime1">
              <a:rPr lang="tr-TR" smtClean="0"/>
              <a:t>22.03.2020</a:t>
            </a:fld>
            <a:endParaRPr lang="tr-TR"/>
          </a:p>
        </p:txBody>
      </p:sp>
      <p:sp>
        <p:nvSpPr>
          <p:cNvPr id="6" name="Footer Placeholder 5"/>
          <p:cNvSpPr>
            <a:spLocks noGrp="1"/>
          </p:cNvSpPr>
          <p:nvPr>
            <p:ph type="ftr" sz="quarter" idx="11"/>
          </p:nvPr>
        </p:nvSpPr>
        <p:spPr/>
        <p:txBody>
          <a:bodyPr/>
          <a:lstStyle/>
          <a:p>
            <a:r>
              <a:rPr lang="tr-TR" smtClean="0"/>
              <a:t>Bölüm 3</a:t>
            </a:r>
            <a:endParaRPr lang="tr-TR"/>
          </a:p>
        </p:txBody>
      </p:sp>
      <p:sp>
        <p:nvSpPr>
          <p:cNvPr id="7" name="Slide Number Placeholder 6"/>
          <p:cNvSpPr>
            <a:spLocks noGrp="1"/>
          </p:cNvSpPr>
          <p:nvPr>
            <p:ph type="sldNum" sz="quarter" idx="12"/>
          </p:nvPr>
        </p:nvSpPr>
        <p:spPr/>
        <p:txBody>
          <a:bodyPr/>
          <a:lstStyle/>
          <a:p>
            <a:fld id="{966E5DB1-818B-4164-847F-0F34E7F92381}" type="slidenum">
              <a:rPr lang="tr-TR" smtClean="0"/>
              <a:t>‹#›</a:t>
            </a:fld>
            <a:endParaRPr lang="tr-T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05C7430E-CF6B-4814-AD3D-AF6385462A2B}" type="datetime1">
              <a:rPr lang="tr-TR" smtClean="0"/>
              <a:t>22.03.2020</a:t>
            </a:fld>
            <a:endParaRPr lang="tr-TR"/>
          </a:p>
        </p:txBody>
      </p:sp>
      <p:sp>
        <p:nvSpPr>
          <p:cNvPr id="8" name="Footer Placeholder 7"/>
          <p:cNvSpPr>
            <a:spLocks noGrp="1"/>
          </p:cNvSpPr>
          <p:nvPr>
            <p:ph type="ftr" sz="quarter" idx="11"/>
          </p:nvPr>
        </p:nvSpPr>
        <p:spPr/>
        <p:txBody>
          <a:bodyPr/>
          <a:lstStyle/>
          <a:p>
            <a:r>
              <a:rPr lang="tr-TR" smtClean="0"/>
              <a:t>Bölüm 3</a:t>
            </a:r>
            <a:endParaRPr lang="tr-TR"/>
          </a:p>
        </p:txBody>
      </p:sp>
      <p:sp>
        <p:nvSpPr>
          <p:cNvPr id="9" name="Slide Number Placeholder 8"/>
          <p:cNvSpPr>
            <a:spLocks noGrp="1"/>
          </p:cNvSpPr>
          <p:nvPr>
            <p:ph type="sldNum" sz="quarter" idx="12"/>
          </p:nvPr>
        </p:nvSpPr>
        <p:spPr/>
        <p:txBody>
          <a:bodyPr/>
          <a:lstStyle/>
          <a:p>
            <a:fld id="{966E5DB1-818B-4164-847F-0F34E7F92381}" type="slidenum">
              <a:rPr lang="tr-TR" smtClean="0"/>
              <a:t>‹#›</a:t>
            </a:fld>
            <a:endParaRPr lang="tr-TR"/>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4638"/>
            <a:ext cx="8229600" cy="1143000"/>
          </a:xfrm>
        </p:spPr>
        <p:txBody>
          <a:bodyPr/>
          <a:lstStyle>
            <a:lvl1pPr>
              <a:defRPr/>
            </a:lvl1pPr>
          </a:lstStyle>
          <a:p>
            <a:r>
              <a:rPr lang="tr-TR" smtClean="0"/>
              <a:t>Asıl başlık stili için tıklatın</a:t>
            </a:r>
            <a:endParaRPr lang="tr-TR"/>
          </a:p>
        </p:txBody>
      </p:sp>
      <p:sp>
        <p:nvSpPr>
          <p:cNvPr id="3" name="Metin Yer Tutucus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İçerik Yer Tutucus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İçerik Yer Tutucus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lvl1pPr>
              <a:defRPr/>
            </a:lvl1pPr>
          </a:lstStyle>
          <a:p>
            <a:fld id="{F344C1E5-BFDB-404C-BB77-60499C71957E}" type="datetime1">
              <a:rPr lang="tr-TR" smtClean="0"/>
              <a:t>22.03.2020</a:t>
            </a:fld>
            <a:endParaRPr lang="tr-TR"/>
          </a:p>
        </p:txBody>
      </p:sp>
      <p:sp>
        <p:nvSpPr>
          <p:cNvPr id="8" name="Altbilgi Yer Tutucusu 7"/>
          <p:cNvSpPr>
            <a:spLocks noGrp="1"/>
          </p:cNvSpPr>
          <p:nvPr>
            <p:ph type="ftr" sz="quarter" idx="11"/>
          </p:nvPr>
        </p:nvSpPr>
        <p:spPr/>
        <p:txBody>
          <a:bodyPr/>
          <a:lstStyle>
            <a:lvl1pPr>
              <a:defRPr/>
            </a:lvl1pPr>
          </a:lstStyle>
          <a:p>
            <a:r>
              <a:rPr lang="tr-TR" smtClean="0"/>
              <a:t>Bölüm 3</a:t>
            </a:r>
            <a:endParaRPr lang="tr-TR"/>
          </a:p>
        </p:txBody>
      </p:sp>
      <p:sp>
        <p:nvSpPr>
          <p:cNvPr id="9" name="Slayt Numarası Yer Tutucusu 8"/>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29741667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B452A9CA-7D3E-4556-9625-6E0665AA3250}" type="datetime1">
              <a:rPr lang="tr-TR" smtClean="0"/>
              <a:t>22.03.2020</a:t>
            </a:fld>
            <a:endParaRPr lang="tr-TR"/>
          </a:p>
        </p:txBody>
      </p:sp>
      <p:sp>
        <p:nvSpPr>
          <p:cNvPr id="4" name="Footer Placeholder 3"/>
          <p:cNvSpPr>
            <a:spLocks noGrp="1"/>
          </p:cNvSpPr>
          <p:nvPr>
            <p:ph type="ftr" sz="quarter" idx="11"/>
          </p:nvPr>
        </p:nvSpPr>
        <p:spPr/>
        <p:txBody>
          <a:bodyPr/>
          <a:lstStyle/>
          <a:p>
            <a:r>
              <a:rPr lang="tr-TR" smtClean="0"/>
              <a:t>Bölüm 3</a:t>
            </a:r>
            <a:endParaRPr lang="tr-TR"/>
          </a:p>
        </p:txBody>
      </p:sp>
      <p:sp>
        <p:nvSpPr>
          <p:cNvPr id="5" name="Slide Number Placeholder 4"/>
          <p:cNvSpPr>
            <a:spLocks noGrp="1"/>
          </p:cNvSpPr>
          <p:nvPr>
            <p:ph type="sldNum" sz="quarter" idx="12"/>
          </p:nvPr>
        </p:nvSpPr>
        <p:spPr/>
        <p:txBody>
          <a:bodyPr/>
          <a:lstStyle/>
          <a:p>
            <a:fld id="{966E5DB1-818B-4164-847F-0F34E7F92381}" type="slidenum">
              <a:rPr lang="tr-TR" smtClean="0"/>
              <a:t>‹#›</a:t>
            </a:fld>
            <a:endParaRPr lang="tr-T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89B18A-C886-4DC5-8106-AD782DDF1FF5}" type="datetime1">
              <a:rPr lang="tr-TR" smtClean="0"/>
              <a:t>22.03.2020</a:t>
            </a:fld>
            <a:endParaRPr lang="tr-TR"/>
          </a:p>
        </p:txBody>
      </p:sp>
      <p:sp>
        <p:nvSpPr>
          <p:cNvPr id="3" name="Footer Placeholder 2"/>
          <p:cNvSpPr>
            <a:spLocks noGrp="1"/>
          </p:cNvSpPr>
          <p:nvPr>
            <p:ph type="ftr" sz="quarter" idx="11"/>
          </p:nvPr>
        </p:nvSpPr>
        <p:spPr/>
        <p:txBody>
          <a:bodyPr/>
          <a:lstStyle/>
          <a:p>
            <a:r>
              <a:rPr lang="tr-TR" smtClean="0"/>
              <a:t>Bölüm 3</a:t>
            </a:r>
            <a:endParaRPr lang="tr-TR"/>
          </a:p>
        </p:txBody>
      </p:sp>
      <p:sp>
        <p:nvSpPr>
          <p:cNvPr id="4" name="Slide Number Placeholder 3"/>
          <p:cNvSpPr>
            <a:spLocks noGrp="1"/>
          </p:cNvSpPr>
          <p:nvPr>
            <p:ph type="sldNum" sz="quarter" idx="12"/>
          </p:nvPr>
        </p:nvSpPr>
        <p:spPr/>
        <p:txBody>
          <a:bodyPr/>
          <a:lstStyle/>
          <a:p>
            <a:fld id="{966E5DB1-818B-4164-847F-0F34E7F92381}" type="slidenum">
              <a:rPr lang="tr-TR" smtClean="0"/>
              <a:t>‹#›</a:t>
            </a:fld>
            <a:endParaRPr lang="tr-T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tr-TR" smtClean="0"/>
              <a:t>Asıl başlık stili için tıklatın</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2A217162-305D-4327-8464-D2DD8204D1C6}" type="datetime1">
              <a:rPr lang="tr-TR" smtClean="0"/>
              <a:t>22.03.2020</a:t>
            </a:fld>
            <a:endParaRPr lang="tr-TR"/>
          </a:p>
        </p:txBody>
      </p:sp>
      <p:sp>
        <p:nvSpPr>
          <p:cNvPr id="6" name="Footer Placeholder 5"/>
          <p:cNvSpPr>
            <a:spLocks noGrp="1"/>
          </p:cNvSpPr>
          <p:nvPr>
            <p:ph type="ftr" sz="quarter" idx="11"/>
          </p:nvPr>
        </p:nvSpPr>
        <p:spPr/>
        <p:txBody>
          <a:bodyPr/>
          <a:lstStyle/>
          <a:p>
            <a:r>
              <a:rPr lang="tr-TR" smtClean="0"/>
              <a:t>Bölüm 3</a:t>
            </a:r>
            <a:endParaRPr lang="tr-TR"/>
          </a:p>
        </p:txBody>
      </p:sp>
      <p:sp>
        <p:nvSpPr>
          <p:cNvPr id="7" name="Slide Number Placeholder 6"/>
          <p:cNvSpPr>
            <a:spLocks noGrp="1"/>
          </p:cNvSpPr>
          <p:nvPr>
            <p:ph type="sldNum" sz="quarter" idx="12"/>
          </p:nvPr>
        </p:nvSpPr>
        <p:spPr/>
        <p:txBody>
          <a:bodyPr/>
          <a:lstStyle/>
          <a:p>
            <a:fld id="{966E5DB1-818B-4164-847F-0F34E7F92381}" type="slidenum">
              <a:rPr lang="tr-TR" smtClean="0"/>
              <a:t>‹#›</a:t>
            </a:fld>
            <a:endParaRPr lang="tr-TR"/>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tr-TR" smtClean="0"/>
              <a:t>Asıl başlık stili için tıklatın</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40C87815-F563-4C5B-B5A5-42CED42D9994}" type="datetime1">
              <a:rPr lang="tr-TR" smtClean="0"/>
              <a:t>22.03.2020</a:t>
            </a:fld>
            <a:endParaRPr lang="tr-TR"/>
          </a:p>
        </p:txBody>
      </p:sp>
      <p:sp>
        <p:nvSpPr>
          <p:cNvPr id="6" name="Footer Placeholder 5"/>
          <p:cNvSpPr>
            <a:spLocks noGrp="1"/>
          </p:cNvSpPr>
          <p:nvPr>
            <p:ph type="ftr" sz="quarter" idx="11"/>
          </p:nvPr>
        </p:nvSpPr>
        <p:spPr/>
        <p:txBody>
          <a:bodyPr/>
          <a:lstStyle/>
          <a:p>
            <a:r>
              <a:rPr lang="tr-TR" smtClean="0"/>
              <a:t>Bölüm 3</a:t>
            </a:r>
            <a:endParaRPr lang="tr-TR"/>
          </a:p>
        </p:txBody>
      </p:sp>
      <p:sp>
        <p:nvSpPr>
          <p:cNvPr id="7" name="Slide Number Placeholder 6"/>
          <p:cNvSpPr>
            <a:spLocks noGrp="1"/>
          </p:cNvSpPr>
          <p:nvPr>
            <p:ph type="sldNum" sz="quarter" idx="12"/>
          </p:nvPr>
        </p:nvSpPr>
        <p:spPr/>
        <p:txBody>
          <a:bodyPr/>
          <a:lstStyle/>
          <a:p>
            <a:fld id="{966E5DB1-818B-4164-847F-0F34E7F92381}" type="slidenum">
              <a:rPr lang="tr-TR" smtClean="0"/>
              <a:t>‹#›</a:t>
            </a:fld>
            <a:endParaRPr lang="tr-T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4F52D942-E418-4004-9DB4-130C3D4FC9FC}" type="datetime1">
              <a:rPr lang="tr-TR" smtClean="0"/>
              <a:t>22.03.2020</a:t>
            </a:fld>
            <a:endParaRPr lang="tr-TR"/>
          </a:p>
        </p:txBody>
      </p:sp>
      <p:sp>
        <p:nvSpPr>
          <p:cNvPr id="5" name="Footer Placeholder 4"/>
          <p:cNvSpPr>
            <a:spLocks noGrp="1"/>
          </p:cNvSpPr>
          <p:nvPr>
            <p:ph type="ftr" sz="quarter" idx="11"/>
          </p:nvPr>
        </p:nvSpPr>
        <p:spPr/>
        <p:txBody>
          <a:bodyPr/>
          <a:lstStyle/>
          <a:p>
            <a:r>
              <a:rPr lang="tr-TR" smtClean="0"/>
              <a:t>Bölüm 3</a:t>
            </a:r>
            <a:endParaRPr lang="tr-TR"/>
          </a:p>
        </p:txBody>
      </p:sp>
      <p:sp>
        <p:nvSpPr>
          <p:cNvPr id="6" name="Slide Number Placeholder 5"/>
          <p:cNvSpPr>
            <a:spLocks noGrp="1"/>
          </p:cNvSpPr>
          <p:nvPr>
            <p:ph type="sldNum" sz="quarter" idx="12"/>
          </p:nvPr>
        </p:nvSpPr>
        <p:spPr/>
        <p:txBody>
          <a:bodyPr/>
          <a:lstStyle/>
          <a:p>
            <a:fld id="{966E5DB1-818B-4164-847F-0F34E7F92381}" type="slidenum">
              <a:rPr lang="tr-TR" smtClean="0"/>
              <a:t>‹#›</a:t>
            </a:fld>
            <a:endParaRPr lang="tr-T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854AE69D-169B-4DF8-B642-D7DE28AF4F3D}" type="datetime1">
              <a:rPr lang="tr-TR" smtClean="0"/>
              <a:t>22.03.2020</a:t>
            </a:fld>
            <a:endParaRPr lang="tr-TR"/>
          </a:p>
        </p:txBody>
      </p:sp>
      <p:sp>
        <p:nvSpPr>
          <p:cNvPr id="5" name="Footer Placeholder 4"/>
          <p:cNvSpPr>
            <a:spLocks noGrp="1"/>
          </p:cNvSpPr>
          <p:nvPr>
            <p:ph type="ftr" sz="quarter" idx="11"/>
          </p:nvPr>
        </p:nvSpPr>
        <p:spPr/>
        <p:txBody>
          <a:bodyPr/>
          <a:lstStyle/>
          <a:p>
            <a:r>
              <a:rPr lang="tr-TR" smtClean="0"/>
              <a:t>Bölüm 3</a:t>
            </a:r>
            <a:endParaRPr lang="tr-TR"/>
          </a:p>
        </p:txBody>
      </p:sp>
      <p:sp>
        <p:nvSpPr>
          <p:cNvPr id="6" name="Slide Number Placeholder 5"/>
          <p:cNvSpPr>
            <a:spLocks noGrp="1"/>
          </p:cNvSpPr>
          <p:nvPr>
            <p:ph type="sldNum" sz="quarter" idx="12"/>
          </p:nvPr>
        </p:nvSpPr>
        <p:spPr/>
        <p:txBody>
          <a:bodyPr/>
          <a:lstStyle/>
          <a:p>
            <a:fld id="{966E5DB1-818B-4164-847F-0F34E7F92381}" type="slidenum">
              <a:rPr lang="tr-TR" smtClean="0"/>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lvl1pPr>
              <a:defRPr/>
            </a:lvl1pPr>
          </a:lstStyle>
          <a:p>
            <a:fld id="{6BC016F0-0B4F-40C8-9F7F-125B08ABA0C5}" type="datetime1">
              <a:rPr lang="tr-TR" smtClean="0"/>
              <a:t>22.03.2020</a:t>
            </a:fld>
            <a:endParaRPr lang="tr-TR"/>
          </a:p>
        </p:txBody>
      </p:sp>
      <p:sp>
        <p:nvSpPr>
          <p:cNvPr id="4" name="Altbilgi Yer Tutucusu 3"/>
          <p:cNvSpPr>
            <a:spLocks noGrp="1"/>
          </p:cNvSpPr>
          <p:nvPr>
            <p:ph type="ftr" sz="quarter" idx="11"/>
          </p:nvPr>
        </p:nvSpPr>
        <p:spPr/>
        <p:txBody>
          <a:bodyPr/>
          <a:lstStyle>
            <a:lvl1pPr>
              <a:defRPr/>
            </a:lvl1pPr>
          </a:lstStyle>
          <a:p>
            <a:r>
              <a:rPr lang="tr-TR" smtClean="0"/>
              <a:t>Bölüm 3</a:t>
            </a:r>
            <a:endParaRPr lang="tr-TR"/>
          </a:p>
        </p:txBody>
      </p:sp>
      <p:sp>
        <p:nvSpPr>
          <p:cNvPr id="5" name="Slayt Numarası Yer Tutucusu 4"/>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1613745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lvl1pPr>
              <a:defRPr/>
            </a:lvl1pPr>
          </a:lstStyle>
          <a:p>
            <a:fld id="{65DB9DEB-D20B-487B-A03F-A73388D68B1C}" type="datetime1">
              <a:rPr lang="tr-TR" smtClean="0"/>
              <a:t>22.03.2020</a:t>
            </a:fld>
            <a:endParaRPr lang="tr-TR"/>
          </a:p>
        </p:txBody>
      </p:sp>
      <p:sp>
        <p:nvSpPr>
          <p:cNvPr id="3" name="Altbilgi Yer Tutucusu 2"/>
          <p:cNvSpPr>
            <a:spLocks noGrp="1"/>
          </p:cNvSpPr>
          <p:nvPr>
            <p:ph type="ftr" sz="quarter" idx="11"/>
          </p:nvPr>
        </p:nvSpPr>
        <p:spPr/>
        <p:txBody>
          <a:bodyPr/>
          <a:lstStyle>
            <a:lvl1pPr>
              <a:defRPr/>
            </a:lvl1pPr>
          </a:lstStyle>
          <a:p>
            <a:r>
              <a:rPr lang="tr-TR" smtClean="0"/>
              <a:t>Bölüm 3</a:t>
            </a:r>
            <a:endParaRPr lang="tr-TR"/>
          </a:p>
        </p:txBody>
      </p:sp>
      <p:sp>
        <p:nvSpPr>
          <p:cNvPr id="4" name="Slayt Numarası Yer Tutucusu 3"/>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974092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3050"/>
            <a:ext cx="3008313" cy="1162050"/>
          </a:xfrm>
        </p:spPr>
        <p:txBody>
          <a:bodyPr anchor="b"/>
          <a:lstStyle>
            <a:lvl1pPr algn="l">
              <a:defRPr sz="2000" b="1"/>
            </a:lvl1pPr>
          </a:lstStyle>
          <a:p>
            <a:r>
              <a:rPr lang="tr-TR" smtClean="0"/>
              <a:t>Asıl başlık stili için tıklatın</a:t>
            </a:r>
            <a:endParaRPr lang="tr-TR"/>
          </a:p>
        </p:txBody>
      </p:sp>
      <p:sp>
        <p:nvSpPr>
          <p:cNvPr id="3" name="İçerik Yer Tutucus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lvl1pPr>
              <a:defRPr/>
            </a:lvl1pPr>
          </a:lstStyle>
          <a:p>
            <a:fld id="{0F620778-01A3-4353-BEEC-7DFE05187382}" type="datetime1">
              <a:rPr lang="tr-TR" smtClean="0"/>
              <a:t>22.03.2020</a:t>
            </a:fld>
            <a:endParaRPr lang="tr-TR"/>
          </a:p>
        </p:txBody>
      </p:sp>
      <p:sp>
        <p:nvSpPr>
          <p:cNvPr id="6" name="Altbilgi Yer Tutucusu 5"/>
          <p:cNvSpPr>
            <a:spLocks noGrp="1"/>
          </p:cNvSpPr>
          <p:nvPr>
            <p:ph type="ftr" sz="quarter" idx="11"/>
          </p:nvPr>
        </p:nvSpPr>
        <p:spPr/>
        <p:txBody>
          <a:bodyPr/>
          <a:lstStyle>
            <a:lvl1pPr>
              <a:defRPr/>
            </a:lvl1pPr>
          </a:lstStyle>
          <a:p>
            <a:r>
              <a:rPr lang="tr-TR" smtClean="0"/>
              <a:t>Bölüm 3</a:t>
            </a:r>
            <a:endParaRPr lang="tr-TR"/>
          </a:p>
        </p:txBody>
      </p:sp>
      <p:sp>
        <p:nvSpPr>
          <p:cNvPr id="7" name="Slayt Numarası Yer Tutucusu 6"/>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4244912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1792288" y="4800600"/>
            <a:ext cx="5486400" cy="566738"/>
          </a:xfrm>
        </p:spPr>
        <p:txBody>
          <a:bodyPr anchor="b"/>
          <a:lstStyle>
            <a:lvl1pPr algn="l">
              <a:defRPr sz="2000" b="1"/>
            </a:lvl1pPr>
          </a:lstStyle>
          <a:p>
            <a:r>
              <a:rPr lang="tr-TR" smtClean="0"/>
              <a:t>Asıl başlık stili için tıklatın</a:t>
            </a:r>
            <a:endParaRPr lang="tr-TR"/>
          </a:p>
        </p:txBody>
      </p:sp>
      <p:sp>
        <p:nvSpPr>
          <p:cNvPr id="3" name="Resim Yer Tutucus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tr-TR"/>
          </a:p>
        </p:txBody>
      </p:sp>
      <p:sp>
        <p:nvSpPr>
          <p:cNvPr id="4" name="Metin Yer Tutucus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lvl1pPr>
              <a:defRPr/>
            </a:lvl1pPr>
          </a:lstStyle>
          <a:p>
            <a:fld id="{7B0B2CF4-E7DB-4D80-A366-92FB38F6E605}" type="datetime1">
              <a:rPr lang="tr-TR" smtClean="0"/>
              <a:t>22.03.2020</a:t>
            </a:fld>
            <a:endParaRPr lang="tr-TR"/>
          </a:p>
        </p:txBody>
      </p:sp>
      <p:sp>
        <p:nvSpPr>
          <p:cNvPr id="6" name="Altbilgi Yer Tutucusu 5"/>
          <p:cNvSpPr>
            <a:spLocks noGrp="1"/>
          </p:cNvSpPr>
          <p:nvPr>
            <p:ph type="ftr" sz="quarter" idx="11"/>
          </p:nvPr>
        </p:nvSpPr>
        <p:spPr/>
        <p:txBody>
          <a:bodyPr/>
          <a:lstStyle>
            <a:lvl1pPr>
              <a:defRPr/>
            </a:lvl1pPr>
          </a:lstStyle>
          <a:p>
            <a:r>
              <a:rPr lang="tr-TR" smtClean="0"/>
              <a:t>Bölüm 3</a:t>
            </a:r>
            <a:endParaRPr lang="tr-TR"/>
          </a:p>
        </p:txBody>
      </p:sp>
      <p:sp>
        <p:nvSpPr>
          <p:cNvPr id="7" name="Slayt Numarası Yer Tutucusu 6"/>
          <p:cNvSpPr>
            <a:spLocks noGrp="1"/>
          </p:cNvSpPr>
          <p:nvPr>
            <p:ph type="sldNum" sz="quarter" idx="12"/>
          </p:nvPr>
        </p:nvSpPr>
        <p:spPr/>
        <p:txBody>
          <a:bodyPr/>
          <a:lstStyle>
            <a:lvl1pPr>
              <a:defRPr/>
            </a:lvl1pPr>
          </a:lstStyle>
          <a:p>
            <a:fld id="{966E5DB1-818B-4164-847F-0F34E7F92381}" type="slidenum">
              <a:rPr lang="tr-TR" smtClean="0"/>
              <a:t>‹#›</a:t>
            </a:fld>
            <a:endParaRPr lang="tr-TR"/>
          </a:p>
        </p:txBody>
      </p:sp>
    </p:spTree>
    <p:extLst>
      <p:ext uri="{BB962C8B-B14F-4D97-AF65-F5344CB8AC3E}">
        <p14:creationId xmlns:p14="http://schemas.microsoft.com/office/powerpoint/2010/main" val="3150028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84413" y="533400"/>
            <a:ext cx="6399212"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tr-TR" smtClean="0"/>
              <a:t>Ana başlık stilini düzenlemek için tıklatın</a:t>
            </a:r>
          </a:p>
        </p:txBody>
      </p:sp>
      <p:sp>
        <p:nvSpPr>
          <p:cNvPr id="1027" name="Rectangle 3"/>
          <p:cNvSpPr>
            <a:spLocks noGrp="1" noChangeArrowheads="1"/>
          </p:cNvSpPr>
          <p:nvPr>
            <p:ph type="body" idx="1"/>
          </p:nvPr>
        </p:nvSpPr>
        <p:spPr bwMode="auto">
          <a:xfrm>
            <a:off x="2284413" y="1905000"/>
            <a:ext cx="6399212" cy="422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tr-TR" smtClean="0"/>
              <a:t>Ana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p>
        </p:txBody>
      </p:sp>
      <p:sp>
        <p:nvSpPr>
          <p:cNvPr id="1028" name="Rectangle 4"/>
          <p:cNvSpPr>
            <a:spLocks noGrp="1" noChangeArrowheads="1"/>
          </p:cNvSpPr>
          <p:nvPr>
            <p:ph type="dt" sz="half" idx="2"/>
          </p:nvPr>
        </p:nvSpPr>
        <p:spPr bwMode="auto">
          <a:xfrm>
            <a:off x="457200" y="6245225"/>
            <a:ext cx="21336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mn-lt"/>
              </a:defRPr>
            </a:lvl1pPr>
          </a:lstStyle>
          <a:p>
            <a:fld id="{4D237E8E-D6C0-4EBB-8D5E-8326F6259CF9}" type="datetime1">
              <a:rPr lang="tr-TR" smtClean="0"/>
              <a:t>22.03.2020</a:t>
            </a:fld>
            <a:endParaRPr lang="tr-TR"/>
          </a:p>
        </p:txBody>
      </p:sp>
      <p:sp>
        <p:nvSpPr>
          <p:cNvPr id="1029" name="Rectangle 5"/>
          <p:cNvSpPr>
            <a:spLocks noGrp="1" noChangeArrowheads="1"/>
          </p:cNvSpPr>
          <p:nvPr>
            <p:ph type="ftr" sz="quarter" idx="3"/>
          </p:nvPr>
        </p:nvSpPr>
        <p:spPr bwMode="auto">
          <a:xfrm>
            <a:off x="3124200" y="6245225"/>
            <a:ext cx="28956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r>
              <a:rPr lang="tr-TR" smtClean="0"/>
              <a:t>Bölüm 3</a:t>
            </a:r>
            <a:endParaRPr lang="tr-TR"/>
          </a:p>
        </p:txBody>
      </p:sp>
      <p:sp>
        <p:nvSpPr>
          <p:cNvPr id="1030" name="Rectangle 6"/>
          <p:cNvSpPr>
            <a:spLocks noGrp="1" noChangeArrowheads="1"/>
          </p:cNvSpPr>
          <p:nvPr>
            <p:ph type="sldNum" sz="quarter" idx="4"/>
          </p:nvPr>
        </p:nvSpPr>
        <p:spPr bwMode="auto">
          <a:xfrm>
            <a:off x="6553200" y="6245225"/>
            <a:ext cx="21336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defRPr>
            </a:lvl1pPr>
          </a:lstStyle>
          <a:p>
            <a:fld id="{966E5DB1-818B-4164-847F-0F34E7F92381}" type="slidenum">
              <a:rPr lang="tr-TR" smtClean="0"/>
              <a:t>‹#›</a:t>
            </a:fld>
            <a:endParaRPr lang="tr-T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dt="0"/>
  <p:txStyles>
    <p:title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Verdana" pitchFamily="34" charset="0"/>
        </a:defRPr>
      </a:lvl2pPr>
      <a:lvl3pPr algn="l" rtl="0" eaLnBrk="1" fontAlgn="base" hangingPunct="1">
        <a:spcBef>
          <a:spcPct val="0"/>
        </a:spcBef>
        <a:spcAft>
          <a:spcPct val="0"/>
        </a:spcAft>
        <a:defRPr sz="3600">
          <a:solidFill>
            <a:schemeClr val="tx2"/>
          </a:solidFill>
          <a:latin typeface="Verdana" pitchFamily="34" charset="0"/>
        </a:defRPr>
      </a:lvl3pPr>
      <a:lvl4pPr algn="l" rtl="0" eaLnBrk="1" fontAlgn="base" hangingPunct="1">
        <a:spcBef>
          <a:spcPct val="0"/>
        </a:spcBef>
        <a:spcAft>
          <a:spcPct val="0"/>
        </a:spcAft>
        <a:defRPr sz="3600">
          <a:solidFill>
            <a:schemeClr val="tx2"/>
          </a:solidFill>
          <a:latin typeface="Verdana" pitchFamily="34" charset="0"/>
        </a:defRPr>
      </a:lvl4pPr>
      <a:lvl5pPr algn="l" rtl="0" eaLnBrk="1" fontAlgn="base" hangingPunct="1">
        <a:spcBef>
          <a:spcPct val="0"/>
        </a:spcBef>
        <a:spcAft>
          <a:spcPct val="0"/>
        </a:spcAft>
        <a:defRPr sz="3600">
          <a:solidFill>
            <a:schemeClr val="tx2"/>
          </a:solidFill>
          <a:latin typeface="Verdana" pitchFamily="34" charset="0"/>
        </a:defRPr>
      </a:lvl5pPr>
      <a:lvl6pPr marL="457200" algn="l" rtl="0" eaLnBrk="1" fontAlgn="base" hangingPunct="1">
        <a:spcBef>
          <a:spcPct val="0"/>
        </a:spcBef>
        <a:spcAft>
          <a:spcPct val="0"/>
        </a:spcAft>
        <a:defRPr sz="3600">
          <a:solidFill>
            <a:schemeClr val="tx2"/>
          </a:solidFill>
          <a:latin typeface="Verdana" pitchFamily="34" charset="0"/>
        </a:defRPr>
      </a:lvl6pPr>
      <a:lvl7pPr marL="914400" algn="l" rtl="0" eaLnBrk="1" fontAlgn="base" hangingPunct="1">
        <a:spcBef>
          <a:spcPct val="0"/>
        </a:spcBef>
        <a:spcAft>
          <a:spcPct val="0"/>
        </a:spcAft>
        <a:defRPr sz="3600">
          <a:solidFill>
            <a:schemeClr val="tx2"/>
          </a:solidFill>
          <a:latin typeface="Verdana" pitchFamily="34" charset="0"/>
        </a:defRPr>
      </a:lvl7pPr>
      <a:lvl8pPr marL="1371600" algn="l" rtl="0" eaLnBrk="1" fontAlgn="base" hangingPunct="1">
        <a:spcBef>
          <a:spcPct val="0"/>
        </a:spcBef>
        <a:spcAft>
          <a:spcPct val="0"/>
        </a:spcAft>
        <a:defRPr sz="3600">
          <a:solidFill>
            <a:schemeClr val="tx2"/>
          </a:solidFill>
          <a:latin typeface="Verdana" pitchFamily="34" charset="0"/>
        </a:defRPr>
      </a:lvl8pPr>
      <a:lvl9pPr marL="1828800" algn="l" rtl="0" eaLnBrk="1" fontAlgn="base" hangingPunct="1">
        <a:spcBef>
          <a:spcPct val="0"/>
        </a:spcBef>
        <a:spcAft>
          <a:spcPct val="0"/>
        </a:spcAft>
        <a:defRPr sz="3600">
          <a:solidFill>
            <a:schemeClr val="tx2"/>
          </a:solidFill>
          <a:latin typeface="Verdana" pitchFamily="34" charset="0"/>
        </a:defRPr>
      </a:lvl9pPr>
    </p:titleStyle>
    <p:body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tr-TR" smtClean="0"/>
              <a:t>Ana başlık stilini düzenlemek için tıklatın</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tr-TR" smtClean="0"/>
              <a:t>Ana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defRPr>
            </a:lvl1pPr>
          </a:lstStyle>
          <a:p>
            <a:fld id="{9440CA14-3A48-4954-BDFC-9728969A5340}" type="datetime1">
              <a:rPr lang="tr-TR" smtClean="0"/>
              <a:t>22.03.2020</a:t>
            </a:fld>
            <a:endParaRPr lang="tr-T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defRPr>
            </a:lvl1pPr>
          </a:lstStyle>
          <a:p>
            <a:r>
              <a:rPr lang="tr-TR" smtClean="0"/>
              <a:t>Bölüm 3</a:t>
            </a:r>
            <a:endParaRPr lang="tr-T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defRPr>
            </a:lvl1pPr>
          </a:lstStyle>
          <a:p>
            <a:fld id="{966E5DB1-818B-4164-847F-0F34E7F92381}" type="slidenum">
              <a:rPr lang="tr-TR" smtClean="0"/>
              <a:t>‹#›</a:t>
            </a:fld>
            <a:endParaRPr lang="tr-T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dt="0"/>
  <p:txStyles>
    <p:title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Trebuchet MS" pitchFamily="34" charset="0"/>
        </a:defRPr>
      </a:lvl2pPr>
      <a:lvl3pPr algn="ctr" rtl="0" eaLnBrk="1" fontAlgn="base" hangingPunct="1">
        <a:spcBef>
          <a:spcPct val="0"/>
        </a:spcBef>
        <a:spcAft>
          <a:spcPct val="0"/>
        </a:spcAft>
        <a:defRPr sz="3600">
          <a:solidFill>
            <a:schemeClr val="tx2"/>
          </a:solidFill>
          <a:latin typeface="Trebuchet MS" pitchFamily="34" charset="0"/>
        </a:defRPr>
      </a:lvl3pPr>
      <a:lvl4pPr algn="ctr" rtl="0" eaLnBrk="1" fontAlgn="base" hangingPunct="1">
        <a:spcBef>
          <a:spcPct val="0"/>
        </a:spcBef>
        <a:spcAft>
          <a:spcPct val="0"/>
        </a:spcAft>
        <a:defRPr sz="3600">
          <a:solidFill>
            <a:schemeClr val="tx2"/>
          </a:solidFill>
          <a:latin typeface="Trebuchet MS" pitchFamily="34" charset="0"/>
        </a:defRPr>
      </a:lvl4pPr>
      <a:lvl5pPr algn="ctr" rtl="0" eaLnBrk="1" fontAlgn="base" hangingPunct="1">
        <a:spcBef>
          <a:spcPct val="0"/>
        </a:spcBef>
        <a:spcAft>
          <a:spcPct val="0"/>
        </a:spcAft>
        <a:defRPr sz="3600">
          <a:solidFill>
            <a:schemeClr val="tx2"/>
          </a:solidFill>
          <a:latin typeface="Trebuchet MS" pitchFamily="34" charset="0"/>
        </a:defRPr>
      </a:lvl5pPr>
      <a:lvl6pPr marL="457200" algn="ctr" rtl="0" eaLnBrk="1" fontAlgn="base" hangingPunct="1">
        <a:spcBef>
          <a:spcPct val="0"/>
        </a:spcBef>
        <a:spcAft>
          <a:spcPct val="0"/>
        </a:spcAft>
        <a:defRPr sz="3600">
          <a:solidFill>
            <a:schemeClr val="tx2"/>
          </a:solidFill>
          <a:latin typeface="Trebuchet MS" pitchFamily="34" charset="0"/>
        </a:defRPr>
      </a:lvl6pPr>
      <a:lvl7pPr marL="914400" algn="ctr" rtl="0" eaLnBrk="1" fontAlgn="base" hangingPunct="1">
        <a:spcBef>
          <a:spcPct val="0"/>
        </a:spcBef>
        <a:spcAft>
          <a:spcPct val="0"/>
        </a:spcAft>
        <a:defRPr sz="3600">
          <a:solidFill>
            <a:schemeClr val="tx2"/>
          </a:solidFill>
          <a:latin typeface="Trebuchet MS" pitchFamily="34" charset="0"/>
        </a:defRPr>
      </a:lvl7pPr>
      <a:lvl8pPr marL="1371600" algn="ctr" rtl="0" eaLnBrk="1" fontAlgn="base" hangingPunct="1">
        <a:spcBef>
          <a:spcPct val="0"/>
        </a:spcBef>
        <a:spcAft>
          <a:spcPct val="0"/>
        </a:spcAft>
        <a:defRPr sz="3600">
          <a:solidFill>
            <a:schemeClr val="tx2"/>
          </a:solidFill>
          <a:latin typeface="Trebuchet MS" pitchFamily="34" charset="0"/>
        </a:defRPr>
      </a:lvl8pPr>
      <a:lvl9pPr marL="1828800" algn="ctr" rtl="0" eaLnBrk="1" fontAlgn="base" hangingPunct="1">
        <a:spcBef>
          <a:spcPct val="0"/>
        </a:spcBef>
        <a:spcAft>
          <a:spcPct val="0"/>
        </a:spcAft>
        <a:defRPr sz="3600">
          <a:solidFill>
            <a:schemeClr val="tx2"/>
          </a:solidFill>
          <a:latin typeface="Trebuchet MS" pitchFamily="34" charset="0"/>
        </a:defRPr>
      </a:lvl9pPr>
    </p:titleStyle>
    <p:body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447800" y="274638"/>
            <a:ext cx="731361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tr-TR" smtClean="0"/>
              <a:t>Ana başlık stilini düzenlemek için tıklatın</a:t>
            </a:r>
          </a:p>
        </p:txBody>
      </p:sp>
      <p:sp>
        <p:nvSpPr>
          <p:cNvPr id="1027" name="Rectangle 3"/>
          <p:cNvSpPr>
            <a:spLocks noGrp="1" noChangeArrowheads="1"/>
          </p:cNvSpPr>
          <p:nvPr>
            <p:ph type="body" idx="1"/>
          </p:nvPr>
        </p:nvSpPr>
        <p:spPr bwMode="auto">
          <a:xfrm>
            <a:off x="1447800" y="1600200"/>
            <a:ext cx="731361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tr-TR" smtClean="0"/>
              <a:t>Ana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p>
        </p:txBody>
      </p:sp>
      <p:sp>
        <p:nvSpPr>
          <p:cNvPr id="1035" name="Rectangle 11"/>
          <p:cNvSpPr>
            <a:spLocks noGrp="1" noChangeArrowheads="1"/>
          </p:cNvSpPr>
          <p:nvPr>
            <p:ph type="dt" sz="half" idx="2"/>
          </p:nvPr>
        </p:nvSpPr>
        <p:spPr bwMode="auto">
          <a:xfrm>
            <a:off x="1443038" y="6524625"/>
            <a:ext cx="21336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fld id="{BBACCE3D-70C6-49B1-8B55-EA3FDAB23168}" type="datetime1">
              <a:rPr lang="tr-TR" smtClean="0"/>
              <a:t>22.03.2020</a:t>
            </a:fld>
            <a:endParaRPr lang="tr-TR"/>
          </a:p>
        </p:txBody>
      </p:sp>
      <p:sp>
        <p:nvSpPr>
          <p:cNvPr id="1036" name="Rectangle 12"/>
          <p:cNvSpPr>
            <a:spLocks noGrp="1" noChangeArrowheads="1"/>
          </p:cNvSpPr>
          <p:nvPr>
            <p:ph type="ftr" sz="quarter" idx="3"/>
          </p:nvPr>
        </p:nvSpPr>
        <p:spPr bwMode="auto">
          <a:xfrm>
            <a:off x="3733800" y="6524625"/>
            <a:ext cx="28956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vl1pPr>
          </a:lstStyle>
          <a:p>
            <a:r>
              <a:rPr lang="tr-TR" smtClean="0"/>
              <a:t>Bölüm 3</a:t>
            </a:r>
            <a:endParaRPr lang="tr-TR"/>
          </a:p>
        </p:txBody>
      </p:sp>
      <p:sp>
        <p:nvSpPr>
          <p:cNvPr id="1037" name="Rectangle 13"/>
          <p:cNvSpPr>
            <a:spLocks noGrp="1" noChangeArrowheads="1"/>
          </p:cNvSpPr>
          <p:nvPr>
            <p:ph type="sldNum" sz="quarter" idx="4"/>
          </p:nvPr>
        </p:nvSpPr>
        <p:spPr bwMode="auto">
          <a:xfrm>
            <a:off x="6781800" y="6524625"/>
            <a:ext cx="213360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fld id="{966E5DB1-818B-4164-847F-0F34E7F92381}" type="slidenum">
              <a:rPr lang="tr-TR" smtClean="0"/>
              <a:t>‹#›</a:t>
            </a:fld>
            <a:endParaRPr lang="tr-T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dt="0"/>
  <p:txStyles>
    <p:title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Arial" charset="0"/>
        </a:defRPr>
      </a:lvl2pPr>
      <a:lvl3pPr algn="l" rtl="0" eaLnBrk="1" fontAlgn="base" hangingPunct="1">
        <a:spcBef>
          <a:spcPct val="0"/>
        </a:spcBef>
        <a:spcAft>
          <a:spcPct val="0"/>
        </a:spcAft>
        <a:defRPr sz="3600">
          <a:solidFill>
            <a:schemeClr val="tx2"/>
          </a:solidFill>
          <a:latin typeface="Arial" charset="0"/>
        </a:defRPr>
      </a:lvl3pPr>
      <a:lvl4pPr algn="l" rtl="0" eaLnBrk="1" fontAlgn="base" hangingPunct="1">
        <a:spcBef>
          <a:spcPct val="0"/>
        </a:spcBef>
        <a:spcAft>
          <a:spcPct val="0"/>
        </a:spcAft>
        <a:defRPr sz="3600">
          <a:solidFill>
            <a:schemeClr val="tx2"/>
          </a:solidFill>
          <a:latin typeface="Arial" charset="0"/>
        </a:defRPr>
      </a:lvl4pPr>
      <a:lvl5pPr algn="l" rtl="0" eaLnBrk="1" fontAlgn="base" hangingPunct="1">
        <a:spcBef>
          <a:spcPct val="0"/>
        </a:spcBef>
        <a:spcAft>
          <a:spcPct val="0"/>
        </a:spcAft>
        <a:defRPr sz="3600">
          <a:solidFill>
            <a:schemeClr val="tx2"/>
          </a:solidFill>
          <a:latin typeface="Arial" charset="0"/>
        </a:defRPr>
      </a:lvl5pPr>
      <a:lvl6pPr marL="457200" algn="l" rtl="0" eaLnBrk="1" fontAlgn="base" hangingPunct="1">
        <a:spcBef>
          <a:spcPct val="0"/>
        </a:spcBef>
        <a:spcAft>
          <a:spcPct val="0"/>
        </a:spcAft>
        <a:defRPr sz="3600">
          <a:solidFill>
            <a:schemeClr val="tx2"/>
          </a:solidFill>
          <a:latin typeface="Arial" charset="0"/>
        </a:defRPr>
      </a:lvl6pPr>
      <a:lvl7pPr marL="914400" algn="l" rtl="0" eaLnBrk="1" fontAlgn="base" hangingPunct="1">
        <a:spcBef>
          <a:spcPct val="0"/>
        </a:spcBef>
        <a:spcAft>
          <a:spcPct val="0"/>
        </a:spcAft>
        <a:defRPr sz="3600">
          <a:solidFill>
            <a:schemeClr val="tx2"/>
          </a:solidFill>
          <a:latin typeface="Arial" charset="0"/>
        </a:defRPr>
      </a:lvl7pPr>
      <a:lvl8pPr marL="1371600" algn="l" rtl="0" eaLnBrk="1" fontAlgn="base" hangingPunct="1">
        <a:spcBef>
          <a:spcPct val="0"/>
        </a:spcBef>
        <a:spcAft>
          <a:spcPct val="0"/>
        </a:spcAft>
        <a:defRPr sz="3600">
          <a:solidFill>
            <a:schemeClr val="tx2"/>
          </a:solidFill>
          <a:latin typeface="Arial" charset="0"/>
        </a:defRPr>
      </a:lvl8pPr>
      <a:lvl9pPr marL="1828800" algn="l" rtl="0" eaLnBrk="1" fontAlgn="base" hangingPunct="1">
        <a:spcBef>
          <a:spcPct val="0"/>
        </a:spcBef>
        <a:spcAft>
          <a:spcPct val="0"/>
        </a:spcAft>
        <a:defRPr sz="3600">
          <a:solidFill>
            <a:schemeClr val="tx2"/>
          </a:solidFill>
          <a:latin typeface="Arial" charset="0"/>
        </a:defRPr>
      </a:lvl9pPr>
    </p:titleStyle>
    <p:body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84413" y="533400"/>
            <a:ext cx="6399212"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tr-TR" smtClean="0"/>
              <a:t>Ana başlık stilini düzenlemek için tıklatın</a:t>
            </a:r>
          </a:p>
        </p:txBody>
      </p:sp>
      <p:sp>
        <p:nvSpPr>
          <p:cNvPr id="1027" name="Rectangle 3"/>
          <p:cNvSpPr>
            <a:spLocks noGrp="1" noChangeArrowheads="1"/>
          </p:cNvSpPr>
          <p:nvPr>
            <p:ph type="body" idx="1"/>
          </p:nvPr>
        </p:nvSpPr>
        <p:spPr bwMode="auto">
          <a:xfrm>
            <a:off x="2284413" y="1905000"/>
            <a:ext cx="6399212" cy="422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tr-TR" smtClean="0"/>
              <a:t>Ana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p>
        </p:txBody>
      </p:sp>
      <p:sp>
        <p:nvSpPr>
          <p:cNvPr id="1028" name="Rectangle 4"/>
          <p:cNvSpPr>
            <a:spLocks noGrp="1" noChangeArrowheads="1"/>
          </p:cNvSpPr>
          <p:nvPr>
            <p:ph type="dt" sz="half" idx="2"/>
          </p:nvPr>
        </p:nvSpPr>
        <p:spPr bwMode="auto">
          <a:xfrm>
            <a:off x="457200" y="6245225"/>
            <a:ext cx="21336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mn-lt"/>
              </a:defRPr>
            </a:lvl1pPr>
          </a:lstStyle>
          <a:p>
            <a:fld id="{91B76EB8-9294-4E57-9109-FC8D618DC17F}" type="datetime1">
              <a:rPr lang="tr-TR" smtClean="0"/>
              <a:t>22.03.2020</a:t>
            </a:fld>
            <a:endParaRPr lang="tr-TR"/>
          </a:p>
        </p:txBody>
      </p:sp>
      <p:sp>
        <p:nvSpPr>
          <p:cNvPr id="1029" name="Rectangle 5"/>
          <p:cNvSpPr>
            <a:spLocks noGrp="1" noChangeArrowheads="1"/>
          </p:cNvSpPr>
          <p:nvPr>
            <p:ph type="ftr" sz="quarter" idx="3"/>
          </p:nvPr>
        </p:nvSpPr>
        <p:spPr bwMode="auto">
          <a:xfrm>
            <a:off x="3124200" y="6245225"/>
            <a:ext cx="28956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r>
              <a:rPr lang="tr-TR" smtClean="0"/>
              <a:t>Bölüm 3</a:t>
            </a:r>
            <a:endParaRPr lang="tr-TR"/>
          </a:p>
        </p:txBody>
      </p:sp>
      <p:sp>
        <p:nvSpPr>
          <p:cNvPr id="1030" name="Rectangle 6"/>
          <p:cNvSpPr>
            <a:spLocks noGrp="1" noChangeArrowheads="1"/>
          </p:cNvSpPr>
          <p:nvPr>
            <p:ph type="sldNum" sz="quarter" idx="4"/>
          </p:nvPr>
        </p:nvSpPr>
        <p:spPr bwMode="auto">
          <a:xfrm>
            <a:off x="6553200" y="6245225"/>
            <a:ext cx="21336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defRPr>
            </a:lvl1pPr>
          </a:lstStyle>
          <a:p>
            <a:fld id="{966E5DB1-818B-4164-847F-0F34E7F92381}" type="slidenum">
              <a:rPr lang="tr-TR" smtClean="0"/>
              <a:t>‹#›</a:t>
            </a:fld>
            <a:endParaRPr lang="tr-T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dt="0"/>
  <p:txStyles>
    <p:title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Verdana" pitchFamily="34" charset="0"/>
        </a:defRPr>
      </a:lvl2pPr>
      <a:lvl3pPr algn="l" rtl="0" eaLnBrk="1" fontAlgn="base" hangingPunct="1">
        <a:spcBef>
          <a:spcPct val="0"/>
        </a:spcBef>
        <a:spcAft>
          <a:spcPct val="0"/>
        </a:spcAft>
        <a:defRPr sz="3600">
          <a:solidFill>
            <a:schemeClr val="tx2"/>
          </a:solidFill>
          <a:latin typeface="Verdana" pitchFamily="34" charset="0"/>
        </a:defRPr>
      </a:lvl3pPr>
      <a:lvl4pPr algn="l" rtl="0" eaLnBrk="1" fontAlgn="base" hangingPunct="1">
        <a:spcBef>
          <a:spcPct val="0"/>
        </a:spcBef>
        <a:spcAft>
          <a:spcPct val="0"/>
        </a:spcAft>
        <a:defRPr sz="3600">
          <a:solidFill>
            <a:schemeClr val="tx2"/>
          </a:solidFill>
          <a:latin typeface="Verdana" pitchFamily="34" charset="0"/>
        </a:defRPr>
      </a:lvl4pPr>
      <a:lvl5pPr algn="l" rtl="0" eaLnBrk="1" fontAlgn="base" hangingPunct="1">
        <a:spcBef>
          <a:spcPct val="0"/>
        </a:spcBef>
        <a:spcAft>
          <a:spcPct val="0"/>
        </a:spcAft>
        <a:defRPr sz="3600">
          <a:solidFill>
            <a:schemeClr val="tx2"/>
          </a:solidFill>
          <a:latin typeface="Verdana" pitchFamily="34" charset="0"/>
        </a:defRPr>
      </a:lvl5pPr>
      <a:lvl6pPr marL="457200" algn="l" rtl="0" eaLnBrk="1" fontAlgn="base" hangingPunct="1">
        <a:spcBef>
          <a:spcPct val="0"/>
        </a:spcBef>
        <a:spcAft>
          <a:spcPct val="0"/>
        </a:spcAft>
        <a:defRPr sz="3600">
          <a:solidFill>
            <a:schemeClr val="tx2"/>
          </a:solidFill>
          <a:latin typeface="Verdana" pitchFamily="34" charset="0"/>
        </a:defRPr>
      </a:lvl6pPr>
      <a:lvl7pPr marL="914400" algn="l" rtl="0" eaLnBrk="1" fontAlgn="base" hangingPunct="1">
        <a:spcBef>
          <a:spcPct val="0"/>
        </a:spcBef>
        <a:spcAft>
          <a:spcPct val="0"/>
        </a:spcAft>
        <a:defRPr sz="3600">
          <a:solidFill>
            <a:schemeClr val="tx2"/>
          </a:solidFill>
          <a:latin typeface="Verdana" pitchFamily="34" charset="0"/>
        </a:defRPr>
      </a:lvl7pPr>
      <a:lvl8pPr marL="1371600" algn="l" rtl="0" eaLnBrk="1" fontAlgn="base" hangingPunct="1">
        <a:spcBef>
          <a:spcPct val="0"/>
        </a:spcBef>
        <a:spcAft>
          <a:spcPct val="0"/>
        </a:spcAft>
        <a:defRPr sz="3600">
          <a:solidFill>
            <a:schemeClr val="tx2"/>
          </a:solidFill>
          <a:latin typeface="Verdana" pitchFamily="34" charset="0"/>
        </a:defRPr>
      </a:lvl8pPr>
      <a:lvl9pPr marL="1828800" algn="l" rtl="0" eaLnBrk="1" fontAlgn="base" hangingPunct="1">
        <a:spcBef>
          <a:spcPct val="0"/>
        </a:spcBef>
        <a:spcAft>
          <a:spcPct val="0"/>
        </a:spcAft>
        <a:defRPr sz="3600">
          <a:solidFill>
            <a:schemeClr val="tx2"/>
          </a:solidFill>
          <a:latin typeface="Verdana" pitchFamily="34" charset="0"/>
        </a:defRPr>
      </a:lvl9pPr>
    </p:titleStyle>
    <p:body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FA6E2-9F36-415D-92FC-EE6E3E247093}" type="datetime1">
              <a:rPr lang="tr-TR" smtClean="0"/>
              <a:t>22.03.2020</a:t>
            </a:fld>
            <a:endParaRPr lang="tr-TR"/>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tr-TR" smtClean="0"/>
              <a:t>Bölüm 3</a:t>
            </a:r>
            <a:endParaRPr lang="tr-T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966E5DB1-818B-4164-847F-0F34E7F92381}" type="slidenum">
              <a:rPr lang="tr-TR" smtClean="0"/>
              <a:t>‹#›</a:t>
            </a:fld>
            <a:endParaRPr lang="tr-T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6.xml"/><Relationship Id="rId1" Type="http://schemas.openxmlformats.org/officeDocument/2006/relationships/vmlDrawing" Target="../drawings/vmlDrawing1.vml"/><Relationship Id="rId5" Type="http://schemas.openxmlformats.org/officeDocument/2006/relationships/image" Target="../media/image6.png"/><Relationship Id="rId4" Type="http://schemas.openxmlformats.org/officeDocument/2006/relationships/image" Target="../media/image5.wmf"/></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png"/><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6.xml"/><Relationship Id="rId1" Type="http://schemas.openxmlformats.org/officeDocument/2006/relationships/vmlDrawing" Target="../drawings/vmlDrawing2.vml"/><Relationship Id="rId4" Type="http://schemas.openxmlformats.org/officeDocument/2006/relationships/image" Target="../media/image15.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6.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6.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6.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6.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6.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6.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6.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1331640" y="3429000"/>
            <a:ext cx="7353573" cy="1219200"/>
          </a:xfrm>
        </p:spPr>
        <p:txBody>
          <a:bodyPr/>
          <a:lstStyle/>
          <a:p>
            <a:pPr algn="just"/>
            <a:r>
              <a:rPr lang="tr-TR" sz="3200" dirty="0" smtClean="0"/>
              <a:t>Doç</a:t>
            </a:r>
            <a:r>
              <a:rPr lang="tr-TR" sz="3200" dirty="0" smtClean="0"/>
              <a:t>. Dr. Murat KARABATAK</a:t>
            </a:r>
            <a:endParaRPr lang="tr-TR" sz="3200" dirty="0"/>
          </a:p>
        </p:txBody>
      </p:sp>
      <p:sp>
        <p:nvSpPr>
          <p:cNvPr id="3" name="Alt Başlık 2"/>
          <p:cNvSpPr>
            <a:spLocks noGrp="1"/>
          </p:cNvSpPr>
          <p:nvPr>
            <p:ph type="subTitle" idx="1"/>
          </p:nvPr>
        </p:nvSpPr>
        <p:spPr>
          <a:xfrm>
            <a:off x="1043608" y="1124744"/>
            <a:ext cx="7139136" cy="1853952"/>
          </a:xfrm>
        </p:spPr>
        <p:txBody>
          <a:bodyPr/>
          <a:lstStyle/>
          <a:p>
            <a:pPr algn="ctr"/>
            <a:r>
              <a:rPr lang="tr-TR" sz="4800" dirty="0">
                <a:solidFill>
                  <a:srgbClr val="000000"/>
                </a:solidFill>
                <a:ea typeface="+mj-ea"/>
                <a:cs typeface="+mj-cs"/>
              </a:rPr>
              <a:t>KARAR </a:t>
            </a:r>
            <a:r>
              <a:rPr lang="tr-TR" sz="4800" dirty="0" smtClean="0">
                <a:solidFill>
                  <a:srgbClr val="000000"/>
                </a:solidFill>
                <a:ea typeface="+mj-ea"/>
                <a:cs typeface="+mj-cs"/>
              </a:rPr>
              <a:t>AĞAÇLARI İLE </a:t>
            </a:r>
            <a:r>
              <a:rPr lang="tr-TR" sz="4800" dirty="0">
                <a:solidFill>
                  <a:srgbClr val="000000"/>
                </a:solidFill>
                <a:ea typeface="+mj-ea"/>
                <a:cs typeface="+mj-cs"/>
              </a:rPr>
              <a:t>SINIFLANIRMA</a:t>
            </a:r>
            <a:endParaRPr lang="tr-TR" sz="4800" dirty="0"/>
          </a:p>
        </p:txBody>
      </p:sp>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40315423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Karar Ağaçlarında Dallanma Kriterleri</a:t>
            </a:r>
            <a:endParaRPr lang="tr-TR" dirty="0"/>
          </a:p>
        </p:txBody>
      </p:sp>
      <p:sp>
        <p:nvSpPr>
          <p:cNvPr id="3" name="İçerik Yer Tutucusu 2"/>
          <p:cNvSpPr>
            <a:spLocks noGrp="1"/>
          </p:cNvSpPr>
          <p:nvPr>
            <p:ph idx="1"/>
          </p:nvPr>
        </p:nvSpPr>
        <p:spPr>
          <a:xfrm>
            <a:off x="611560" y="1905000"/>
            <a:ext cx="8072065" cy="4620344"/>
          </a:xfrm>
        </p:spPr>
        <p:txBody>
          <a:bodyPr/>
          <a:lstStyle/>
          <a:p>
            <a:pPr algn="just">
              <a:buFont typeface="Wingdings" pitchFamily="2" charset="2"/>
              <a:buChar char="v"/>
            </a:pPr>
            <a:r>
              <a:rPr lang="tr-TR" dirty="0" smtClean="0">
                <a:solidFill>
                  <a:srgbClr val="FF0000"/>
                </a:solidFill>
              </a:rPr>
              <a:t> </a:t>
            </a:r>
            <a:r>
              <a:rPr lang="tr-TR" sz="2400" dirty="0" smtClean="0"/>
              <a:t>Karar ağaçlarında en önemli sorunlardan birisi herhangi bir kökten itibaren </a:t>
            </a:r>
            <a:r>
              <a:rPr lang="tr-TR" sz="2400" dirty="0" smtClean="0">
                <a:solidFill>
                  <a:srgbClr val="FF0000"/>
                </a:solidFill>
              </a:rPr>
              <a:t>dallanmanın</a:t>
            </a:r>
            <a:r>
              <a:rPr lang="tr-TR" sz="2400" dirty="0" smtClean="0"/>
              <a:t> hangi kıstasa göre yapılacağıdır.</a:t>
            </a:r>
          </a:p>
          <a:p>
            <a:pPr algn="just">
              <a:buFont typeface="Wingdings" pitchFamily="2" charset="2"/>
              <a:buChar char="v"/>
            </a:pPr>
            <a:r>
              <a:rPr lang="tr-TR" sz="2400" dirty="0">
                <a:solidFill>
                  <a:srgbClr val="FF0000"/>
                </a:solidFill>
              </a:rPr>
              <a:t> </a:t>
            </a:r>
            <a:r>
              <a:rPr lang="tr-TR" sz="2400" dirty="0" smtClean="0"/>
              <a:t>Her farklı kriter için bir karar ağacı algoritması karşılık gelmektedir. Algoritmaları gruplandıracak olursak;</a:t>
            </a:r>
          </a:p>
          <a:p>
            <a:pPr marL="514350" indent="-514350" algn="just">
              <a:buFont typeface="+mj-lt"/>
              <a:buAutoNum type="alphaLcPeriod"/>
            </a:pPr>
            <a:r>
              <a:rPr lang="tr-TR" sz="2400" dirty="0" err="1" smtClean="0"/>
              <a:t>Entropiye</a:t>
            </a:r>
            <a:r>
              <a:rPr lang="tr-TR" sz="2400" dirty="0" smtClean="0"/>
              <a:t> Dayalı Algoritmalar</a:t>
            </a:r>
          </a:p>
          <a:p>
            <a:pPr marL="514350" indent="-514350" algn="just">
              <a:buFont typeface="+mj-lt"/>
              <a:buAutoNum type="alphaLcPeriod"/>
            </a:pPr>
            <a:r>
              <a:rPr lang="tr-TR" sz="2400" dirty="0" smtClean="0"/>
              <a:t>Sınıflandırma ve Regresyon ağaçları</a:t>
            </a:r>
          </a:p>
          <a:p>
            <a:pPr marL="514350" indent="-514350" algn="just">
              <a:buFont typeface="+mj-lt"/>
              <a:buAutoNum type="alphaLcPeriod"/>
            </a:pPr>
            <a:r>
              <a:rPr lang="tr-TR" sz="2400" dirty="0" smtClean="0"/>
              <a:t>Bellek tabanlı sınıflandırma algoritmaları</a:t>
            </a:r>
            <a:endParaRPr lang="tr-TR" dirty="0"/>
          </a:p>
        </p:txBody>
      </p:sp>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3885873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lgn="just"/>
            <a:r>
              <a:rPr lang="tr-TR" dirty="0" smtClean="0"/>
              <a:t>ID3 Algoritması</a:t>
            </a:r>
            <a:endParaRPr lang="tr-TR" dirty="0"/>
          </a:p>
        </p:txBody>
      </p:sp>
      <p:sp>
        <p:nvSpPr>
          <p:cNvPr id="3" name="İçerik Yer Tutucusu 2"/>
          <p:cNvSpPr>
            <a:spLocks noGrp="1"/>
          </p:cNvSpPr>
          <p:nvPr>
            <p:ph idx="1"/>
          </p:nvPr>
        </p:nvSpPr>
        <p:spPr/>
        <p:txBody>
          <a:bodyPr/>
          <a:lstStyle/>
          <a:p>
            <a:pPr algn="just">
              <a:buFont typeface="Wingdings" pitchFamily="2" charset="2"/>
              <a:buChar char="v"/>
            </a:pPr>
            <a:r>
              <a:rPr lang="tr-TR" dirty="0" smtClean="0">
                <a:solidFill>
                  <a:srgbClr val="FF0000"/>
                </a:solidFill>
              </a:rPr>
              <a:t> </a:t>
            </a:r>
            <a:r>
              <a:rPr lang="tr-TR" sz="2400" dirty="0" smtClean="0"/>
              <a:t>Karar ağaçları yardımıyla sınıflandırma işlemlerini yerine getirmek üzere </a:t>
            </a:r>
            <a:r>
              <a:rPr lang="tr-TR" sz="2400" dirty="0" err="1" smtClean="0"/>
              <a:t>Quinlan</a:t>
            </a:r>
            <a:r>
              <a:rPr lang="tr-TR" sz="2400" dirty="0" smtClean="0"/>
              <a:t> tarafından birçok algoritma geliştirilmiştir.</a:t>
            </a:r>
          </a:p>
          <a:p>
            <a:pPr algn="just">
              <a:buFont typeface="Wingdings" pitchFamily="2" charset="2"/>
              <a:buChar char="v"/>
            </a:pPr>
            <a:r>
              <a:rPr lang="tr-TR" sz="2400" dirty="0">
                <a:solidFill>
                  <a:srgbClr val="FF0000"/>
                </a:solidFill>
              </a:rPr>
              <a:t> </a:t>
            </a:r>
            <a:r>
              <a:rPr lang="tr-TR" sz="2400" dirty="0" smtClean="0"/>
              <a:t>ID3 ve C4.5 algoritmaları </a:t>
            </a:r>
            <a:r>
              <a:rPr lang="tr-TR" sz="2400" dirty="0" smtClean="0">
                <a:solidFill>
                  <a:srgbClr val="FF0000"/>
                </a:solidFill>
              </a:rPr>
              <a:t>entropi</a:t>
            </a:r>
            <a:r>
              <a:rPr lang="tr-TR" sz="2400" dirty="0" smtClean="0"/>
              <a:t> tabanlı algoritmalardır.</a:t>
            </a:r>
            <a:endParaRPr lang="tr-TR" dirty="0"/>
          </a:p>
        </p:txBody>
      </p:sp>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1353688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Entropi</a:t>
            </a:r>
            <a:endParaRPr lang="tr-TR" dirty="0"/>
          </a:p>
        </p:txBody>
      </p:sp>
      <p:sp>
        <p:nvSpPr>
          <p:cNvPr id="3" name="İçerik Yer Tutucusu 2"/>
          <p:cNvSpPr>
            <a:spLocks noGrp="1"/>
          </p:cNvSpPr>
          <p:nvPr>
            <p:ph idx="1"/>
          </p:nvPr>
        </p:nvSpPr>
        <p:spPr>
          <a:xfrm>
            <a:off x="611560" y="1905000"/>
            <a:ext cx="8072065" cy="4620344"/>
          </a:xfrm>
        </p:spPr>
        <p:txBody>
          <a:bodyPr/>
          <a:lstStyle/>
          <a:p>
            <a:pPr>
              <a:buFont typeface="Wingdings" pitchFamily="2" charset="2"/>
              <a:buChar char="v"/>
            </a:pPr>
            <a:r>
              <a:rPr lang="tr-TR" dirty="0" smtClean="0">
                <a:solidFill>
                  <a:srgbClr val="FF0000"/>
                </a:solidFill>
              </a:rPr>
              <a:t> </a:t>
            </a:r>
            <a:r>
              <a:rPr lang="tr-TR" sz="2400" dirty="0" smtClean="0"/>
              <a:t>Bir sistemdeki belirsizliğin ölçüsüne entropi denir.</a:t>
            </a:r>
          </a:p>
          <a:p>
            <a:pPr>
              <a:buFont typeface="Wingdings" pitchFamily="2" charset="2"/>
              <a:buChar char="v"/>
            </a:pPr>
            <a:r>
              <a:rPr lang="tr-TR" sz="2400" dirty="0" smtClean="0"/>
              <a:t>Olasılık dağılımına sahip mesajları üreten S kaynağının </a:t>
            </a:r>
            <a:r>
              <a:rPr lang="tr-TR" sz="2400" dirty="0" err="1" smtClean="0"/>
              <a:t>entropisi</a:t>
            </a:r>
            <a:r>
              <a:rPr lang="tr-TR" sz="2400" dirty="0" smtClean="0"/>
              <a:t> şu şekildedir;</a:t>
            </a:r>
          </a:p>
          <a:p>
            <a:pPr>
              <a:buFont typeface="Wingdings" pitchFamily="2" charset="2"/>
              <a:buChar char="v"/>
            </a:pPr>
            <a:endParaRPr lang="tr-TR" dirty="0"/>
          </a:p>
          <a:p>
            <a:pPr marL="0" indent="0">
              <a:buNone/>
            </a:pPr>
            <a:endParaRPr lang="tr-TR" sz="2400" dirty="0" smtClean="0"/>
          </a:p>
          <a:p>
            <a:pPr marL="0" indent="0" algn="just">
              <a:buNone/>
            </a:pPr>
            <a:endParaRPr lang="tr-TR" sz="2400" dirty="0"/>
          </a:p>
          <a:p>
            <a:pPr marL="0" indent="0" algn="just">
              <a:buNone/>
            </a:pPr>
            <a:endParaRPr lang="tr-TR" sz="2400" dirty="0" smtClean="0"/>
          </a:p>
          <a:p>
            <a:pPr marL="0" indent="0" algn="just">
              <a:buNone/>
            </a:pPr>
            <a:endParaRPr lang="tr-TR" sz="2400" dirty="0"/>
          </a:p>
        </p:txBody>
      </p:sp>
      <p:graphicFrame>
        <p:nvGraphicFramePr>
          <p:cNvPr id="4" name="Nesne 3"/>
          <p:cNvGraphicFramePr>
            <a:graphicFrameLocks noChangeAspect="1"/>
          </p:cNvGraphicFramePr>
          <p:nvPr>
            <p:extLst>
              <p:ext uri="{D42A27DB-BD31-4B8C-83A1-F6EECF244321}">
                <p14:modId xmlns:p14="http://schemas.microsoft.com/office/powerpoint/2010/main" val="1940390601"/>
              </p:ext>
            </p:extLst>
          </p:nvPr>
        </p:nvGraphicFramePr>
        <p:xfrm>
          <a:off x="3661461" y="3573016"/>
          <a:ext cx="1663700" cy="584200"/>
        </p:xfrm>
        <a:graphic>
          <a:graphicData uri="http://schemas.openxmlformats.org/presentationml/2006/ole">
            <mc:AlternateContent xmlns:mc="http://schemas.openxmlformats.org/markup-compatibility/2006">
              <mc:Choice xmlns:v="urn:schemas-microsoft-com:vml" Requires="v">
                <p:oleObj spid="_x0000_s1090" name="Equation" r:id="rId3" imgW="1663560" imgH="583920" progId="Equation.DSMT4">
                  <p:embed/>
                </p:oleObj>
              </mc:Choice>
              <mc:Fallback>
                <p:oleObj name="Equation" r:id="rId3" imgW="1663560" imgH="583920" progId="Equation.DSMT4">
                  <p:embed/>
                  <p:pic>
                    <p:nvPicPr>
                      <p:cNvPr id="0" name=""/>
                      <p:cNvPicPr/>
                      <p:nvPr/>
                    </p:nvPicPr>
                    <p:blipFill>
                      <a:blip r:embed="rId4"/>
                      <a:stretch>
                        <a:fillRect/>
                      </a:stretch>
                    </p:blipFill>
                    <p:spPr>
                      <a:xfrm>
                        <a:off x="3661461" y="3573016"/>
                        <a:ext cx="1663700" cy="5842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7" name="Metin kutusu 6"/>
              <p:cNvSpPr txBox="1"/>
              <p:nvPr/>
            </p:nvSpPr>
            <p:spPr>
              <a:xfrm>
                <a:off x="3203848" y="4869160"/>
                <a:ext cx="2499402" cy="8485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𝑆</m:t>
                          </m:r>
                        </m:e>
                      </m:d>
                      <m:r>
                        <a:rPr lang="tr-TR" b="0" i="1" smtClean="0">
                          <a:latin typeface="Cambria Math"/>
                        </a:rPr>
                        <m:t>=−</m:t>
                      </m:r>
                      <m:nary>
                        <m:naryPr>
                          <m:chr m:val="∑"/>
                          <m:ctrlPr>
                            <a:rPr lang="tr-TR" b="0" i="1" smtClean="0">
                              <a:latin typeface="Cambria Math" panose="02040503050406030204" pitchFamily="18" charset="0"/>
                            </a:rPr>
                          </m:ctrlPr>
                        </m:naryPr>
                        <m:sub>
                          <m:r>
                            <m:rPr>
                              <m:brk m:alnAt="23"/>
                            </m:rPr>
                            <a:rPr lang="tr-TR" b="0" i="1" smtClean="0">
                              <a:latin typeface="Cambria Math"/>
                            </a:rPr>
                            <m:t>𝑖</m:t>
                          </m:r>
                          <m:r>
                            <a:rPr lang="tr-TR" b="0" i="1" smtClean="0">
                              <a:latin typeface="Cambria Math"/>
                            </a:rPr>
                            <m:t>=1</m:t>
                          </m:r>
                        </m:sub>
                        <m:sup>
                          <m:r>
                            <a:rPr lang="tr-TR" b="0" i="1" smtClean="0">
                              <a:latin typeface="Cambria Math"/>
                            </a:rPr>
                            <m:t>𝑛</m:t>
                          </m:r>
                        </m:sup>
                        <m:e>
                          <m:sSub>
                            <m:sSubPr>
                              <m:ctrlPr>
                                <a:rPr lang="tr-TR" b="0" i="1" smtClean="0">
                                  <a:latin typeface="Cambria Math" panose="02040503050406030204" pitchFamily="18" charset="0"/>
                                </a:rPr>
                              </m:ctrlPr>
                            </m:sSubPr>
                            <m:e>
                              <m:r>
                                <a:rPr lang="tr-TR" b="0" i="1" smtClean="0">
                                  <a:latin typeface="Cambria Math"/>
                                </a:rPr>
                                <m:t>𝑝</m:t>
                              </m:r>
                            </m:e>
                            <m:sub>
                              <m:r>
                                <a:rPr lang="tr-TR" b="0" i="1" smtClean="0">
                                  <a:latin typeface="Cambria Math"/>
                                </a:rPr>
                                <m:t>𝑖</m:t>
                              </m:r>
                            </m:sub>
                          </m:sSub>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sSub>
                                <m:sSubPr>
                                  <m:ctrlPr>
                                    <a:rPr lang="tr-TR" b="0" i="1" smtClean="0">
                                      <a:latin typeface="Cambria Math" panose="02040503050406030204" pitchFamily="18" charset="0"/>
                                    </a:rPr>
                                  </m:ctrlPr>
                                </m:sSubPr>
                                <m:e>
                                  <m:r>
                                    <a:rPr lang="tr-TR" b="0" i="1" smtClean="0">
                                      <a:latin typeface="Cambria Math"/>
                                    </a:rPr>
                                    <m:t>𝑝</m:t>
                                  </m:r>
                                </m:e>
                                <m:sub>
                                  <m:r>
                                    <a:rPr lang="tr-TR" b="0" i="1" smtClean="0">
                                      <a:latin typeface="Cambria Math"/>
                                    </a:rPr>
                                    <m:t>𝑖</m:t>
                                  </m:r>
                                </m:sub>
                              </m:sSub>
                            </m:e>
                          </m:func>
                        </m:e>
                      </m:nary>
                    </m:oMath>
                  </m:oMathPara>
                </a14:m>
                <a:endParaRPr lang="tr-TR" dirty="0"/>
              </a:p>
            </p:txBody>
          </p:sp>
        </mc:Choice>
        <mc:Fallback xmlns="">
          <p:sp>
            <p:nvSpPr>
              <p:cNvPr id="7" name="Metin kutusu 6"/>
              <p:cNvSpPr txBox="1">
                <a:spLocks noRot="1" noChangeAspect="1" noMove="1" noResize="1" noEditPoints="1" noAdjustHandles="1" noChangeArrowheads="1" noChangeShapeType="1" noTextEdit="1"/>
              </p:cNvSpPr>
              <p:nvPr/>
            </p:nvSpPr>
            <p:spPr>
              <a:xfrm>
                <a:off x="3203848" y="4869160"/>
                <a:ext cx="2499402" cy="848566"/>
              </a:xfrm>
              <a:prstGeom prst="rect">
                <a:avLst/>
              </a:prstGeom>
              <a:blipFill rotWithShape="1">
                <a:blip r:embed="rId5"/>
                <a:stretch>
                  <a:fillRect/>
                </a:stretch>
              </a:blipFill>
            </p:spPr>
            <p:txBody>
              <a:bodyPr/>
              <a:lstStyle/>
              <a:p>
                <a:r>
                  <a:rPr lang="tr-TR">
                    <a:noFill/>
                  </a:rPr>
                  <a:t> </a:t>
                </a:r>
              </a:p>
            </p:txBody>
          </p:sp>
        </mc:Fallback>
      </mc:AlternateContent>
      <p:sp>
        <p:nvSpPr>
          <p:cNvPr id="5" name="Altbilgi Yer Tutucusu 4"/>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3509318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539552" y="1340768"/>
                <a:ext cx="8144073" cy="5040560"/>
              </a:xfrm>
            </p:spPr>
            <p:txBody>
              <a:bodyPr/>
              <a:lstStyle/>
              <a:p>
                <a:pPr marL="0" indent="0">
                  <a:buNone/>
                </a:pPr>
                <a:r>
                  <a:rPr lang="tr-TR" dirty="0" smtClean="0"/>
                  <a:t>Örnek:</a:t>
                </a:r>
              </a:p>
              <a:p>
                <a:pPr marL="0" indent="0">
                  <a:buNone/>
                </a:pPr>
                <a:endParaRPr lang="tr-TR" dirty="0" smtClean="0"/>
              </a:p>
              <a:p>
                <a:pPr marL="0" indent="0">
                  <a:buNone/>
                </a:pPr>
                <a:r>
                  <a:rPr lang="tr-TR" dirty="0" smtClean="0"/>
                  <a:t>     </a:t>
                </a:r>
              </a:p>
              <a:p>
                <a:pPr marL="0" indent="0">
                  <a:buNone/>
                </a:pPr>
                <a:endParaRPr lang="tr-TR" dirty="0"/>
              </a:p>
              <a:p>
                <a:pPr marL="0" indent="0">
                  <a:buNone/>
                </a:pPr>
                <a:r>
                  <a:rPr lang="tr-TR" dirty="0"/>
                  <a:t> </a:t>
                </a:r>
                <a:endParaRPr lang="tr-TR" dirty="0" smtClean="0"/>
              </a:p>
              <a:p>
                <a:pPr marL="0" indent="0" algn="just">
                  <a:buNone/>
                </a:pPr>
                <a:endParaRPr lang="tr-TR" sz="2400" dirty="0" smtClean="0"/>
              </a:p>
              <a:p>
                <a:pPr marL="0" indent="0" algn="just">
                  <a:buNone/>
                </a:pPr>
                <a:r>
                  <a:rPr lang="tr-TR" sz="2400" dirty="0" smtClean="0"/>
                  <a:t>S=</a:t>
                </a:r>
                <a14:m>
                  <m:oMath xmlns:m="http://schemas.openxmlformats.org/officeDocument/2006/math">
                    <m:d>
                      <m:dPr>
                        <m:begChr m:val="{"/>
                        <m:endChr m:val="}"/>
                        <m:ctrlPr>
                          <a:rPr lang="tr-TR" sz="2400" i="1" smtClean="0">
                            <a:latin typeface="Cambria Math" panose="02040503050406030204" pitchFamily="18" charset="0"/>
                          </a:rPr>
                        </m:ctrlPr>
                      </m:dPr>
                      <m:e>
                        <m:sSub>
                          <m:sSubPr>
                            <m:ctrlPr>
                              <a:rPr lang="tr-TR" sz="2400" i="1" smtClean="0">
                                <a:latin typeface="Cambria Math" panose="02040503050406030204" pitchFamily="18" charset="0"/>
                              </a:rPr>
                            </m:ctrlPr>
                          </m:sSubPr>
                          <m:e>
                            <m:r>
                              <a:rPr lang="tr-TR" sz="2400" b="0" i="1" smtClean="0">
                                <a:latin typeface="Cambria Math"/>
                              </a:rPr>
                              <m:t>𝑎</m:t>
                            </m:r>
                          </m:e>
                          <m:sub>
                            <m:r>
                              <a:rPr lang="tr-TR" sz="2400" b="0" i="1" smtClean="0">
                                <a:latin typeface="Cambria Math"/>
                              </a:rPr>
                              <m:t>1</m:t>
                            </m:r>
                          </m:sub>
                        </m:sSub>
                        <m:r>
                          <a:rPr lang="tr-TR" sz="2400" b="0" i="1" smtClean="0">
                            <a:latin typeface="Cambria Math"/>
                          </a:rPr>
                          <m:t>,</m:t>
                        </m:r>
                        <m:sSub>
                          <m:sSubPr>
                            <m:ctrlPr>
                              <a:rPr lang="tr-TR" sz="2400" b="0" i="1" smtClean="0">
                                <a:latin typeface="Cambria Math" panose="02040503050406030204" pitchFamily="18" charset="0"/>
                              </a:rPr>
                            </m:ctrlPr>
                          </m:sSubPr>
                          <m:e>
                            <m:r>
                              <a:rPr lang="tr-TR" sz="2400" b="0" i="1" smtClean="0">
                                <a:latin typeface="Cambria Math"/>
                              </a:rPr>
                              <m:t>𝑎</m:t>
                            </m:r>
                          </m:e>
                          <m:sub>
                            <m:r>
                              <a:rPr lang="tr-TR" sz="2400" b="0" i="1" smtClean="0">
                                <a:latin typeface="Cambria Math"/>
                              </a:rPr>
                              <m:t>2</m:t>
                            </m:r>
                          </m:sub>
                        </m:sSub>
                        <m:r>
                          <a:rPr lang="tr-TR" sz="2400" b="0" i="1" smtClean="0">
                            <a:latin typeface="Cambria Math"/>
                          </a:rPr>
                          <m:t>,</m:t>
                        </m:r>
                        <m:sSub>
                          <m:sSubPr>
                            <m:ctrlPr>
                              <a:rPr lang="tr-TR" sz="2400" b="0" i="1" smtClean="0">
                                <a:latin typeface="Cambria Math" panose="02040503050406030204" pitchFamily="18" charset="0"/>
                              </a:rPr>
                            </m:ctrlPr>
                          </m:sSubPr>
                          <m:e>
                            <m:r>
                              <a:rPr lang="tr-TR" sz="2400" b="0" i="1" smtClean="0">
                                <a:latin typeface="Cambria Math"/>
                              </a:rPr>
                              <m:t>𝑎</m:t>
                            </m:r>
                          </m:e>
                          <m:sub>
                            <m:r>
                              <a:rPr lang="tr-TR" sz="2400" b="0" i="1" smtClean="0">
                                <a:latin typeface="Cambria Math"/>
                              </a:rPr>
                              <m:t>3</m:t>
                            </m:r>
                          </m:sub>
                        </m:sSub>
                      </m:e>
                    </m:d>
                  </m:oMath>
                </a14:m>
                <a:r>
                  <a:rPr lang="tr-TR" sz="2400" dirty="0" smtClean="0"/>
                  <a:t> deney kümesini ifade etsin.</a:t>
                </a:r>
                <a:r>
                  <a:rPr lang="tr-TR" sz="2400" dirty="0">
                    <a:solidFill>
                      <a:srgbClr val="000000"/>
                    </a:solidFill>
                  </a:rPr>
                  <a:t> </a:t>
                </a:r>
                <a14:m>
                  <m:oMath xmlns:m="http://schemas.openxmlformats.org/officeDocument/2006/math">
                    <m:sSub>
                      <m:sSubPr>
                        <m:ctrlPr>
                          <a:rPr lang="tr-TR" sz="2400" i="1">
                            <a:solidFill>
                              <a:srgbClr val="000000"/>
                            </a:solidFill>
                            <a:latin typeface="Cambria Math" panose="02040503050406030204" pitchFamily="18" charset="0"/>
                          </a:rPr>
                        </m:ctrlPr>
                      </m:sSubPr>
                      <m:e>
                        <m:r>
                          <a:rPr lang="tr-TR" sz="2400" i="1">
                            <a:solidFill>
                              <a:srgbClr val="000000"/>
                            </a:solidFill>
                            <a:latin typeface="Cambria Math"/>
                          </a:rPr>
                          <m:t>𝑎</m:t>
                        </m:r>
                      </m:e>
                      <m:sub>
                        <m:r>
                          <a:rPr lang="tr-TR" sz="2400" i="1">
                            <a:solidFill>
                              <a:srgbClr val="000000"/>
                            </a:solidFill>
                            <a:latin typeface="Cambria Math"/>
                          </a:rPr>
                          <m:t>1</m:t>
                        </m:r>
                      </m:sub>
                    </m:sSub>
                    <m:r>
                      <a:rPr lang="tr-TR" sz="2400" i="1">
                        <a:solidFill>
                          <a:srgbClr val="000000"/>
                        </a:solidFill>
                        <a:latin typeface="Cambria Math"/>
                      </a:rPr>
                      <m:t>,</m:t>
                    </m:r>
                    <m:sSub>
                      <m:sSubPr>
                        <m:ctrlPr>
                          <a:rPr lang="tr-TR" sz="2400" i="1">
                            <a:solidFill>
                              <a:srgbClr val="000000"/>
                            </a:solidFill>
                            <a:latin typeface="Cambria Math" panose="02040503050406030204" pitchFamily="18" charset="0"/>
                          </a:rPr>
                        </m:ctrlPr>
                      </m:sSubPr>
                      <m:e>
                        <m:r>
                          <a:rPr lang="tr-TR" sz="2400" i="1">
                            <a:solidFill>
                              <a:srgbClr val="000000"/>
                            </a:solidFill>
                            <a:latin typeface="Cambria Math"/>
                          </a:rPr>
                          <m:t>𝑎</m:t>
                        </m:r>
                      </m:e>
                      <m:sub>
                        <m:r>
                          <a:rPr lang="tr-TR" sz="2400" i="1">
                            <a:solidFill>
                              <a:srgbClr val="000000"/>
                            </a:solidFill>
                            <a:latin typeface="Cambria Math"/>
                          </a:rPr>
                          <m:t>2</m:t>
                        </m:r>
                      </m:sub>
                    </m:sSub>
                    <m:r>
                      <a:rPr lang="tr-TR" sz="2400" i="1">
                        <a:solidFill>
                          <a:srgbClr val="000000"/>
                        </a:solidFill>
                        <a:latin typeface="Cambria Math"/>
                      </a:rPr>
                      <m:t>,</m:t>
                    </m:r>
                    <m:sSub>
                      <m:sSubPr>
                        <m:ctrlPr>
                          <a:rPr lang="tr-TR" sz="2400" i="1" smtClean="0">
                            <a:solidFill>
                              <a:srgbClr val="000000"/>
                            </a:solidFill>
                            <a:latin typeface="Cambria Math" panose="02040503050406030204" pitchFamily="18" charset="0"/>
                          </a:rPr>
                        </m:ctrlPr>
                      </m:sSubPr>
                      <m:e>
                        <m:r>
                          <a:rPr lang="tr-TR" sz="2400" i="1">
                            <a:solidFill>
                              <a:srgbClr val="000000"/>
                            </a:solidFill>
                            <a:latin typeface="Cambria Math"/>
                          </a:rPr>
                          <m:t>𝑎</m:t>
                        </m:r>
                      </m:e>
                      <m:sub>
                        <m:r>
                          <a:rPr lang="tr-TR" sz="2400" i="1">
                            <a:solidFill>
                              <a:srgbClr val="000000"/>
                            </a:solidFill>
                            <a:latin typeface="Cambria Math"/>
                          </a:rPr>
                          <m:t>3</m:t>
                        </m:r>
                      </m:sub>
                    </m:sSub>
                  </m:oMath>
                </a14:m>
                <a:r>
                  <a:rPr lang="tr-TR" dirty="0" smtClean="0"/>
                  <a:t> </a:t>
                </a:r>
                <a:r>
                  <a:rPr lang="tr-TR" sz="2400" dirty="0" smtClean="0"/>
                  <a:t>olaylarının belirsizlikleri şöyle hesaplanır:</a:t>
                </a:r>
              </a:p>
              <a:p>
                <a:pPr marL="0" indent="0" algn="just">
                  <a:buNone/>
                </a:pPr>
                <a:endParaRPr lang="tr-TR" sz="2400" dirty="0" smtClean="0"/>
              </a:p>
              <a:p>
                <a:pPr marL="0" indent="0" algn="ctr">
                  <a:buNone/>
                </a:pPr>
                <a:r>
                  <a:rPr lang="tr-TR" sz="2400" dirty="0" smtClean="0"/>
                  <a:t>-</a:t>
                </a:r>
                <a14:m>
                  <m:oMath xmlns:m="http://schemas.openxmlformats.org/officeDocument/2006/math">
                    <m:f>
                      <m:fPr>
                        <m:ctrlPr>
                          <a:rPr lang="tr-TR" sz="2400" i="1" smtClean="0">
                            <a:latin typeface="Cambria Math" panose="02040503050406030204" pitchFamily="18" charset="0"/>
                          </a:rPr>
                        </m:ctrlPr>
                      </m:fPr>
                      <m:num>
                        <m:r>
                          <a:rPr lang="tr-TR" sz="2400" b="0" i="1" smtClean="0">
                            <a:latin typeface="Cambria Math"/>
                          </a:rPr>
                          <m:t>1</m:t>
                        </m:r>
                      </m:num>
                      <m:den>
                        <m:r>
                          <a:rPr lang="tr-TR" sz="2400" b="0" i="1" smtClean="0">
                            <a:latin typeface="Cambria Math"/>
                          </a:rPr>
                          <m:t>2</m:t>
                        </m:r>
                      </m:den>
                    </m:f>
                    <m:func>
                      <m:funcPr>
                        <m:ctrlPr>
                          <a:rPr lang="tr-TR" sz="2400" i="1" smtClean="0">
                            <a:latin typeface="Cambria Math" panose="02040503050406030204" pitchFamily="18" charset="0"/>
                          </a:rPr>
                        </m:ctrlPr>
                      </m:funcPr>
                      <m:fName>
                        <m:sSub>
                          <m:sSubPr>
                            <m:ctrlPr>
                              <a:rPr lang="tr-TR" sz="2400" i="1" smtClean="0">
                                <a:latin typeface="Cambria Math" panose="02040503050406030204" pitchFamily="18" charset="0"/>
                              </a:rPr>
                            </m:ctrlPr>
                          </m:sSubPr>
                          <m:e>
                            <m:r>
                              <m:rPr>
                                <m:sty m:val="p"/>
                              </m:rPr>
                              <a:rPr lang="tr-TR" sz="2400" i="0" smtClean="0">
                                <a:latin typeface="Cambria Math"/>
                              </a:rPr>
                              <m:t>log</m:t>
                            </m:r>
                          </m:e>
                          <m:sub>
                            <m:r>
                              <a:rPr lang="tr-TR" sz="2400" b="0" i="1" smtClean="0">
                                <a:latin typeface="Cambria Math"/>
                              </a:rPr>
                              <m:t>2</m:t>
                            </m:r>
                          </m:sub>
                        </m:sSub>
                      </m:fName>
                      <m:e>
                        <m:f>
                          <m:fPr>
                            <m:ctrlPr>
                              <a:rPr lang="tr-TR" sz="2400" i="1" smtClean="0">
                                <a:latin typeface="Cambria Math" panose="02040503050406030204" pitchFamily="18" charset="0"/>
                              </a:rPr>
                            </m:ctrlPr>
                          </m:fPr>
                          <m:num>
                            <m:r>
                              <a:rPr lang="tr-TR" sz="2400" b="0" i="1" smtClean="0">
                                <a:latin typeface="Cambria Math"/>
                              </a:rPr>
                              <m:t>1</m:t>
                            </m:r>
                          </m:num>
                          <m:den>
                            <m:r>
                              <a:rPr lang="tr-TR" sz="2400" b="0" i="1" smtClean="0">
                                <a:latin typeface="Cambria Math"/>
                              </a:rPr>
                              <m:t>2</m:t>
                            </m:r>
                          </m:den>
                        </m:f>
                        <m:r>
                          <a:rPr lang="tr-TR" sz="2400" b="0" i="1" smtClean="0">
                            <a:latin typeface="Cambria Math"/>
                          </a:rPr>
                          <m:t>, </m:t>
                        </m:r>
                      </m:e>
                    </m:func>
                  </m:oMath>
                </a14:m>
                <a:r>
                  <a:rPr lang="tr-TR" sz="2400" dirty="0" smtClean="0"/>
                  <a:t> -</a:t>
                </a:r>
                <a14:m>
                  <m:oMath xmlns:m="http://schemas.openxmlformats.org/officeDocument/2006/math">
                    <m:f>
                      <m:fPr>
                        <m:ctrlPr>
                          <a:rPr lang="tr-TR" sz="2400" i="1" dirty="0" smtClean="0">
                            <a:latin typeface="Cambria Math" panose="02040503050406030204" pitchFamily="18" charset="0"/>
                          </a:rPr>
                        </m:ctrlPr>
                      </m:fPr>
                      <m:num>
                        <m:r>
                          <a:rPr lang="tr-TR" sz="2400" b="0" i="1" dirty="0" smtClean="0">
                            <a:latin typeface="Cambria Math"/>
                          </a:rPr>
                          <m:t>1</m:t>
                        </m:r>
                      </m:num>
                      <m:den>
                        <m:r>
                          <a:rPr lang="tr-TR" sz="2400" b="0" i="1" dirty="0" smtClean="0">
                            <a:latin typeface="Cambria Math"/>
                          </a:rPr>
                          <m:t>3</m:t>
                        </m:r>
                      </m:den>
                    </m:f>
                    <m:func>
                      <m:funcPr>
                        <m:ctrlPr>
                          <a:rPr lang="tr-TR" sz="2400" i="1" dirty="0" smtClean="0">
                            <a:latin typeface="Cambria Math" panose="02040503050406030204" pitchFamily="18" charset="0"/>
                          </a:rPr>
                        </m:ctrlPr>
                      </m:funcPr>
                      <m:fName>
                        <m:sSub>
                          <m:sSubPr>
                            <m:ctrlPr>
                              <a:rPr lang="tr-TR" sz="2400" i="1" dirty="0" smtClean="0">
                                <a:latin typeface="Cambria Math" panose="02040503050406030204" pitchFamily="18" charset="0"/>
                              </a:rPr>
                            </m:ctrlPr>
                          </m:sSubPr>
                          <m:e>
                            <m:r>
                              <m:rPr>
                                <m:sty m:val="p"/>
                              </m:rPr>
                              <a:rPr lang="tr-TR" sz="2400" i="0" dirty="0" smtClean="0">
                                <a:latin typeface="Cambria Math"/>
                              </a:rPr>
                              <m:t>log</m:t>
                            </m:r>
                          </m:e>
                          <m:sub>
                            <m:r>
                              <a:rPr lang="tr-TR" sz="2400" b="0" i="1" dirty="0" smtClean="0">
                                <a:latin typeface="Cambria Math"/>
                              </a:rPr>
                              <m:t>2</m:t>
                            </m:r>
                          </m:sub>
                        </m:sSub>
                      </m:fName>
                      <m:e>
                        <m:f>
                          <m:fPr>
                            <m:ctrlPr>
                              <a:rPr lang="tr-TR" sz="2400" i="1" dirty="0" smtClean="0">
                                <a:latin typeface="Cambria Math" panose="02040503050406030204" pitchFamily="18" charset="0"/>
                              </a:rPr>
                            </m:ctrlPr>
                          </m:fPr>
                          <m:num>
                            <m:r>
                              <a:rPr lang="tr-TR" sz="2400" b="0" i="1" dirty="0" smtClean="0">
                                <a:latin typeface="Cambria Math"/>
                              </a:rPr>
                              <m:t>1</m:t>
                            </m:r>
                          </m:num>
                          <m:den>
                            <m:r>
                              <a:rPr lang="tr-TR" sz="2400" b="0" i="1" dirty="0" smtClean="0">
                                <a:latin typeface="Cambria Math"/>
                              </a:rPr>
                              <m:t>3</m:t>
                            </m:r>
                          </m:den>
                        </m:f>
                      </m:e>
                    </m:func>
                  </m:oMath>
                </a14:m>
                <a:r>
                  <a:rPr lang="tr-TR" sz="2400" dirty="0" smtClean="0"/>
                  <a:t>, -</a:t>
                </a:r>
                <a14:m>
                  <m:oMath xmlns:m="http://schemas.openxmlformats.org/officeDocument/2006/math">
                    <m:f>
                      <m:fPr>
                        <m:ctrlPr>
                          <a:rPr lang="tr-TR" sz="2400" i="1" dirty="0" smtClean="0">
                            <a:latin typeface="Cambria Math" panose="02040503050406030204" pitchFamily="18" charset="0"/>
                          </a:rPr>
                        </m:ctrlPr>
                      </m:fPr>
                      <m:num>
                        <m:r>
                          <a:rPr lang="tr-TR" sz="2400" b="0" i="1" dirty="0" smtClean="0">
                            <a:latin typeface="Cambria Math"/>
                          </a:rPr>
                          <m:t>1</m:t>
                        </m:r>
                      </m:num>
                      <m:den>
                        <m:r>
                          <a:rPr lang="tr-TR" sz="2400" b="0" i="1" dirty="0" smtClean="0">
                            <a:latin typeface="Cambria Math"/>
                          </a:rPr>
                          <m:t>6</m:t>
                        </m:r>
                      </m:den>
                    </m:f>
                    <m:func>
                      <m:funcPr>
                        <m:ctrlPr>
                          <a:rPr lang="tr-TR" sz="2400" i="1" dirty="0" smtClean="0">
                            <a:latin typeface="Cambria Math" panose="02040503050406030204" pitchFamily="18" charset="0"/>
                          </a:rPr>
                        </m:ctrlPr>
                      </m:funcPr>
                      <m:fName>
                        <m:sSub>
                          <m:sSubPr>
                            <m:ctrlPr>
                              <a:rPr lang="tr-TR" sz="2400" i="1" dirty="0" smtClean="0">
                                <a:latin typeface="Cambria Math" panose="02040503050406030204" pitchFamily="18" charset="0"/>
                              </a:rPr>
                            </m:ctrlPr>
                          </m:sSubPr>
                          <m:e>
                            <m:r>
                              <m:rPr>
                                <m:sty m:val="p"/>
                              </m:rPr>
                              <a:rPr lang="tr-TR" sz="2400" i="0" dirty="0" smtClean="0">
                                <a:latin typeface="Cambria Math"/>
                              </a:rPr>
                              <m:t>log</m:t>
                            </m:r>
                          </m:e>
                          <m:sub>
                            <m:r>
                              <a:rPr lang="tr-TR" sz="2400" b="0" i="1" dirty="0" smtClean="0">
                                <a:latin typeface="Cambria Math"/>
                              </a:rPr>
                              <m:t>2</m:t>
                            </m:r>
                          </m:sub>
                        </m:sSub>
                      </m:fName>
                      <m:e>
                        <m:f>
                          <m:fPr>
                            <m:ctrlPr>
                              <a:rPr lang="tr-TR" sz="2400" i="1" dirty="0" smtClean="0">
                                <a:latin typeface="Cambria Math" panose="02040503050406030204" pitchFamily="18" charset="0"/>
                              </a:rPr>
                            </m:ctrlPr>
                          </m:fPr>
                          <m:num>
                            <m:r>
                              <a:rPr lang="tr-TR" sz="2400" b="0" i="1" dirty="0" smtClean="0">
                                <a:latin typeface="Cambria Math"/>
                              </a:rPr>
                              <m:t>1</m:t>
                            </m:r>
                          </m:num>
                          <m:den>
                            <m:r>
                              <a:rPr lang="tr-TR" sz="2400" b="0" i="1" dirty="0" smtClean="0">
                                <a:latin typeface="Cambria Math"/>
                              </a:rPr>
                              <m:t>6</m:t>
                            </m:r>
                          </m:den>
                        </m:f>
                      </m:e>
                    </m:func>
                  </m:oMath>
                </a14:m>
                <a:endParaRPr lang="tr-TR" sz="2400" dirty="0" smtClean="0"/>
              </a:p>
              <a:p>
                <a:pPr marL="0" indent="0" algn="just">
                  <a:buNone/>
                </a:pPr>
                <a:endParaRPr lang="tr-TR" dirty="0" smtClean="0"/>
              </a:p>
              <a:p>
                <a:pPr marL="0" indent="0">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539552" y="1340768"/>
                <a:ext cx="8144073" cy="5040560"/>
              </a:xfrm>
              <a:blipFill rotWithShape="1">
                <a:blip r:embed="rId2"/>
                <a:stretch>
                  <a:fillRect l="-1199" t="-84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graphicFrame>
            <p:nvGraphicFramePr>
              <p:cNvPr id="4" name="Tablo 3"/>
              <p:cNvGraphicFramePr>
                <a:graphicFrameLocks noGrp="1"/>
              </p:cNvGraphicFramePr>
              <p:nvPr>
                <p:extLst>
                  <p:ext uri="{D42A27DB-BD31-4B8C-83A1-F6EECF244321}">
                    <p14:modId xmlns:p14="http://schemas.microsoft.com/office/powerpoint/2010/main" val="1683104376"/>
                  </p:ext>
                </p:extLst>
              </p:nvPr>
            </p:nvGraphicFramePr>
            <p:xfrm>
              <a:off x="1619672" y="2420888"/>
              <a:ext cx="6096000" cy="1285240"/>
            </p:xfrm>
            <a:graphic>
              <a:graphicData uri="http://schemas.openxmlformats.org/drawingml/2006/table">
                <a:tbl>
                  <a:tblPr firstRow="1" bandRow="1">
                    <a:tableStyleId>{00A15C55-8517-42AA-B614-E9B94910E393}</a:tableStyleId>
                  </a:tblPr>
                  <a:tblGrid>
                    <a:gridCol w="1524000">
                      <a:extLst>
                        <a:ext uri="{9D8B030D-6E8A-4147-A177-3AD203B41FA5}">
                          <a16:colId xmlns:a16="http://schemas.microsoft.com/office/drawing/2014/main" xmlns="" val="20000"/>
                        </a:ext>
                      </a:extLst>
                    </a:gridCol>
                    <a:gridCol w="1524000">
                      <a:extLst>
                        <a:ext uri="{9D8B030D-6E8A-4147-A177-3AD203B41FA5}">
                          <a16:colId xmlns:a16="http://schemas.microsoft.com/office/drawing/2014/main" xmlns="" val="20001"/>
                        </a:ext>
                      </a:extLst>
                    </a:gridCol>
                    <a:gridCol w="1524000">
                      <a:extLst>
                        <a:ext uri="{9D8B030D-6E8A-4147-A177-3AD203B41FA5}">
                          <a16:colId xmlns:a16="http://schemas.microsoft.com/office/drawing/2014/main" xmlns="" val="20002"/>
                        </a:ext>
                      </a:extLst>
                    </a:gridCol>
                    <a:gridCol w="1524000">
                      <a:extLst>
                        <a:ext uri="{9D8B030D-6E8A-4147-A177-3AD203B41FA5}">
                          <a16:colId xmlns:a16="http://schemas.microsoft.com/office/drawing/2014/main" xmlns="" val="20003"/>
                        </a:ext>
                      </a:extLst>
                    </a:gridCol>
                  </a:tblGrid>
                  <a:tr h="370840">
                    <a:tc>
                      <a:txBody>
                        <a:bodyPr/>
                        <a:lstStyle/>
                        <a:p>
                          <a:r>
                            <a:rPr lang="tr-TR" dirty="0" smtClean="0"/>
                            <a:t>Deney Sonuçları (S)</a:t>
                          </a:r>
                          <a:endParaRPr lang="tr-TR"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1" i="1" smtClean="0">
                                        <a:latin typeface="Cambria Math"/>
                                      </a:rPr>
                                      <m:t>𝒂</m:t>
                                    </m:r>
                                  </m:e>
                                  <m:sub>
                                    <m:r>
                                      <a:rPr lang="tr-TR" b="1" i="1" smtClean="0">
                                        <a:latin typeface="Cambria Math"/>
                                      </a:rPr>
                                      <m:t>𝟏</m:t>
                                    </m:r>
                                  </m:sub>
                                </m:sSub>
                              </m:oMath>
                            </m:oMathPara>
                          </a14:m>
                          <a:endParaRPr lang="tr-TR"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1" i="1" smtClean="0">
                                        <a:latin typeface="Cambria Math"/>
                                      </a:rPr>
                                      <m:t>𝒂</m:t>
                                    </m:r>
                                  </m:e>
                                  <m:sub>
                                    <m:r>
                                      <a:rPr lang="tr-TR" b="1" i="1" smtClean="0">
                                        <a:latin typeface="Cambria Math"/>
                                      </a:rPr>
                                      <m:t>𝟐</m:t>
                                    </m:r>
                                  </m:sub>
                                </m:sSub>
                              </m:oMath>
                            </m:oMathPara>
                          </a14:m>
                          <a:endParaRPr lang="tr-TR"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1" i="1" smtClean="0">
                                        <a:latin typeface="Cambria Math"/>
                                      </a:rPr>
                                      <m:t>𝒂</m:t>
                                    </m:r>
                                  </m:e>
                                  <m:sub>
                                    <m:r>
                                      <a:rPr lang="tr-TR" b="1" i="1" smtClean="0">
                                        <a:latin typeface="Cambria Math"/>
                                      </a:rPr>
                                      <m:t>𝟑</m:t>
                                    </m:r>
                                  </m:sub>
                                </m:sSub>
                              </m:oMath>
                            </m:oMathPara>
                          </a14:m>
                          <a:endParaRPr lang="tr-TR" dirty="0"/>
                        </a:p>
                      </a:txBody>
                      <a:tcPr/>
                    </a:tc>
                    <a:extLst>
                      <a:ext uri="{0D108BD9-81ED-4DB2-BD59-A6C34878D82A}">
                        <a16:rowId xmlns:a16="http://schemas.microsoft.com/office/drawing/2014/main" xmlns=""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a:rPr>
                                      <m:t>𝑃</m:t>
                                    </m:r>
                                  </m:e>
                                  <m:sub>
                                    <m:r>
                                      <a:rPr lang="tr-TR" b="0" i="1" smtClean="0">
                                        <a:latin typeface="Cambria Math"/>
                                      </a:rPr>
                                      <m:t>𝑖</m:t>
                                    </m:r>
                                  </m:sub>
                                </m:sSub>
                              </m:oMath>
                            </m:oMathPara>
                          </a14:m>
                          <a:endParaRPr lang="tr-TR" dirty="0"/>
                        </a:p>
                      </a:txBody>
                      <a:tcPr/>
                    </a:tc>
                    <a:tc>
                      <a:txBody>
                        <a:bodyPr/>
                        <a:lstStyle/>
                        <a:p>
                          <a:pPr/>
                          <a14:m>
                            <m:oMathPara xmlns:m="http://schemas.openxmlformats.org/officeDocument/2006/math">
                              <m:oMathParaPr>
                                <m:jc m:val="centerGroup"/>
                              </m:oMathParaPr>
                              <m:oMath xmlns:m="http://schemas.openxmlformats.org/officeDocument/2006/math">
                                <m:f>
                                  <m:fPr>
                                    <m:type m:val="lin"/>
                                    <m:ctrlPr>
                                      <a:rPr lang="tr-TR" i="1" smtClean="0">
                                        <a:latin typeface="Cambria Math" panose="02040503050406030204" pitchFamily="18" charset="0"/>
                                      </a:rPr>
                                    </m:ctrlPr>
                                  </m:fPr>
                                  <m:num>
                                    <m:r>
                                      <a:rPr lang="tr-TR" b="0" i="1" smtClean="0">
                                        <a:latin typeface="Cambria Math"/>
                                      </a:rPr>
                                      <m:t>1</m:t>
                                    </m:r>
                                  </m:num>
                                  <m:den>
                                    <m:r>
                                      <a:rPr lang="tr-TR" b="0" i="1" smtClean="0">
                                        <a:latin typeface="Cambria Math"/>
                                      </a:rPr>
                                      <m:t>2</m:t>
                                    </m:r>
                                  </m:den>
                                </m:f>
                              </m:oMath>
                            </m:oMathPara>
                          </a14:m>
                          <a:endParaRPr lang="tr-TR" dirty="0"/>
                        </a:p>
                      </a:txBody>
                      <a:tcPr/>
                    </a:tc>
                    <a:tc>
                      <a:txBody>
                        <a:bodyPr/>
                        <a:lstStyle/>
                        <a:p>
                          <a:pPr/>
                          <a14:m>
                            <m:oMathPara xmlns:m="http://schemas.openxmlformats.org/officeDocument/2006/math">
                              <m:oMathParaPr>
                                <m:jc m:val="centerGroup"/>
                              </m:oMathParaPr>
                              <m:oMath xmlns:m="http://schemas.openxmlformats.org/officeDocument/2006/math">
                                <m:f>
                                  <m:fPr>
                                    <m:type m:val="lin"/>
                                    <m:ctrlPr>
                                      <a:rPr lang="tr-TR" i="1" smtClean="0">
                                        <a:latin typeface="Cambria Math" panose="02040503050406030204" pitchFamily="18" charset="0"/>
                                      </a:rPr>
                                    </m:ctrlPr>
                                  </m:fPr>
                                  <m:num>
                                    <m:r>
                                      <a:rPr lang="tr-TR" b="0" i="1" smtClean="0">
                                        <a:latin typeface="Cambria Math"/>
                                      </a:rPr>
                                      <m:t>1</m:t>
                                    </m:r>
                                  </m:num>
                                  <m:den>
                                    <m:r>
                                      <a:rPr lang="tr-TR" b="0" i="1" smtClean="0">
                                        <a:latin typeface="Cambria Math"/>
                                      </a:rPr>
                                      <m:t>3</m:t>
                                    </m:r>
                                  </m:den>
                                </m:f>
                              </m:oMath>
                            </m:oMathPara>
                          </a14:m>
                          <a:endParaRPr lang="tr-TR" dirty="0"/>
                        </a:p>
                      </a:txBody>
                      <a:tcPr/>
                    </a:tc>
                    <a:tc>
                      <a:txBody>
                        <a:bodyPr/>
                        <a:lstStyle/>
                        <a:p>
                          <a:pPr/>
                          <a14:m>
                            <m:oMathPara xmlns:m="http://schemas.openxmlformats.org/officeDocument/2006/math">
                              <m:oMathParaPr>
                                <m:jc m:val="centerGroup"/>
                              </m:oMathParaPr>
                              <m:oMath xmlns:m="http://schemas.openxmlformats.org/officeDocument/2006/math">
                                <m:f>
                                  <m:fPr>
                                    <m:type m:val="lin"/>
                                    <m:ctrlPr>
                                      <a:rPr lang="tr-TR" i="1" smtClean="0">
                                        <a:latin typeface="Cambria Math" panose="02040503050406030204" pitchFamily="18" charset="0"/>
                                      </a:rPr>
                                    </m:ctrlPr>
                                  </m:fPr>
                                  <m:num>
                                    <m:r>
                                      <a:rPr lang="tr-TR" b="0" i="1" smtClean="0">
                                        <a:latin typeface="Cambria Math"/>
                                      </a:rPr>
                                      <m:t>1</m:t>
                                    </m:r>
                                  </m:num>
                                  <m:den>
                                    <m:r>
                                      <a:rPr lang="tr-TR" b="0" i="1" smtClean="0">
                                        <a:latin typeface="Cambria Math"/>
                                      </a:rPr>
                                      <m:t>6</m:t>
                                    </m:r>
                                  </m:den>
                                </m:f>
                              </m:oMath>
                            </m:oMathPara>
                          </a14:m>
                          <a:endParaRPr lang="tr-TR" dirty="0"/>
                        </a:p>
                      </a:txBody>
                      <a:tcPr/>
                    </a:tc>
                    <a:extLst>
                      <a:ext uri="{0D108BD9-81ED-4DB2-BD59-A6C34878D82A}">
                        <a16:rowId xmlns:a16="http://schemas.microsoft.com/office/drawing/2014/main" xmlns="" val="10001"/>
                      </a:ext>
                    </a:extLst>
                  </a:tr>
                </a:tbl>
              </a:graphicData>
            </a:graphic>
          </p:graphicFrame>
        </mc:Choice>
        <mc:Fallback xmlns="">
          <p:graphicFrame>
            <p:nvGraphicFramePr>
              <p:cNvPr id="4" name="Tablo 3"/>
              <p:cNvGraphicFramePr>
                <a:graphicFrameLocks noGrp="1"/>
              </p:cNvGraphicFramePr>
              <p:nvPr>
                <p:extLst>
                  <p:ext uri="{D42A27DB-BD31-4B8C-83A1-F6EECF244321}">
                    <p14:modId xmlns:p14="http://schemas.microsoft.com/office/powerpoint/2010/main" val="1683104376"/>
                  </p:ext>
                </p:extLst>
              </p:nvPr>
            </p:nvGraphicFramePr>
            <p:xfrm>
              <a:off x="1619672" y="2420888"/>
              <a:ext cx="6096000" cy="1285240"/>
            </p:xfrm>
            <a:graphic>
              <a:graphicData uri="http://schemas.openxmlformats.org/drawingml/2006/table">
                <a:tbl>
                  <a:tblPr firstRow="1" bandRow="1">
                    <a:tableStyleId>{00A15C55-8517-42AA-B614-E9B94910E393}</a:tableStyleId>
                  </a:tblPr>
                  <a:tblGrid>
                    <a:gridCol w="1524000"/>
                    <a:gridCol w="1524000"/>
                    <a:gridCol w="1524000"/>
                    <a:gridCol w="1524000"/>
                  </a:tblGrid>
                  <a:tr h="914400">
                    <a:tc>
                      <a:txBody>
                        <a:bodyPr/>
                        <a:lstStyle/>
                        <a:p>
                          <a:r>
                            <a:rPr lang="tr-TR" dirty="0" smtClean="0"/>
                            <a:t>Deney Sonuçları (S)</a:t>
                          </a:r>
                          <a:endParaRPr lang="tr-TR" dirty="0"/>
                        </a:p>
                      </a:txBody>
                      <a:tcPr/>
                    </a:tc>
                    <a:tc>
                      <a:txBody>
                        <a:bodyPr/>
                        <a:lstStyle/>
                        <a:p>
                          <a:endParaRPr lang="tr-TR"/>
                        </a:p>
                      </a:txBody>
                      <a:tcPr>
                        <a:blipFill rotWithShape="1">
                          <a:blip r:embed="rId3"/>
                          <a:stretch>
                            <a:fillRect l="-100400" t="-3333" r="-200000" b="-113333"/>
                          </a:stretch>
                        </a:blipFill>
                      </a:tcPr>
                    </a:tc>
                    <a:tc>
                      <a:txBody>
                        <a:bodyPr/>
                        <a:lstStyle/>
                        <a:p>
                          <a:endParaRPr lang="tr-TR"/>
                        </a:p>
                      </a:txBody>
                      <a:tcPr>
                        <a:blipFill rotWithShape="1">
                          <a:blip r:embed="rId3"/>
                          <a:stretch>
                            <a:fillRect l="-200400" t="-3333" r="-100000" b="-113333"/>
                          </a:stretch>
                        </a:blipFill>
                      </a:tcPr>
                    </a:tc>
                    <a:tc>
                      <a:txBody>
                        <a:bodyPr/>
                        <a:lstStyle/>
                        <a:p>
                          <a:endParaRPr lang="tr-TR"/>
                        </a:p>
                      </a:txBody>
                      <a:tcPr>
                        <a:blipFill rotWithShape="1">
                          <a:blip r:embed="rId3"/>
                          <a:stretch>
                            <a:fillRect l="-300400" t="-3333" b="-113333"/>
                          </a:stretch>
                        </a:blipFill>
                      </a:tcPr>
                    </a:tc>
                  </a:tr>
                  <a:tr h="370840">
                    <a:tc>
                      <a:txBody>
                        <a:bodyPr/>
                        <a:lstStyle/>
                        <a:p>
                          <a:endParaRPr lang="tr-TR"/>
                        </a:p>
                      </a:txBody>
                      <a:tcPr>
                        <a:blipFill rotWithShape="1">
                          <a:blip r:embed="rId3"/>
                          <a:stretch>
                            <a:fillRect l="-400" t="-254098" r="-300000" b="-178689"/>
                          </a:stretch>
                        </a:blipFill>
                      </a:tcPr>
                    </a:tc>
                    <a:tc>
                      <a:txBody>
                        <a:bodyPr/>
                        <a:lstStyle/>
                        <a:p>
                          <a:endParaRPr lang="tr-TR"/>
                        </a:p>
                      </a:txBody>
                      <a:tcPr>
                        <a:blipFill rotWithShape="1">
                          <a:blip r:embed="rId3"/>
                          <a:stretch>
                            <a:fillRect l="-100400" t="-254098" r="-200000" b="-178689"/>
                          </a:stretch>
                        </a:blipFill>
                      </a:tcPr>
                    </a:tc>
                    <a:tc>
                      <a:txBody>
                        <a:bodyPr/>
                        <a:lstStyle/>
                        <a:p>
                          <a:endParaRPr lang="tr-TR"/>
                        </a:p>
                      </a:txBody>
                      <a:tcPr>
                        <a:blipFill rotWithShape="1">
                          <a:blip r:embed="rId3"/>
                          <a:stretch>
                            <a:fillRect l="-200400" t="-254098" r="-100000" b="-178689"/>
                          </a:stretch>
                        </a:blipFill>
                      </a:tcPr>
                    </a:tc>
                    <a:tc>
                      <a:txBody>
                        <a:bodyPr/>
                        <a:lstStyle/>
                        <a:p>
                          <a:endParaRPr lang="tr-TR"/>
                        </a:p>
                      </a:txBody>
                      <a:tcPr>
                        <a:blipFill rotWithShape="1">
                          <a:blip r:embed="rId3"/>
                          <a:stretch>
                            <a:fillRect l="-300400" t="-254098" b="-178689"/>
                          </a:stretch>
                        </a:blipFill>
                      </a:tcPr>
                    </a:tc>
                  </a:tr>
                </a:tbl>
              </a:graphicData>
            </a:graphic>
          </p:graphicFrame>
        </mc:Fallback>
      </mc:AlternateContent>
      <p:sp>
        <p:nvSpPr>
          <p:cNvPr id="2" name="Altbilgi Yer Tutucusu 1"/>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1452127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p:txBody>
              <a:bodyPr/>
              <a:lstStyle/>
              <a:p>
                <a:pPr algn="just">
                  <a:buFont typeface="Wingdings" pitchFamily="2" charset="2"/>
                  <a:buChar char="v"/>
                </a:pPr>
                <a:r>
                  <a:rPr lang="tr-TR" dirty="0" smtClean="0">
                    <a:solidFill>
                      <a:srgbClr val="FF0000"/>
                    </a:solidFill>
                  </a:rPr>
                  <a:t> </a:t>
                </a:r>
                <a:r>
                  <a:rPr lang="tr-TR" dirty="0" smtClean="0"/>
                  <a:t>Bu durumda toplam belirsizlik, yani entropi şu şekilde olacaktır:</a:t>
                </a:r>
              </a:p>
              <a:p>
                <a:pPr marL="0" indent="0" algn="just">
                  <a:buNone/>
                </a:pPr>
                <a:r>
                  <a:rPr lang="tr-TR" dirty="0"/>
                  <a:t> </a:t>
                </a:r>
                <a:endParaRPr lang="tr-TR" dirty="0" smtClean="0"/>
              </a:p>
              <a:p>
                <a:pPr marL="0" indent="0" algn="ctr">
                  <a:buNone/>
                </a:pPr>
                <a:r>
                  <a:rPr lang="tr-TR" dirty="0" smtClean="0"/>
                  <a:t>H(S)=-</a:t>
                </a:r>
                <a14:m>
                  <m:oMath xmlns:m="http://schemas.openxmlformats.org/officeDocument/2006/math">
                    <m:d>
                      <m:dPr>
                        <m:ctrlPr>
                          <a:rPr lang="tr-TR" i="1" smtClean="0">
                            <a:latin typeface="Cambria Math" panose="02040503050406030204" pitchFamily="18" charset="0"/>
                          </a:rPr>
                        </m:ctrlPr>
                      </m:dPr>
                      <m:e>
                        <m:f>
                          <m:fPr>
                            <m:ctrlPr>
                              <a:rPr lang="tr-TR" i="1" smtClean="0">
                                <a:latin typeface="Cambria Math" panose="02040503050406030204" pitchFamily="18" charset="0"/>
                              </a:rPr>
                            </m:ctrlPr>
                          </m:fPr>
                          <m:num>
                            <m:r>
                              <a:rPr lang="tr-TR" b="0" i="1" smtClean="0">
                                <a:latin typeface="Cambria Math"/>
                              </a:rPr>
                              <m:t>1</m:t>
                            </m:r>
                          </m:num>
                          <m:den>
                            <m:r>
                              <a:rPr lang="tr-TR" b="0" i="1" smtClean="0">
                                <a:latin typeface="Cambria Math"/>
                              </a:rPr>
                              <m:t>2</m:t>
                            </m:r>
                          </m:den>
                        </m:f>
                        <m:func>
                          <m:funcPr>
                            <m:ctrlPr>
                              <a:rPr lang="tr-TR" i="1" smtClean="0">
                                <a:latin typeface="Cambria Math" panose="02040503050406030204" pitchFamily="18" charset="0"/>
                              </a:rPr>
                            </m:ctrlPr>
                          </m:funcPr>
                          <m:fName>
                            <m:sSub>
                              <m:sSubPr>
                                <m:ctrlPr>
                                  <a:rPr lang="tr-TR" i="1" smtClean="0">
                                    <a:latin typeface="Cambria Math" panose="02040503050406030204" pitchFamily="18" charset="0"/>
                                  </a:rPr>
                                </m:ctrlPr>
                              </m:sSubPr>
                              <m:e>
                                <m:r>
                                  <m:rPr>
                                    <m:sty m:val="p"/>
                                  </m:rPr>
                                  <a:rPr lang="tr-TR" i="0" smtClean="0">
                                    <a:latin typeface="Cambria Math"/>
                                  </a:rPr>
                                  <m:t>log</m:t>
                                </m:r>
                              </m:e>
                              <m:sub>
                                <m:r>
                                  <a:rPr lang="tr-TR" b="0" i="1" smtClean="0">
                                    <a:latin typeface="Cambria Math"/>
                                  </a:rPr>
                                  <m:t>2</m:t>
                                </m:r>
                              </m:sub>
                            </m:sSub>
                          </m:fName>
                          <m:e>
                            <m:f>
                              <m:fPr>
                                <m:ctrlPr>
                                  <a:rPr lang="tr-TR" i="1" smtClean="0">
                                    <a:latin typeface="Cambria Math" panose="02040503050406030204" pitchFamily="18" charset="0"/>
                                  </a:rPr>
                                </m:ctrlPr>
                              </m:fPr>
                              <m:num>
                                <m:r>
                                  <a:rPr lang="tr-TR" b="0" i="1" smtClean="0">
                                    <a:latin typeface="Cambria Math"/>
                                  </a:rPr>
                                  <m:t>1</m:t>
                                </m:r>
                              </m:num>
                              <m:den>
                                <m:r>
                                  <a:rPr lang="tr-TR" b="0" i="1" smtClean="0">
                                    <a:latin typeface="Cambria Math"/>
                                  </a:rPr>
                                  <m:t>2</m:t>
                                </m:r>
                              </m:den>
                            </m:f>
                          </m:e>
                        </m:func>
                        <m:r>
                          <m:rPr>
                            <m:nor/>
                          </m:rPr>
                          <a:rPr lang="tr-TR" b="0" i="0" smtClean="0">
                            <a:latin typeface="Cambria Math"/>
                          </a:rPr>
                          <m:t>+</m:t>
                        </m:r>
                        <m:f>
                          <m:fPr>
                            <m:ctrlPr>
                              <a:rPr lang="tr-TR" i="1" dirty="0">
                                <a:latin typeface="Cambria Math" panose="02040503050406030204" pitchFamily="18" charset="0"/>
                              </a:rPr>
                            </m:ctrlPr>
                          </m:fPr>
                          <m:num>
                            <m:r>
                              <a:rPr lang="tr-TR" i="1" dirty="0">
                                <a:latin typeface="Cambria Math"/>
                              </a:rPr>
                              <m:t>1</m:t>
                            </m:r>
                          </m:num>
                          <m:den>
                            <m:r>
                              <a:rPr lang="tr-TR" i="1" dirty="0">
                                <a:latin typeface="Cambria Math"/>
                              </a:rPr>
                              <m:t>3</m:t>
                            </m:r>
                          </m:den>
                        </m:f>
                        <m:func>
                          <m:funcPr>
                            <m:ctrlPr>
                              <a:rPr lang="tr-TR" i="1" dirty="0">
                                <a:latin typeface="Cambria Math" panose="02040503050406030204" pitchFamily="18" charset="0"/>
                              </a:rPr>
                            </m:ctrlPr>
                          </m:funcPr>
                          <m:fName>
                            <m:sSub>
                              <m:sSubPr>
                                <m:ctrlPr>
                                  <a:rPr lang="tr-TR" i="1" dirty="0">
                                    <a:latin typeface="Cambria Math" panose="02040503050406030204" pitchFamily="18" charset="0"/>
                                  </a:rPr>
                                </m:ctrlPr>
                              </m:sSubPr>
                              <m:e>
                                <m:r>
                                  <m:rPr>
                                    <m:sty m:val="p"/>
                                  </m:rPr>
                                  <a:rPr lang="tr-TR" dirty="0">
                                    <a:latin typeface="Cambria Math"/>
                                  </a:rPr>
                                  <m:t>log</m:t>
                                </m:r>
                              </m:e>
                              <m:sub>
                                <m:r>
                                  <a:rPr lang="tr-TR" i="1" dirty="0">
                                    <a:latin typeface="Cambria Math"/>
                                  </a:rPr>
                                  <m:t>2</m:t>
                                </m:r>
                              </m:sub>
                            </m:sSub>
                          </m:fName>
                          <m:e>
                            <m:f>
                              <m:fPr>
                                <m:ctrlPr>
                                  <a:rPr lang="tr-TR" i="1" dirty="0">
                                    <a:latin typeface="Cambria Math" panose="02040503050406030204" pitchFamily="18" charset="0"/>
                                  </a:rPr>
                                </m:ctrlPr>
                              </m:fPr>
                              <m:num>
                                <m:r>
                                  <a:rPr lang="tr-TR" i="1" dirty="0">
                                    <a:latin typeface="Cambria Math"/>
                                  </a:rPr>
                                  <m:t>1</m:t>
                                </m:r>
                              </m:num>
                              <m:den>
                                <m:r>
                                  <a:rPr lang="tr-TR" i="1" dirty="0">
                                    <a:latin typeface="Cambria Math"/>
                                  </a:rPr>
                                  <m:t>3</m:t>
                                </m:r>
                              </m:den>
                            </m:f>
                          </m:e>
                        </m:func>
                        <m:r>
                          <m:rPr>
                            <m:nor/>
                          </m:rPr>
                          <a:rPr lang="tr-TR" b="0" i="0" dirty="0" smtClean="0">
                            <a:latin typeface="Cambria Math"/>
                          </a:rPr>
                          <m:t>+</m:t>
                        </m:r>
                        <m:f>
                          <m:fPr>
                            <m:ctrlPr>
                              <a:rPr lang="tr-TR" i="1" dirty="0">
                                <a:latin typeface="Cambria Math" panose="02040503050406030204" pitchFamily="18" charset="0"/>
                              </a:rPr>
                            </m:ctrlPr>
                          </m:fPr>
                          <m:num>
                            <m:r>
                              <a:rPr lang="tr-TR" i="1" dirty="0">
                                <a:latin typeface="Cambria Math"/>
                              </a:rPr>
                              <m:t>1</m:t>
                            </m:r>
                          </m:num>
                          <m:den>
                            <m:r>
                              <a:rPr lang="tr-TR" i="1" dirty="0">
                                <a:latin typeface="Cambria Math"/>
                              </a:rPr>
                              <m:t>6</m:t>
                            </m:r>
                          </m:den>
                        </m:f>
                        <m:func>
                          <m:funcPr>
                            <m:ctrlPr>
                              <a:rPr lang="tr-TR" i="1" dirty="0">
                                <a:latin typeface="Cambria Math" panose="02040503050406030204" pitchFamily="18" charset="0"/>
                              </a:rPr>
                            </m:ctrlPr>
                          </m:funcPr>
                          <m:fName>
                            <m:sSub>
                              <m:sSubPr>
                                <m:ctrlPr>
                                  <a:rPr lang="tr-TR" i="1" dirty="0">
                                    <a:latin typeface="Cambria Math" panose="02040503050406030204" pitchFamily="18" charset="0"/>
                                  </a:rPr>
                                </m:ctrlPr>
                              </m:sSubPr>
                              <m:e>
                                <m:r>
                                  <m:rPr>
                                    <m:sty m:val="p"/>
                                  </m:rPr>
                                  <a:rPr lang="tr-TR" dirty="0">
                                    <a:latin typeface="Cambria Math"/>
                                  </a:rPr>
                                  <m:t>log</m:t>
                                </m:r>
                              </m:e>
                              <m:sub>
                                <m:r>
                                  <a:rPr lang="tr-TR" i="1" dirty="0">
                                    <a:latin typeface="Cambria Math"/>
                                  </a:rPr>
                                  <m:t>2</m:t>
                                </m:r>
                              </m:sub>
                            </m:sSub>
                          </m:fName>
                          <m:e>
                            <m:f>
                              <m:fPr>
                                <m:ctrlPr>
                                  <a:rPr lang="tr-TR" i="1" dirty="0">
                                    <a:latin typeface="Cambria Math" panose="02040503050406030204" pitchFamily="18" charset="0"/>
                                  </a:rPr>
                                </m:ctrlPr>
                              </m:fPr>
                              <m:num>
                                <m:r>
                                  <a:rPr lang="tr-TR" i="1" dirty="0">
                                    <a:latin typeface="Cambria Math"/>
                                  </a:rPr>
                                  <m:t>1</m:t>
                                </m:r>
                              </m:num>
                              <m:den>
                                <m:r>
                                  <a:rPr lang="tr-TR" i="1" dirty="0">
                                    <a:latin typeface="Cambria Math"/>
                                  </a:rPr>
                                  <m:t>6</m:t>
                                </m:r>
                              </m:den>
                            </m:f>
                          </m:e>
                        </m:func>
                      </m:e>
                    </m:d>
                  </m:oMath>
                </a14:m>
                <a:endParaRPr lang="tr-TR" dirty="0" smtClean="0"/>
              </a:p>
              <a:p>
                <a:pPr marL="0" indent="0" algn="ctr">
                  <a:buNone/>
                </a:pPr>
                <a:r>
                  <a:rPr lang="tr-TR" dirty="0"/>
                  <a:t> </a:t>
                </a:r>
                <a:r>
                  <a:rPr lang="tr-TR" dirty="0" smtClean="0"/>
                  <a:t>      </a:t>
                </a:r>
                <a:r>
                  <a:rPr lang="tr-TR" sz="2400" dirty="0" smtClean="0"/>
                  <a:t>=1.4591</a:t>
                </a:r>
                <a:endParaRPr lang="tr-TR" sz="2400"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blipFill rotWithShape="1">
                <a:blip r:embed="rId2"/>
                <a:stretch>
                  <a:fillRect l="-667" t="-875" r="-1111"/>
                </a:stretch>
              </a:blipFill>
            </p:spPr>
            <p:txBody>
              <a:bodyPr/>
              <a:lstStyle/>
              <a:p>
                <a:r>
                  <a:rPr lang="tr-TR">
                    <a:noFill/>
                  </a:rPr>
                  <a:t> </a:t>
                </a:r>
              </a:p>
            </p:txBody>
          </p:sp>
        </mc:Fallback>
      </mc:AlternateContent>
      <p:sp>
        <p:nvSpPr>
          <p:cNvPr id="2" name="Altbilgi Yer Tutucusu 1"/>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4170492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539552" y="533400"/>
            <a:ext cx="8144073" cy="951384"/>
          </a:xfrm>
        </p:spPr>
        <p:txBody>
          <a:bodyPr/>
          <a:lstStyle/>
          <a:p>
            <a:r>
              <a:rPr lang="tr-TR" dirty="0" smtClean="0"/>
              <a:t>Örnek:</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395536" y="1628800"/>
                <a:ext cx="8352928" cy="5112568"/>
              </a:xfrm>
            </p:spPr>
            <p:txBody>
              <a:bodyPr>
                <a:normAutofit lnSpcReduction="10000"/>
              </a:bodyPr>
              <a:lstStyle/>
              <a:p>
                <a:pPr algn="just">
                  <a:buFont typeface="Wingdings" pitchFamily="2" charset="2"/>
                  <a:buChar char="v"/>
                </a:pPr>
                <a:r>
                  <a:rPr lang="tr-TR" dirty="0" smtClean="0">
                    <a:solidFill>
                      <a:srgbClr val="FF0000"/>
                    </a:solidFill>
                  </a:rPr>
                  <a:t> </a:t>
                </a:r>
                <a:r>
                  <a:rPr lang="tr-TR" sz="2400" dirty="0" smtClean="0"/>
                  <a:t>Aşağıda sekiz elemanlı S kümesini göz önüne alalım.</a:t>
                </a:r>
              </a:p>
              <a:p>
                <a:pPr marL="0" indent="0" algn="just">
                  <a:buNone/>
                </a:pPr>
                <a:r>
                  <a:rPr lang="tr-TR" sz="2400" dirty="0" smtClean="0">
                    <a:solidFill>
                      <a:srgbClr val="FF0000"/>
                    </a:solidFill>
                  </a:rPr>
                  <a:t>S=</a:t>
                </a:r>
                <a14:m>
                  <m:oMath xmlns:m="http://schemas.openxmlformats.org/officeDocument/2006/math">
                    <m:d>
                      <m:dPr>
                        <m:begChr m:val="{"/>
                        <m:endChr m:val="}"/>
                        <m:ctrlPr>
                          <a:rPr lang="tr-TR" sz="2400" i="1" smtClean="0">
                            <a:solidFill>
                              <a:srgbClr val="FF0000"/>
                            </a:solidFill>
                            <a:latin typeface="Cambria Math" panose="02040503050406030204" pitchFamily="18" charset="0"/>
                          </a:rPr>
                        </m:ctrlPr>
                      </m:dPr>
                      <m:e>
                        <m:r>
                          <a:rPr lang="tr-TR" sz="2400" b="0" i="1" smtClean="0">
                            <a:solidFill>
                              <a:srgbClr val="FF0000"/>
                            </a:solidFill>
                            <a:latin typeface="Cambria Math"/>
                          </a:rPr>
                          <m:t>𝑒𝑣𝑒𝑡</m:t>
                        </m:r>
                        <m:r>
                          <a:rPr lang="tr-TR" sz="2400" b="0" i="1" smtClean="0">
                            <a:solidFill>
                              <a:srgbClr val="FF0000"/>
                            </a:solidFill>
                            <a:latin typeface="Cambria Math"/>
                          </a:rPr>
                          <m:t>,</m:t>
                        </m:r>
                        <m:r>
                          <a:rPr lang="tr-TR" sz="2400" b="0" i="1" smtClean="0">
                            <a:solidFill>
                              <a:srgbClr val="FF0000"/>
                            </a:solidFill>
                            <a:latin typeface="Cambria Math"/>
                          </a:rPr>
                          <m:t>𝑒𝑣𝑒𝑡</m:t>
                        </m:r>
                        <m:r>
                          <a:rPr lang="tr-TR" sz="2400" b="0" i="1" smtClean="0">
                            <a:solidFill>
                              <a:srgbClr val="FF0000"/>
                            </a:solidFill>
                            <a:latin typeface="Cambria Math"/>
                          </a:rPr>
                          <m:t>,</m:t>
                        </m:r>
                        <m:r>
                          <a:rPr lang="tr-TR" sz="2400" b="0" i="1" smtClean="0">
                            <a:solidFill>
                              <a:srgbClr val="FF0000"/>
                            </a:solidFill>
                            <a:latin typeface="Cambria Math"/>
                          </a:rPr>
                          <m:t>h𝑎𝑦𝚤𝑟</m:t>
                        </m:r>
                        <m:r>
                          <a:rPr lang="tr-TR" sz="2400" b="0" i="1" smtClean="0">
                            <a:solidFill>
                              <a:srgbClr val="FF0000"/>
                            </a:solidFill>
                            <a:latin typeface="Cambria Math"/>
                          </a:rPr>
                          <m:t>,</m:t>
                        </m:r>
                        <m:r>
                          <a:rPr lang="tr-TR" sz="2400" b="0" i="1" smtClean="0">
                            <a:solidFill>
                              <a:srgbClr val="FF0000"/>
                            </a:solidFill>
                            <a:latin typeface="Cambria Math"/>
                          </a:rPr>
                          <m:t>h𝑎𝑦𝚤𝑟</m:t>
                        </m:r>
                        <m:r>
                          <a:rPr lang="tr-TR" sz="2400" b="0" i="1" smtClean="0">
                            <a:solidFill>
                              <a:srgbClr val="FF0000"/>
                            </a:solidFill>
                            <a:latin typeface="Cambria Math"/>
                          </a:rPr>
                          <m:t>,</m:t>
                        </m:r>
                        <m:r>
                          <a:rPr lang="tr-TR" sz="2400" b="0" i="1" smtClean="0">
                            <a:solidFill>
                              <a:srgbClr val="FF0000"/>
                            </a:solidFill>
                            <a:latin typeface="Cambria Math"/>
                          </a:rPr>
                          <m:t>h𝑎𝑦𝚤𝑟</m:t>
                        </m:r>
                        <m:r>
                          <a:rPr lang="tr-TR" sz="2400" b="0" i="1" smtClean="0">
                            <a:solidFill>
                              <a:srgbClr val="FF0000"/>
                            </a:solidFill>
                            <a:latin typeface="Cambria Math"/>
                          </a:rPr>
                          <m:t>,</m:t>
                        </m:r>
                        <m:r>
                          <a:rPr lang="tr-TR" sz="2400" b="0" i="1" smtClean="0">
                            <a:solidFill>
                              <a:srgbClr val="FF0000"/>
                            </a:solidFill>
                            <a:latin typeface="Cambria Math"/>
                          </a:rPr>
                          <m:t>h𝑎𝑦𝚤𝑟</m:t>
                        </m:r>
                        <m:r>
                          <a:rPr lang="tr-TR" sz="2400" b="0" i="1" smtClean="0">
                            <a:solidFill>
                              <a:srgbClr val="FF0000"/>
                            </a:solidFill>
                            <a:latin typeface="Cambria Math"/>
                          </a:rPr>
                          <m:t>,</m:t>
                        </m:r>
                        <m:r>
                          <a:rPr lang="tr-TR" sz="2400" b="0" i="1" smtClean="0">
                            <a:solidFill>
                              <a:srgbClr val="FF0000"/>
                            </a:solidFill>
                            <a:latin typeface="Cambria Math"/>
                          </a:rPr>
                          <m:t>h𝑎𝑦𝚤𝑟</m:t>
                        </m:r>
                        <m:r>
                          <a:rPr lang="tr-TR" sz="2400" b="0" i="1" smtClean="0">
                            <a:solidFill>
                              <a:srgbClr val="FF0000"/>
                            </a:solidFill>
                            <a:latin typeface="Cambria Math"/>
                          </a:rPr>
                          <m:t>,</m:t>
                        </m:r>
                        <m:r>
                          <a:rPr lang="tr-TR" sz="2400" b="0" i="1" smtClean="0">
                            <a:solidFill>
                              <a:srgbClr val="FF0000"/>
                            </a:solidFill>
                            <a:latin typeface="Cambria Math"/>
                          </a:rPr>
                          <m:t>h𝑎𝑦𝚤𝑟</m:t>
                        </m:r>
                      </m:e>
                    </m:d>
                  </m:oMath>
                </a14:m>
                <a:endParaRPr lang="tr-TR" dirty="0" smtClean="0">
                  <a:solidFill>
                    <a:srgbClr val="FF0000"/>
                  </a:solidFill>
                </a:endParaRPr>
              </a:p>
              <a:p>
                <a:pPr marL="0" indent="0" algn="just">
                  <a:buNone/>
                </a:pPr>
                <a:r>
                  <a:rPr lang="tr-TR" sz="2400" dirty="0">
                    <a:solidFill>
                      <a:srgbClr val="FF0000"/>
                    </a:solidFill>
                  </a:rPr>
                  <a:t> </a:t>
                </a:r>
                <a:r>
                  <a:rPr lang="tr-TR" sz="2400" dirty="0" smtClean="0"/>
                  <a:t>Olasılıklar, iki adet ’’evet’’ değeri için,</a:t>
                </a:r>
              </a:p>
              <a:p>
                <a:pPr marL="0" indent="0" algn="just">
                  <a:buNone/>
                </a:pPr>
                <a14:m>
                  <m:oMathPara xmlns:m="http://schemas.openxmlformats.org/officeDocument/2006/math">
                    <m:oMathParaPr>
                      <m:jc m:val="centerGroup"/>
                    </m:oMathParaPr>
                    <m:oMath xmlns:m="http://schemas.openxmlformats.org/officeDocument/2006/math">
                      <m:sSub>
                        <m:sSubPr>
                          <m:ctrlPr>
                            <a:rPr lang="tr-TR" sz="2400" i="1" smtClean="0">
                              <a:latin typeface="Cambria Math" panose="02040503050406030204" pitchFamily="18" charset="0"/>
                            </a:rPr>
                          </m:ctrlPr>
                        </m:sSubPr>
                        <m:e>
                          <m:r>
                            <a:rPr lang="tr-TR" sz="2400" b="0" i="1" smtClean="0">
                              <a:latin typeface="Cambria Math"/>
                            </a:rPr>
                            <m:t>𝑃</m:t>
                          </m:r>
                        </m:e>
                        <m:sub>
                          <m:r>
                            <a:rPr lang="tr-TR" sz="2400" b="0" i="1" smtClean="0">
                              <a:latin typeface="Cambria Math"/>
                            </a:rPr>
                            <m:t>1</m:t>
                          </m:r>
                        </m:sub>
                      </m:sSub>
                      <m:r>
                        <a:rPr lang="tr-TR" sz="2400" b="0" i="1" smtClean="0">
                          <a:latin typeface="Cambria Math"/>
                        </a:rPr>
                        <m:t>=</m:t>
                      </m:r>
                      <m:f>
                        <m:fPr>
                          <m:ctrlPr>
                            <a:rPr lang="tr-TR" sz="2400" b="0" i="1" smtClean="0">
                              <a:latin typeface="Cambria Math" panose="02040503050406030204" pitchFamily="18" charset="0"/>
                            </a:rPr>
                          </m:ctrlPr>
                        </m:fPr>
                        <m:num>
                          <m:r>
                            <a:rPr lang="tr-TR" sz="2400" b="0" i="1" smtClean="0">
                              <a:latin typeface="Cambria Math"/>
                            </a:rPr>
                            <m:t>2</m:t>
                          </m:r>
                        </m:num>
                        <m:den>
                          <m:r>
                            <a:rPr lang="tr-TR" sz="2400" b="0" i="1" smtClean="0">
                              <a:latin typeface="Cambria Math"/>
                            </a:rPr>
                            <m:t>8</m:t>
                          </m:r>
                        </m:den>
                      </m:f>
                      <m:r>
                        <a:rPr lang="tr-TR" sz="2400" b="0" i="0" smtClean="0">
                          <a:latin typeface="Cambria Math"/>
                        </a:rPr>
                        <m:t>=0.25</m:t>
                      </m:r>
                    </m:oMath>
                  </m:oMathPara>
                </a14:m>
                <a:endParaRPr lang="tr-TR" sz="2400" dirty="0" smtClean="0"/>
              </a:p>
              <a:p>
                <a:pPr marL="0" indent="0" algn="just">
                  <a:buNone/>
                </a:pPr>
                <a:r>
                  <a:rPr lang="tr-TR" sz="2400" dirty="0" smtClean="0"/>
                  <a:t> Diğer altı adet ’’hayır’’ değeri için,</a:t>
                </a:r>
              </a:p>
              <a:p>
                <a:pPr marL="0" indent="0" algn="just">
                  <a:buNone/>
                </a:pPr>
                <a14:m>
                  <m:oMathPara xmlns:m="http://schemas.openxmlformats.org/officeDocument/2006/math">
                    <m:oMathParaPr>
                      <m:jc m:val="centerGroup"/>
                    </m:oMathParaPr>
                    <m:oMath xmlns:m="http://schemas.openxmlformats.org/officeDocument/2006/math">
                      <m:sSub>
                        <m:sSubPr>
                          <m:ctrlPr>
                            <a:rPr lang="tr-TR" sz="2400" i="1" smtClean="0">
                              <a:latin typeface="Cambria Math" panose="02040503050406030204" pitchFamily="18" charset="0"/>
                            </a:rPr>
                          </m:ctrlPr>
                        </m:sSubPr>
                        <m:e>
                          <m:r>
                            <a:rPr lang="tr-TR" sz="2400" b="0" i="1" smtClean="0">
                              <a:latin typeface="Cambria Math"/>
                            </a:rPr>
                            <m:t>𝑃</m:t>
                          </m:r>
                        </m:e>
                        <m:sub>
                          <m:r>
                            <a:rPr lang="tr-TR" sz="2400" b="0" i="1" smtClean="0">
                              <a:latin typeface="Cambria Math"/>
                            </a:rPr>
                            <m:t>2</m:t>
                          </m:r>
                        </m:sub>
                      </m:sSub>
                      <m:r>
                        <a:rPr lang="tr-TR" sz="2400" b="0" i="1" smtClean="0">
                          <a:latin typeface="Cambria Math"/>
                        </a:rPr>
                        <m:t>=</m:t>
                      </m:r>
                      <m:f>
                        <m:fPr>
                          <m:ctrlPr>
                            <a:rPr lang="tr-TR" sz="2400" b="0" i="1" smtClean="0">
                              <a:latin typeface="Cambria Math" panose="02040503050406030204" pitchFamily="18" charset="0"/>
                            </a:rPr>
                          </m:ctrlPr>
                        </m:fPr>
                        <m:num>
                          <m:r>
                            <a:rPr lang="tr-TR" sz="2400" b="0" i="1" smtClean="0">
                              <a:latin typeface="Cambria Math"/>
                            </a:rPr>
                            <m:t>6</m:t>
                          </m:r>
                        </m:num>
                        <m:den>
                          <m:r>
                            <a:rPr lang="tr-TR" sz="2400" b="0" i="1" smtClean="0">
                              <a:latin typeface="Cambria Math"/>
                            </a:rPr>
                            <m:t>8</m:t>
                          </m:r>
                        </m:den>
                      </m:f>
                      <m:r>
                        <a:rPr lang="tr-TR" sz="2400" b="0" i="0" smtClean="0">
                          <a:latin typeface="Cambria Math"/>
                        </a:rPr>
                        <m:t>=0.75</m:t>
                      </m:r>
                    </m:oMath>
                  </m:oMathPara>
                </a14:m>
                <a:endParaRPr lang="tr-TR" sz="2400" b="0" dirty="0" smtClean="0"/>
              </a:p>
              <a:p>
                <a:pPr marL="0" indent="0" algn="just">
                  <a:buNone/>
                </a:pPr>
                <a:r>
                  <a:rPr lang="tr-TR" sz="2400" dirty="0" smtClean="0"/>
                  <a:t> S için toplam entropi şu şekilde elde edilir;</a:t>
                </a:r>
              </a:p>
              <a:p>
                <a:pPr marL="0" indent="0" algn="just">
                  <a:buNone/>
                </a:pPr>
                <a14:m>
                  <m:oMathPara xmlns:m="http://schemas.openxmlformats.org/officeDocument/2006/math">
                    <m:oMathParaPr>
                      <m:jc m:val="centerGroup"/>
                    </m:oMathParaPr>
                    <m:oMath xmlns:m="http://schemas.openxmlformats.org/officeDocument/2006/math">
                      <m:r>
                        <a:rPr lang="tr-TR" sz="2400" b="0" i="1" smtClean="0">
                          <a:latin typeface="Cambria Math"/>
                        </a:rPr>
                        <m:t>𝐻</m:t>
                      </m:r>
                      <m:d>
                        <m:dPr>
                          <m:ctrlPr>
                            <a:rPr lang="tr-TR" sz="2400" b="0" i="1" smtClean="0">
                              <a:latin typeface="Cambria Math" panose="02040503050406030204" pitchFamily="18" charset="0"/>
                            </a:rPr>
                          </m:ctrlPr>
                        </m:dPr>
                        <m:e>
                          <m:r>
                            <a:rPr lang="tr-TR" sz="2400" b="0" i="1" smtClean="0">
                              <a:latin typeface="Cambria Math"/>
                            </a:rPr>
                            <m:t>𝑆</m:t>
                          </m:r>
                        </m:e>
                      </m:d>
                      <m:r>
                        <a:rPr lang="tr-TR" sz="2400" b="0" i="1" smtClean="0">
                          <a:latin typeface="Cambria Math"/>
                        </a:rPr>
                        <m:t>=−</m:t>
                      </m:r>
                      <m:d>
                        <m:dPr>
                          <m:begChr m:val="{"/>
                          <m:endChr m:val="}"/>
                          <m:ctrlPr>
                            <a:rPr lang="tr-TR" sz="2400" b="0" i="1" smtClean="0">
                              <a:latin typeface="Cambria Math" panose="02040503050406030204" pitchFamily="18" charset="0"/>
                            </a:rPr>
                          </m:ctrlPr>
                        </m:dPr>
                        <m:e>
                          <m:sSub>
                            <m:sSubPr>
                              <m:ctrlPr>
                                <a:rPr lang="tr-TR" sz="2400" b="0" i="1" smtClean="0">
                                  <a:latin typeface="Cambria Math" panose="02040503050406030204" pitchFamily="18" charset="0"/>
                                </a:rPr>
                              </m:ctrlPr>
                            </m:sSubPr>
                            <m:e>
                              <m:r>
                                <a:rPr lang="tr-TR" sz="2400" b="0" i="1" smtClean="0">
                                  <a:latin typeface="Cambria Math"/>
                                </a:rPr>
                                <m:t>𝑃</m:t>
                              </m:r>
                            </m:e>
                            <m:sub>
                              <m:r>
                                <a:rPr lang="tr-TR" sz="2400" b="0" i="1" smtClean="0">
                                  <a:latin typeface="Cambria Math"/>
                                </a:rPr>
                                <m:t>1</m:t>
                              </m:r>
                            </m:sub>
                          </m:sSub>
                          <m:func>
                            <m:funcPr>
                              <m:ctrlPr>
                                <a:rPr lang="tr-TR" sz="2400" b="0" i="1" smtClean="0">
                                  <a:latin typeface="Cambria Math" panose="02040503050406030204" pitchFamily="18" charset="0"/>
                                </a:rPr>
                              </m:ctrlPr>
                            </m:funcPr>
                            <m:fName>
                              <m:sSub>
                                <m:sSubPr>
                                  <m:ctrlPr>
                                    <a:rPr lang="tr-TR" sz="2400" b="0" i="1" smtClean="0">
                                      <a:latin typeface="Cambria Math" panose="02040503050406030204" pitchFamily="18" charset="0"/>
                                    </a:rPr>
                                  </m:ctrlPr>
                                </m:sSubPr>
                                <m:e>
                                  <m:r>
                                    <m:rPr>
                                      <m:sty m:val="p"/>
                                    </m:rPr>
                                    <a:rPr lang="tr-TR" sz="2400" b="0" i="0" smtClean="0">
                                      <a:latin typeface="Cambria Math"/>
                                    </a:rPr>
                                    <m:t>log</m:t>
                                  </m:r>
                                </m:e>
                                <m:sub>
                                  <m:r>
                                    <a:rPr lang="tr-TR" sz="2400" b="0" i="1" smtClean="0">
                                      <a:latin typeface="Cambria Math"/>
                                    </a:rPr>
                                    <m:t>2</m:t>
                                  </m:r>
                                </m:sub>
                              </m:sSub>
                            </m:fName>
                            <m:e>
                              <m:d>
                                <m:dPr>
                                  <m:ctrlPr>
                                    <a:rPr lang="tr-TR" sz="2400" b="0" i="1" smtClean="0">
                                      <a:latin typeface="Cambria Math" panose="02040503050406030204" pitchFamily="18" charset="0"/>
                                    </a:rPr>
                                  </m:ctrlPr>
                                </m:dPr>
                                <m:e>
                                  <m:sSub>
                                    <m:sSubPr>
                                      <m:ctrlPr>
                                        <a:rPr lang="tr-TR" sz="2400" b="0" i="1" smtClean="0">
                                          <a:latin typeface="Cambria Math" panose="02040503050406030204" pitchFamily="18" charset="0"/>
                                        </a:rPr>
                                      </m:ctrlPr>
                                    </m:sSubPr>
                                    <m:e>
                                      <m:r>
                                        <a:rPr lang="tr-TR" sz="2400" b="0" i="1" smtClean="0">
                                          <a:latin typeface="Cambria Math"/>
                                        </a:rPr>
                                        <m:t>𝑃</m:t>
                                      </m:r>
                                    </m:e>
                                    <m:sub>
                                      <m:r>
                                        <a:rPr lang="tr-TR" sz="2400" b="0" i="1" smtClean="0">
                                          <a:latin typeface="Cambria Math"/>
                                        </a:rPr>
                                        <m:t>1</m:t>
                                      </m:r>
                                    </m:sub>
                                  </m:sSub>
                                </m:e>
                              </m:d>
                            </m:e>
                          </m:func>
                          <m:r>
                            <a:rPr lang="tr-TR" sz="2400" b="0" i="1" smtClean="0">
                              <a:latin typeface="Cambria Math"/>
                            </a:rPr>
                            <m:t>+</m:t>
                          </m:r>
                          <m:sSub>
                            <m:sSubPr>
                              <m:ctrlPr>
                                <a:rPr lang="tr-TR" sz="2400" b="0" i="1" smtClean="0">
                                  <a:latin typeface="Cambria Math" panose="02040503050406030204" pitchFamily="18" charset="0"/>
                                </a:rPr>
                              </m:ctrlPr>
                            </m:sSubPr>
                            <m:e>
                              <m:r>
                                <a:rPr lang="tr-TR" sz="2400" b="0" i="1" smtClean="0">
                                  <a:latin typeface="Cambria Math"/>
                                </a:rPr>
                                <m:t>𝑃</m:t>
                              </m:r>
                            </m:e>
                            <m:sub>
                              <m:r>
                                <a:rPr lang="tr-TR" sz="2400" b="0" i="1" smtClean="0">
                                  <a:latin typeface="Cambria Math"/>
                                </a:rPr>
                                <m:t>2</m:t>
                              </m:r>
                            </m:sub>
                          </m:sSub>
                          <m:func>
                            <m:funcPr>
                              <m:ctrlPr>
                                <a:rPr lang="tr-TR" sz="2400" b="0" i="1" smtClean="0">
                                  <a:latin typeface="Cambria Math" panose="02040503050406030204" pitchFamily="18" charset="0"/>
                                </a:rPr>
                              </m:ctrlPr>
                            </m:funcPr>
                            <m:fName>
                              <m:sSub>
                                <m:sSubPr>
                                  <m:ctrlPr>
                                    <a:rPr lang="tr-TR" sz="2400" b="0" i="1" smtClean="0">
                                      <a:latin typeface="Cambria Math" panose="02040503050406030204" pitchFamily="18" charset="0"/>
                                    </a:rPr>
                                  </m:ctrlPr>
                                </m:sSubPr>
                                <m:e>
                                  <m:r>
                                    <m:rPr>
                                      <m:sty m:val="p"/>
                                    </m:rPr>
                                    <a:rPr lang="tr-TR" sz="2400" b="0" i="0" smtClean="0">
                                      <a:latin typeface="Cambria Math"/>
                                    </a:rPr>
                                    <m:t>log</m:t>
                                  </m:r>
                                </m:e>
                                <m:sub>
                                  <m:r>
                                    <a:rPr lang="tr-TR" sz="2400" b="0" i="1" smtClean="0">
                                      <a:latin typeface="Cambria Math"/>
                                    </a:rPr>
                                    <m:t>2</m:t>
                                  </m:r>
                                </m:sub>
                              </m:sSub>
                            </m:fName>
                            <m:e>
                              <m:r>
                                <a:rPr lang="tr-TR" sz="2400" b="0" i="1" smtClean="0">
                                  <a:latin typeface="Cambria Math"/>
                                </a:rPr>
                                <m:t>(</m:t>
                              </m:r>
                              <m:sSub>
                                <m:sSubPr>
                                  <m:ctrlPr>
                                    <a:rPr lang="tr-TR" sz="2400" b="0" i="1" smtClean="0">
                                      <a:latin typeface="Cambria Math" panose="02040503050406030204" pitchFamily="18" charset="0"/>
                                    </a:rPr>
                                  </m:ctrlPr>
                                </m:sSubPr>
                                <m:e>
                                  <m:r>
                                    <a:rPr lang="tr-TR" sz="2400" b="0" i="1" smtClean="0">
                                      <a:latin typeface="Cambria Math"/>
                                    </a:rPr>
                                    <m:t>𝑃</m:t>
                                  </m:r>
                                </m:e>
                                <m:sub>
                                  <m:r>
                                    <a:rPr lang="tr-TR" sz="2400" b="0" i="1" smtClean="0">
                                      <a:latin typeface="Cambria Math"/>
                                    </a:rPr>
                                    <m:t>2</m:t>
                                  </m:r>
                                </m:sub>
                              </m:sSub>
                              <m:r>
                                <a:rPr lang="tr-TR" sz="2400" b="0" i="1" smtClean="0">
                                  <a:latin typeface="Cambria Math"/>
                                </a:rPr>
                                <m:t>)</m:t>
                              </m:r>
                            </m:e>
                          </m:func>
                        </m:e>
                      </m:d>
                    </m:oMath>
                  </m:oMathPara>
                </a14:m>
                <a:endParaRPr lang="tr-TR" sz="2400" dirty="0" smtClean="0"/>
              </a:p>
              <a:p>
                <a:pPr marL="0" indent="0" algn="just">
                  <a:buNone/>
                </a:pPr>
                <a:r>
                  <a:rPr lang="tr-TR" sz="2400" dirty="0"/>
                  <a:t> </a:t>
                </a:r>
                <a:r>
                  <a:rPr lang="tr-TR" sz="2400" dirty="0" smtClean="0"/>
                  <a:t>        = -(0.25</a:t>
                </a:r>
                <a14:m>
                  <m:oMath xmlns:m="http://schemas.openxmlformats.org/officeDocument/2006/math">
                    <m:func>
                      <m:funcPr>
                        <m:ctrlPr>
                          <a:rPr lang="tr-TR" sz="2400" i="1" smtClean="0">
                            <a:latin typeface="Cambria Math" panose="02040503050406030204" pitchFamily="18" charset="0"/>
                          </a:rPr>
                        </m:ctrlPr>
                      </m:funcPr>
                      <m:fName>
                        <m:sSub>
                          <m:sSubPr>
                            <m:ctrlPr>
                              <a:rPr lang="tr-TR" sz="2400" i="1" smtClean="0">
                                <a:latin typeface="Cambria Math" panose="02040503050406030204" pitchFamily="18" charset="0"/>
                              </a:rPr>
                            </m:ctrlPr>
                          </m:sSubPr>
                          <m:e>
                            <m:r>
                              <m:rPr>
                                <m:sty m:val="p"/>
                              </m:rPr>
                              <a:rPr lang="tr-TR" sz="2400" i="0" smtClean="0">
                                <a:latin typeface="Cambria Math"/>
                              </a:rPr>
                              <m:t>log</m:t>
                            </m:r>
                          </m:e>
                          <m:sub>
                            <m:r>
                              <a:rPr lang="tr-TR" sz="2400" b="0" i="1" smtClean="0">
                                <a:latin typeface="Cambria Math"/>
                              </a:rPr>
                              <m:t>2</m:t>
                            </m:r>
                          </m:sub>
                        </m:sSub>
                      </m:fName>
                      <m:e>
                        <m:d>
                          <m:dPr>
                            <m:ctrlPr>
                              <a:rPr lang="tr-TR" sz="2400" i="1" smtClean="0">
                                <a:latin typeface="Cambria Math" panose="02040503050406030204" pitchFamily="18" charset="0"/>
                              </a:rPr>
                            </m:ctrlPr>
                          </m:dPr>
                          <m:e>
                            <m:r>
                              <a:rPr lang="tr-TR" sz="2400" b="0" i="1" smtClean="0">
                                <a:latin typeface="Cambria Math"/>
                              </a:rPr>
                              <m:t>0.25</m:t>
                            </m:r>
                          </m:e>
                        </m:d>
                      </m:e>
                    </m:func>
                  </m:oMath>
                </a14:m>
                <a:r>
                  <a:rPr lang="tr-TR" sz="2400" dirty="0" smtClean="0"/>
                  <a:t>+0.75</a:t>
                </a:r>
                <a14:m>
                  <m:oMath xmlns:m="http://schemas.openxmlformats.org/officeDocument/2006/math">
                    <m:func>
                      <m:funcPr>
                        <m:ctrlPr>
                          <a:rPr lang="tr-TR" sz="2400" i="1" smtClean="0">
                            <a:latin typeface="Cambria Math" panose="02040503050406030204" pitchFamily="18" charset="0"/>
                          </a:rPr>
                        </m:ctrlPr>
                      </m:funcPr>
                      <m:fName>
                        <m:sSub>
                          <m:sSubPr>
                            <m:ctrlPr>
                              <a:rPr lang="tr-TR" sz="2400" i="1" smtClean="0">
                                <a:latin typeface="Cambria Math" panose="02040503050406030204" pitchFamily="18" charset="0"/>
                              </a:rPr>
                            </m:ctrlPr>
                          </m:sSubPr>
                          <m:e>
                            <m:r>
                              <m:rPr>
                                <m:sty m:val="p"/>
                              </m:rPr>
                              <a:rPr lang="tr-TR" sz="2400" i="0" smtClean="0">
                                <a:latin typeface="Cambria Math"/>
                              </a:rPr>
                              <m:t>log</m:t>
                            </m:r>
                          </m:e>
                          <m:sub>
                            <m:r>
                              <a:rPr lang="tr-TR" sz="2400" b="0" i="1" smtClean="0">
                                <a:latin typeface="Cambria Math"/>
                              </a:rPr>
                              <m:t>2</m:t>
                            </m:r>
                          </m:sub>
                        </m:sSub>
                      </m:fName>
                      <m:e>
                        <m:d>
                          <m:dPr>
                            <m:ctrlPr>
                              <a:rPr lang="tr-TR" sz="2400" i="1" smtClean="0">
                                <a:latin typeface="Cambria Math" panose="02040503050406030204" pitchFamily="18" charset="0"/>
                              </a:rPr>
                            </m:ctrlPr>
                          </m:dPr>
                          <m:e>
                            <m:r>
                              <a:rPr lang="tr-TR" sz="2400" b="0" i="1" smtClean="0">
                                <a:latin typeface="Cambria Math"/>
                              </a:rPr>
                              <m:t>0.75</m:t>
                            </m:r>
                          </m:e>
                        </m:d>
                        <m:r>
                          <a:rPr lang="tr-TR" sz="2400" b="0" i="1" smtClean="0">
                            <a:latin typeface="Cambria Math"/>
                          </a:rPr>
                          <m:t>)=0.81128</m:t>
                        </m:r>
                      </m:e>
                    </m:func>
                  </m:oMath>
                </a14:m>
                <a:endParaRPr lang="tr-TR" sz="2400" dirty="0" smtClean="0"/>
              </a:p>
              <a:p>
                <a:pPr marL="0" indent="0" algn="just">
                  <a:buNone/>
                </a:pPr>
                <a:endParaRPr lang="tr-TR" sz="2400" dirty="0" smtClean="0"/>
              </a:p>
              <a:p>
                <a:pPr marL="0" indent="0" algn="just">
                  <a:buNone/>
                </a:pPr>
                <a:r>
                  <a:rPr lang="tr-TR" sz="2400" dirty="0"/>
                  <a:t> </a:t>
                </a: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395536" y="1628800"/>
                <a:ext cx="8352928" cy="5112568"/>
              </a:xfrm>
              <a:blipFill rotWithShape="1">
                <a:blip r:embed="rId2"/>
                <a:stretch>
                  <a:fillRect l="-1168" t="-1549"/>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506212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Karar Ağaçlarında Entropi</a:t>
            </a:r>
            <a:endParaRPr lang="tr-TR" dirty="0"/>
          </a:p>
        </p:txBody>
      </p:sp>
      <p:sp>
        <p:nvSpPr>
          <p:cNvPr id="3" name="İçerik Yer Tutucusu 2"/>
          <p:cNvSpPr>
            <a:spLocks noGrp="1"/>
          </p:cNvSpPr>
          <p:nvPr>
            <p:ph idx="1"/>
          </p:nvPr>
        </p:nvSpPr>
        <p:spPr/>
        <p:txBody>
          <a:bodyPr/>
          <a:lstStyle/>
          <a:p>
            <a:pPr algn="just">
              <a:buFont typeface="Wingdings" pitchFamily="2" charset="2"/>
              <a:buChar char="v"/>
            </a:pPr>
            <a:r>
              <a:rPr lang="tr-TR" dirty="0">
                <a:solidFill>
                  <a:srgbClr val="FF0000"/>
                </a:solidFill>
              </a:rPr>
              <a:t> </a:t>
            </a:r>
            <a:r>
              <a:rPr lang="tr-TR" sz="2400" dirty="0" smtClean="0"/>
              <a:t>Karar ağaçlarının oluşturulması esnasında dallanmaya hangi nitelikten başlanacağı önem taşımaktadır. Çünkü sınırlı sayıda kayıttan oluşan bir eğitim kümesinden yararlanarak olası tüm ağaç yapılarını ortaya çıkarmak ve içlerinden en uygun olanı seçerek ondan başlamak kolay değildir.</a:t>
            </a:r>
            <a:endParaRPr lang="tr-TR" dirty="0">
              <a:solidFill>
                <a:srgbClr val="FF0000"/>
              </a:solidFill>
            </a:endParaRPr>
          </a:p>
        </p:txBody>
      </p:sp>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2414024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p:txBody>
              <a:bodyPr/>
              <a:lstStyle/>
              <a:p>
                <a:pPr algn="just">
                  <a:buFont typeface="Wingdings" pitchFamily="2" charset="2"/>
                  <a:buChar char="v"/>
                </a:pPr>
                <a:r>
                  <a:rPr lang="tr-TR" dirty="0" smtClean="0">
                    <a:solidFill>
                      <a:srgbClr val="FF0000"/>
                    </a:solidFill>
                  </a:rPr>
                  <a:t> </a:t>
                </a:r>
                <a:r>
                  <a:rPr lang="tr-TR" sz="2400" dirty="0" smtClean="0"/>
                  <a:t>Veri tabanından eğitim için elde edilen kayıt kümesini ele alalım. Eğitim kümesi sınıf niteliğinin alacağı değerlere göre </a:t>
                </a:r>
                <a14:m>
                  <m:oMath xmlns:m="http://schemas.openxmlformats.org/officeDocument/2006/math">
                    <m:d>
                      <m:dPr>
                        <m:begChr m:val="{"/>
                        <m:endChr m:val="}"/>
                        <m:ctrlPr>
                          <a:rPr lang="tr-TR" sz="2400" i="1" smtClean="0">
                            <a:latin typeface="Cambria Math" panose="02040503050406030204" pitchFamily="18" charset="0"/>
                          </a:rPr>
                        </m:ctrlPr>
                      </m:dPr>
                      <m:e>
                        <m:sSub>
                          <m:sSubPr>
                            <m:ctrlPr>
                              <a:rPr lang="tr-TR" sz="2400" i="1" smtClean="0">
                                <a:latin typeface="Cambria Math" panose="02040503050406030204" pitchFamily="18" charset="0"/>
                              </a:rPr>
                            </m:ctrlPr>
                          </m:sSubPr>
                          <m:e>
                            <m:r>
                              <a:rPr lang="tr-TR" sz="2400" b="0" i="1" smtClean="0">
                                <a:latin typeface="Cambria Math"/>
                              </a:rPr>
                              <m:t>𝐶</m:t>
                            </m:r>
                          </m:e>
                          <m:sub>
                            <m:r>
                              <a:rPr lang="tr-TR" sz="2400" b="0" i="1" smtClean="0">
                                <a:latin typeface="Cambria Math"/>
                              </a:rPr>
                              <m:t>1</m:t>
                            </m:r>
                          </m:sub>
                        </m:sSub>
                        <m:r>
                          <a:rPr lang="tr-TR" sz="2400" b="0" i="1" smtClean="0">
                            <a:latin typeface="Cambria Math"/>
                          </a:rPr>
                          <m:t>,</m:t>
                        </m:r>
                        <m:sSub>
                          <m:sSubPr>
                            <m:ctrlPr>
                              <a:rPr lang="tr-TR" sz="2400" b="0" i="1" smtClean="0">
                                <a:latin typeface="Cambria Math" panose="02040503050406030204" pitchFamily="18" charset="0"/>
                              </a:rPr>
                            </m:ctrlPr>
                          </m:sSubPr>
                          <m:e>
                            <m:r>
                              <a:rPr lang="tr-TR" sz="2400" b="0" i="1" smtClean="0">
                                <a:latin typeface="Cambria Math"/>
                              </a:rPr>
                              <m:t>𝐶</m:t>
                            </m:r>
                          </m:e>
                          <m:sub>
                            <m:r>
                              <a:rPr lang="tr-TR" sz="2400" b="0" i="1" smtClean="0">
                                <a:latin typeface="Cambria Math"/>
                              </a:rPr>
                              <m:t>2</m:t>
                            </m:r>
                          </m:sub>
                        </m:sSub>
                        <m:r>
                          <a:rPr lang="tr-TR" sz="2400" b="0" i="1" smtClean="0">
                            <a:latin typeface="Cambria Math"/>
                          </a:rPr>
                          <m:t>,…,</m:t>
                        </m:r>
                        <m:sSub>
                          <m:sSubPr>
                            <m:ctrlPr>
                              <a:rPr lang="tr-TR" sz="2400" b="0" i="1" smtClean="0">
                                <a:latin typeface="Cambria Math" panose="02040503050406030204" pitchFamily="18" charset="0"/>
                              </a:rPr>
                            </m:ctrlPr>
                          </m:sSubPr>
                          <m:e>
                            <m:r>
                              <a:rPr lang="tr-TR" sz="2400" b="0" i="1" smtClean="0">
                                <a:latin typeface="Cambria Math"/>
                              </a:rPr>
                              <m:t>𝐶</m:t>
                            </m:r>
                          </m:e>
                          <m:sub>
                            <m:r>
                              <a:rPr lang="tr-TR" sz="2400" b="0" i="1" smtClean="0">
                                <a:latin typeface="Cambria Math"/>
                              </a:rPr>
                              <m:t>𝑘</m:t>
                            </m:r>
                          </m:sub>
                        </m:sSub>
                      </m:e>
                    </m:d>
                  </m:oMath>
                </a14:m>
                <a:r>
                  <a:rPr lang="tr-TR" dirty="0" smtClean="0">
                    <a:solidFill>
                      <a:srgbClr val="FF0000"/>
                    </a:solidFill>
                  </a:rPr>
                  <a:t> </a:t>
                </a:r>
                <a:r>
                  <a:rPr lang="tr-TR" sz="2400" dirty="0" smtClean="0"/>
                  <a:t>olmak üzere k sınıfa ayrıldığını varsayalım. Bu sınıflarla ilgili olarak ortalama bilgi miktarına ihtiyaç duyulabilir.</a:t>
                </a: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blipFill rotWithShape="1">
                <a:blip r:embed="rId2"/>
                <a:stretch>
                  <a:fillRect l="-1716" t="-434" r="-1525"/>
                </a:stretch>
              </a:blipFill>
            </p:spPr>
            <p:txBody>
              <a:bodyPr/>
              <a:lstStyle/>
              <a:p>
                <a:r>
                  <a:rPr lang="tr-TR">
                    <a:noFill/>
                  </a:rPr>
                  <a:t> </a:t>
                </a:r>
              </a:p>
            </p:txBody>
          </p:sp>
        </mc:Fallback>
      </mc:AlternateContent>
      <p:sp>
        <p:nvSpPr>
          <p:cNvPr id="2" name="Altbilgi Yer Tutucusu 1"/>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1336331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539551" y="908720"/>
                <a:ext cx="7977431" cy="5217443"/>
              </a:xfrm>
            </p:spPr>
            <p:txBody>
              <a:bodyPr/>
              <a:lstStyle/>
              <a:p>
                <a:pPr algn="just">
                  <a:buFont typeface="Wingdings" pitchFamily="2" charset="2"/>
                  <a:buChar char="v"/>
                </a:pPr>
                <a:r>
                  <a:rPr lang="tr-TR" dirty="0" smtClean="0">
                    <a:solidFill>
                      <a:srgbClr val="FF0000"/>
                    </a:solidFill>
                  </a:rPr>
                  <a:t> </a:t>
                </a:r>
                <a:r>
                  <a:rPr lang="tr-TR" sz="2400" dirty="0" smtClean="0"/>
                  <a:t>Burada T sınıf değerlerini içeren küme için </a:t>
                </a:r>
                <a14:m>
                  <m:oMath xmlns:m="http://schemas.openxmlformats.org/officeDocument/2006/math">
                    <m:sSub>
                      <m:sSubPr>
                        <m:ctrlPr>
                          <a:rPr lang="tr-TR" sz="2400" i="1" smtClean="0">
                            <a:latin typeface="Cambria Math" panose="02040503050406030204" pitchFamily="18" charset="0"/>
                          </a:rPr>
                        </m:ctrlPr>
                      </m:sSubPr>
                      <m:e>
                        <m:r>
                          <a:rPr lang="tr-TR" sz="2400" b="0" i="1" smtClean="0">
                            <a:latin typeface="Cambria Math"/>
                          </a:rPr>
                          <m:t>𝑃</m:t>
                        </m:r>
                      </m:e>
                      <m:sub>
                        <m:r>
                          <a:rPr lang="tr-TR" sz="2400" b="0" i="1" smtClean="0">
                            <a:latin typeface="Cambria Math"/>
                          </a:rPr>
                          <m:t>𝑇</m:t>
                        </m:r>
                      </m:sub>
                    </m:sSub>
                  </m:oMath>
                </a14:m>
                <a:r>
                  <a:rPr lang="tr-TR" dirty="0" smtClean="0">
                    <a:solidFill>
                      <a:srgbClr val="FF0000"/>
                    </a:solidFill>
                  </a:rPr>
                  <a:t> </a:t>
                </a:r>
                <a:r>
                  <a:rPr lang="tr-TR" sz="2400" dirty="0" smtClean="0"/>
                  <a:t>sınıfların olasılık dağılımıdır ve şu şekilde hesaplanır:</a:t>
                </a:r>
              </a:p>
              <a:p>
                <a:pPr marL="0" indent="0" algn="just">
                  <a:buNone/>
                </a:pPr>
                <a:endParaRPr lang="tr-TR" sz="2400" dirty="0" smtClean="0"/>
              </a:p>
              <a:p>
                <a:pPr marL="0" indent="0" algn="ctr">
                  <a:buNone/>
                </a:pPr>
                <a14:m>
                  <m:oMath xmlns:m="http://schemas.openxmlformats.org/officeDocument/2006/math">
                    <m:sSub>
                      <m:sSubPr>
                        <m:ctrlPr>
                          <a:rPr lang="tr-TR" i="1" smtClean="0">
                            <a:solidFill>
                              <a:schemeClr val="tx1"/>
                            </a:solidFill>
                            <a:latin typeface="Cambria Math" panose="02040503050406030204" pitchFamily="18" charset="0"/>
                          </a:rPr>
                        </m:ctrlPr>
                      </m:sSubPr>
                      <m:e>
                        <m:r>
                          <a:rPr lang="tr-TR" b="0" i="1" smtClean="0">
                            <a:solidFill>
                              <a:schemeClr val="tx1"/>
                            </a:solidFill>
                            <a:latin typeface="Cambria Math"/>
                          </a:rPr>
                          <m:t>𝑃</m:t>
                        </m:r>
                      </m:e>
                      <m:sub>
                        <m:r>
                          <a:rPr lang="tr-TR" b="0" i="1" smtClean="0">
                            <a:solidFill>
                              <a:schemeClr val="tx1"/>
                            </a:solidFill>
                            <a:latin typeface="Cambria Math"/>
                          </a:rPr>
                          <m:t>𝑇</m:t>
                        </m:r>
                      </m:sub>
                    </m:sSub>
                  </m:oMath>
                </a14:m>
                <a:r>
                  <a:rPr lang="tr-TR" dirty="0" smtClean="0">
                    <a:solidFill>
                      <a:schemeClr val="tx1"/>
                    </a:solidFill>
                  </a:rPr>
                  <a:t>= </a:t>
                </a:r>
                <a14:m>
                  <m:oMath xmlns:m="http://schemas.openxmlformats.org/officeDocument/2006/math">
                    <m:d>
                      <m:dPr>
                        <m:ctrlPr>
                          <a:rPr lang="tr-TR" i="1" dirty="0" smtClean="0">
                            <a:solidFill>
                              <a:schemeClr val="tx1"/>
                            </a:solidFill>
                            <a:latin typeface="Cambria Math" panose="02040503050406030204" pitchFamily="18" charset="0"/>
                          </a:rPr>
                        </m:ctrlPr>
                      </m:dPr>
                      <m:e>
                        <m:f>
                          <m:fPr>
                            <m:ctrlPr>
                              <a:rPr lang="tr-TR" i="1" dirty="0" smtClean="0">
                                <a:solidFill>
                                  <a:schemeClr val="tx1"/>
                                </a:solidFill>
                                <a:latin typeface="Cambria Math" panose="02040503050406030204" pitchFamily="18" charset="0"/>
                              </a:rPr>
                            </m:ctrlPr>
                          </m:fPr>
                          <m:num>
                            <m:d>
                              <m:dPr>
                                <m:begChr m:val="|"/>
                                <m:endChr m:val="|"/>
                                <m:ctrlPr>
                                  <a:rPr lang="tr-TR" i="1" dirty="0" smtClean="0">
                                    <a:solidFill>
                                      <a:schemeClr val="tx1"/>
                                    </a:solidFill>
                                    <a:latin typeface="Cambria Math" panose="02040503050406030204" pitchFamily="18" charset="0"/>
                                  </a:rPr>
                                </m:ctrlPr>
                              </m:dPr>
                              <m:e>
                                <m:sSub>
                                  <m:sSubPr>
                                    <m:ctrlPr>
                                      <a:rPr lang="tr-TR" i="1" dirty="0" smtClean="0">
                                        <a:solidFill>
                                          <a:schemeClr val="tx1"/>
                                        </a:solidFill>
                                        <a:latin typeface="Cambria Math" panose="02040503050406030204" pitchFamily="18" charset="0"/>
                                      </a:rPr>
                                    </m:ctrlPr>
                                  </m:sSubPr>
                                  <m:e>
                                    <m:r>
                                      <a:rPr lang="tr-TR" b="0" i="1" dirty="0" smtClean="0">
                                        <a:solidFill>
                                          <a:schemeClr val="tx1"/>
                                        </a:solidFill>
                                        <a:latin typeface="Cambria Math"/>
                                      </a:rPr>
                                      <m:t>𝐶</m:t>
                                    </m:r>
                                  </m:e>
                                  <m:sub>
                                    <m:r>
                                      <a:rPr lang="tr-TR" b="0" i="1" dirty="0" smtClean="0">
                                        <a:solidFill>
                                          <a:schemeClr val="tx1"/>
                                        </a:solidFill>
                                        <a:latin typeface="Cambria Math"/>
                                      </a:rPr>
                                      <m:t>1</m:t>
                                    </m:r>
                                  </m:sub>
                                </m:sSub>
                              </m:e>
                            </m:d>
                          </m:num>
                          <m:den>
                            <m:d>
                              <m:dPr>
                                <m:begChr m:val="|"/>
                                <m:endChr m:val="|"/>
                                <m:ctrlPr>
                                  <a:rPr lang="tr-TR" i="1" dirty="0" smtClean="0">
                                    <a:solidFill>
                                      <a:schemeClr val="tx1"/>
                                    </a:solidFill>
                                    <a:latin typeface="Cambria Math" panose="02040503050406030204" pitchFamily="18" charset="0"/>
                                  </a:rPr>
                                </m:ctrlPr>
                              </m:dPr>
                              <m:e>
                                <m:r>
                                  <a:rPr lang="tr-TR" b="0" i="1" dirty="0" smtClean="0">
                                    <a:solidFill>
                                      <a:schemeClr val="tx1"/>
                                    </a:solidFill>
                                    <a:latin typeface="Cambria Math"/>
                                  </a:rPr>
                                  <m:t>𝑇</m:t>
                                </m:r>
                              </m:e>
                            </m:d>
                          </m:den>
                        </m:f>
                        <m:r>
                          <a:rPr lang="tr-TR" b="0" i="1" dirty="0" smtClean="0">
                            <a:solidFill>
                              <a:schemeClr val="tx1"/>
                            </a:solidFill>
                            <a:latin typeface="Cambria Math"/>
                          </a:rPr>
                          <m:t>,</m:t>
                        </m:r>
                        <m:f>
                          <m:fPr>
                            <m:ctrlPr>
                              <a:rPr lang="tr-TR" i="1" dirty="0">
                                <a:solidFill>
                                  <a:schemeClr val="tx1"/>
                                </a:solidFill>
                                <a:latin typeface="Cambria Math" panose="02040503050406030204" pitchFamily="18" charset="0"/>
                              </a:rPr>
                            </m:ctrlPr>
                          </m:fPr>
                          <m:num>
                            <m:d>
                              <m:dPr>
                                <m:begChr m:val="|"/>
                                <m:endChr m:val="|"/>
                                <m:ctrlPr>
                                  <a:rPr lang="tr-TR" i="1" dirty="0">
                                    <a:solidFill>
                                      <a:schemeClr val="tx1"/>
                                    </a:solidFill>
                                    <a:latin typeface="Cambria Math" panose="02040503050406030204" pitchFamily="18" charset="0"/>
                                  </a:rPr>
                                </m:ctrlPr>
                              </m:dPr>
                              <m:e>
                                <m:sSub>
                                  <m:sSubPr>
                                    <m:ctrlPr>
                                      <a:rPr lang="tr-TR" i="1" dirty="0" smtClean="0">
                                        <a:solidFill>
                                          <a:schemeClr val="tx1"/>
                                        </a:solidFill>
                                        <a:latin typeface="Cambria Math" panose="02040503050406030204" pitchFamily="18" charset="0"/>
                                      </a:rPr>
                                    </m:ctrlPr>
                                  </m:sSubPr>
                                  <m:e>
                                    <m:r>
                                      <a:rPr lang="tr-TR" b="0" i="1" dirty="0" smtClean="0">
                                        <a:solidFill>
                                          <a:schemeClr val="tx1"/>
                                        </a:solidFill>
                                        <a:latin typeface="Cambria Math"/>
                                      </a:rPr>
                                      <m:t>𝐶</m:t>
                                    </m:r>
                                  </m:e>
                                  <m:sub>
                                    <m:r>
                                      <a:rPr lang="tr-TR" b="0" i="1" dirty="0" smtClean="0">
                                        <a:solidFill>
                                          <a:schemeClr val="tx1"/>
                                        </a:solidFill>
                                        <a:latin typeface="Cambria Math"/>
                                      </a:rPr>
                                      <m:t>2</m:t>
                                    </m:r>
                                  </m:sub>
                                </m:sSub>
                              </m:e>
                            </m:d>
                          </m:num>
                          <m:den>
                            <m:d>
                              <m:dPr>
                                <m:begChr m:val="|"/>
                                <m:endChr m:val="|"/>
                                <m:ctrlPr>
                                  <a:rPr lang="tr-TR" i="1" dirty="0">
                                    <a:solidFill>
                                      <a:schemeClr val="tx1"/>
                                    </a:solidFill>
                                    <a:latin typeface="Cambria Math" panose="02040503050406030204" pitchFamily="18" charset="0"/>
                                  </a:rPr>
                                </m:ctrlPr>
                              </m:dPr>
                              <m:e>
                                <m:r>
                                  <a:rPr lang="tr-TR" b="0" i="1" dirty="0" smtClean="0">
                                    <a:solidFill>
                                      <a:schemeClr val="tx1"/>
                                    </a:solidFill>
                                    <a:latin typeface="Cambria Math"/>
                                  </a:rPr>
                                  <m:t>𝑇</m:t>
                                </m:r>
                              </m:e>
                            </m:d>
                          </m:den>
                        </m:f>
                        <m:r>
                          <a:rPr lang="tr-TR" b="0" i="1" dirty="0" smtClean="0">
                            <a:solidFill>
                              <a:schemeClr val="tx1"/>
                            </a:solidFill>
                            <a:latin typeface="Cambria Math"/>
                          </a:rPr>
                          <m:t>…,</m:t>
                        </m:r>
                        <m:f>
                          <m:fPr>
                            <m:ctrlPr>
                              <a:rPr lang="tr-TR" i="1" dirty="0">
                                <a:solidFill>
                                  <a:schemeClr val="tx1"/>
                                </a:solidFill>
                                <a:latin typeface="Cambria Math" panose="02040503050406030204" pitchFamily="18" charset="0"/>
                              </a:rPr>
                            </m:ctrlPr>
                          </m:fPr>
                          <m:num>
                            <m:d>
                              <m:dPr>
                                <m:begChr m:val="|"/>
                                <m:endChr m:val="|"/>
                                <m:ctrlPr>
                                  <a:rPr lang="tr-TR" i="1" dirty="0">
                                    <a:solidFill>
                                      <a:schemeClr val="tx1"/>
                                    </a:solidFill>
                                    <a:latin typeface="Cambria Math" panose="02040503050406030204" pitchFamily="18" charset="0"/>
                                  </a:rPr>
                                </m:ctrlPr>
                              </m:dPr>
                              <m:e>
                                <m:sSub>
                                  <m:sSubPr>
                                    <m:ctrlPr>
                                      <a:rPr lang="tr-TR" i="1" dirty="0" smtClean="0">
                                        <a:solidFill>
                                          <a:schemeClr val="tx1"/>
                                        </a:solidFill>
                                        <a:latin typeface="Cambria Math" panose="02040503050406030204" pitchFamily="18" charset="0"/>
                                      </a:rPr>
                                    </m:ctrlPr>
                                  </m:sSubPr>
                                  <m:e>
                                    <m:r>
                                      <a:rPr lang="tr-TR" b="0" i="1" dirty="0" smtClean="0">
                                        <a:solidFill>
                                          <a:schemeClr val="tx1"/>
                                        </a:solidFill>
                                        <a:latin typeface="Cambria Math"/>
                                      </a:rPr>
                                      <m:t>𝐶</m:t>
                                    </m:r>
                                  </m:e>
                                  <m:sub>
                                    <m:r>
                                      <a:rPr lang="tr-TR" b="0" i="1" dirty="0" smtClean="0">
                                        <a:solidFill>
                                          <a:schemeClr val="tx1"/>
                                        </a:solidFill>
                                        <a:latin typeface="Cambria Math"/>
                                      </a:rPr>
                                      <m:t>𝑘</m:t>
                                    </m:r>
                                  </m:sub>
                                </m:sSub>
                              </m:e>
                            </m:d>
                          </m:num>
                          <m:den>
                            <m:d>
                              <m:dPr>
                                <m:begChr m:val="|"/>
                                <m:endChr m:val="|"/>
                                <m:ctrlPr>
                                  <a:rPr lang="tr-TR" i="1" dirty="0">
                                    <a:solidFill>
                                      <a:schemeClr val="tx1"/>
                                    </a:solidFill>
                                    <a:latin typeface="Cambria Math" panose="02040503050406030204" pitchFamily="18" charset="0"/>
                                  </a:rPr>
                                </m:ctrlPr>
                              </m:dPr>
                              <m:e>
                                <m:r>
                                  <a:rPr lang="tr-TR" b="0" i="1" dirty="0" smtClean="0">
                                    <a:solidFill>
                                      <a:schemeClr val="tx1"/>
                                    </a:solidFill>
                                    <a:latin typeface="Cambria Math"/>
                                  </a:rPr>
                                  <m:t>𝑇</m:t>
                                </m:r>
                              </m:e>
                            </m:d>
                          </m:den>
                        </m:f>
                      </m:e>
                    </m:d>
                  </m:oMath>
                </a14:m>
                <a:endParaRPr lang="tr-TR" dirty="0" smtClean="0">
                  <a:solidFill>
                    <a:srgbClr val="FF0000"/>
                  </a:solidFill>
                </a:endParaRPr>
              </a:p>
              <a:p>
                <a:pPr marL="0" indent="0" algn="just">
                  <a:buNone/>
                </a:pPr>
                <a:endParaRPr lang="tr-TR" dirty="0" smtClean="0">
                  <a:solidFill>
                    <a:srgbClr val="FF0000"/>
                  </a:solidFill>
                </a:endParaRPr>
              </a:p>
              <a:p>
                <a:pPr marL="0" indent="0" algn="just">
                  <a:buNone/>
                </a:pPr>
                <a14:m>
                  <m:oMath xmlns:m="http://schemas.openxmlformats.org/officeDocument/2006/math">
                    <m:d>
                      <m:dPr>
                        <m:begChr m:val="|"/>
                        <m:endChr m:val="|"/>
                        <m:ctrlPr>
                          <a:rPr lang="tr-TR" sz="2400" i="1" smtClean="0">
                            <a:solidFill>
                              <a:schemeClr val="tx1"/>
                            </a:solidFill>
                            <a:latin typeface="Cambria Math" panose="02040503050406030204" pitchFamily="18" charset="0"/>
                          </a:rPr>
                        </m:ctrlPr>
                      </m:dPr>
                      <m:e>
                        <m:sSub>
                          <m:sSubPr>
                            <m:ctrlPr>
                              <a:rPr lang="tr-TR" sz="2400" i="1" smtClean="0">
                                <a:solidFill>
                                  <a:schemeClr val="tx1"/>
                                </a:solidFill>
                                <a:latin typeface="Cambria Math" panose="02040503050406030204" pitchFamily="18" charset="0"/>
                              </a:rPr>
                            </m:ctrlPr>
                          </m:sSubPr>
                          <m:e>
                            <m:r>
                              <a:rPr lang="tr-TR" sz="2400" b="0" i="1" smtClean="0">
                                <a:solidFill>
                                  <a:schemeClr val="tx1"/>
                                </a:solidFill>
                                <a:latin typeface="Cambria Math"/>
                              </a:rPr>
                              <m:t>𝐶</m:t>
                            </m:r>
                          </m:e>
                          <m:sub>
                            <m:r>
                              <a:rPr lang="tr-TR" sz="2400" b="0" i="1" smtClean="0">
                                <a:solidFill>
                                  <a:schemeClr val="tx1"/>
                                </a:solidFill>
                                <a:latin typeface="Cambria Math"/>
                              </a:rPr>
                              <m:t>𝑖</m:t>
                            </m:r>
                          </m:sub>
                        </m:sSub>
                      </m:e>
                    </m:d>
                  </m:oMath>
                </a14:m>
                <a:r>
                  <a:rPr lang="tr-TR" sz="2400" dirty="0" smtClean="0">
                    <a:solidFill>
                      <a:schemeClr val="tx1"/>
                    </a:solidFill>
                  </a:rPr>
                  <a:t> </a:t>
                </a:r>
                <a:r>
                  <a:rPr lang="tr-TR" sz="2400" dirty="0" smtClean="0"/>
                  <a:t>ifadesi </a:t>
                </a:r>
                <a14:m>
                  <m:oMath xmlns:m="http://schemas.openxmlformats.org/officeDocument/2006/math">
                    <m:sSub>
                      <m:sSubPr>
                        <m:ctrlPr>
                          <a:rPr lang="tr-TR" sz="2400" i="1">
                            <a:solidFill>
                              <a:srgbClr val="000000"/>
                            </a:solidFill>
                            <a:latin typeface="Cambria Math" panose="02040503050406030204" pitchFamily="18" charset="0"/>
                          </a:rPr>
                        </m:ctrlPr>
                      </m:sSubPr>
                      <m:e>
                        <m:r>
                          <a:rPr lang="tr-TR" sz="2400" i="1">
                            <a:solidFill>
                              <a:srgbClr val="000000"/>
                            </a:solidFill>
                            <a:latin typeface="Cambria Math"/>
                          </a:rPr>
                          <m:t>𝐶</m:t>
                        </m:r>
                      </m:e>
                      <m:sub>
                        <m:r>
                          <a:rPr lang="tr-TR" sz="2400" i="1">
                            <a:solidFill>
                              <a:srgbClr val="000000"/>
                            </a:solidFill>
                            <a:latin typeface="Cambria Math"/>
                          </a:rPr>
                          <m:t>𝑖</m:t>
                        </m:r>
                      </m:sub>
                    </m:sSub>
                  </m:oMath>
                </a14:m>
                <a:r>
                  <a:rPr lang="tr-TR" dirty="0" smtClean="0">
                    <a:solidFill>
                      <a:srgbClr val="FF0000"/>
                    </a:solidFill>
                  </a:rPr>
                  <a:t> </a:t>
                </a:r>
                <a:r>
                  <a:rPr lang="tr-TR" sz="2400" dirty="0" smtClean="0"/>
                  <a:t>kümesindeki elemanların sayısını vermektedir. Entropi şu şekilde ifade edilir;</a:t>
                </a:r>
              </a:p>
              <a:p>
                <a:pPr marL="0" indent="0" algn="just">
                  <a:buNone/>
                </a:pPr>
                <a14:m>
                  <m:oMathPara xmlns:m="http://schemas.openxmlformats.org/officeDocument/2006/math">
                    <m:oMathParaPr>
                      <m:jc m:val="centerGroup"/>
                    </m:oMathParaPr>
                    <m:oMath xmlns:m="http://schemas.openxmlformats.org/officeDocument/2006/math">
                      <m:r>
                        <a:rPr lang="tr-TR" sz="1800" i="1" kern="1200">
                          <a:solidFill>
                            <a:srgbClr val="000000"/>
                          </a:solidFill>
                          <a:latin typeface="Cambria Math"/>
                        </a:rPr>
                        <m:t>𝐻</m:t>
                      </m:r>
                      <m:d>
                        <m:dPr>
                          <m:ctrlPr>
                            <a:rPr lang="tr-TR" sz="1800" i="1" kern="1200">
                              <a:solidFill>
                                <a:srgbClr val="000000"/>
                              </a:solidFill>
                              <a:latin typeface="Cambria Math" panose="02040503050406030204" pitchFamily="18" charset="0"/>
                            </a:rPr>
                          </m:ctrlPr>
                        </m:dPr>
                        <m:e>
                          <m:r>
                            <a:rPr lang="tr-TR" sz="1800" i="1" kern="1200">
                              <a:solidFill>
                                <a:srgbClr val="000000"/>
                              </a:solidFill>
                              <a:latin typeface="Cambria Math"/>
                            </a:rPr>
                            <m:t>𝑆</m:t>
                          </m:r>
                        </m:e>
                      </m:d>
                      <m:r>
                        <a:rPr lang="tr-TR" sz="1800" i="1" kern="1200">
                          <a:solidFill>
                            <a:srgbClr val="000000"/>
                          </a:solidFill>
                          <a:latin typeface="Cambria Math"/>
                        </a:rPr>
                        <m:t>=−</m:t>
                      </m:r>
                      <m:nary>
                        <m:naryPr>
                          <m:chr m:val="∑"/>
                          <m:ctrlPr>
                            <a:rPr lang="tr-TR" sz="1800" i="1" kern="1200">
                              <a:solidFill>
                                <a:srgbClr val="000000"/>
                              </a:solidFill>
                              <a:latin typeface="Cambria Math" panose="02040503050406030204" pitchFamily="18" charset="0"/>
                            </a:rPr>
                          </m:ctrlPr>
                        </m:naryPr>
                        <m:sub>
                          <m:r>
                            <m:rPr>
                              <m:brk m:alnAt="23"/>
                            </m:rPr>
                            <a:rPr lang="tr-TR" sz="1800" i="1" kern="1200">
                              <a:solidFill>
                                <a:srgbClr val="000000"/>
                              </a:solidFill>
                              <a:latin typeface="Cambria Math"/>
                            </a:rPr>
                            <m:t>𝑖</m:t>
                          </m:r>
                          <m:r>
                            <a:rPr lang="tr-TR" sz="1800" i="1" kern="1200">
                              <a:solidFill>
                                <a:srgbClr val="000000"/>
                              </a:solidFill>
                              <a:latin typeface="Cambria Math"/>
                            </a:rPr>
                            <m:t>=1</m:t>
                          </m:r>
                        </m:sub>
                        <m:sup>
                          <m:r>
                            <a:rPr lang="tr-TR" sz="1800" i="1" kern="1200">
                              <a:solidFill>
                                <a:srgbClr val="000000"/>
                              </a:solidFill>
                              <a:latin typeface="Cambria Math"/>
                            </a:rPr>
                            <m:t>𝑛</m:t>
                          </m:r>
                        </m:sup>
                        <m:e>
                          <m:sSub>
                            <m:sSubPr>
                              <m:ctrlPr>
                                <a:rPr lang="tr-TR" sz="1800" i="1" kern="1200">
                                  <a:solidFill>
                                    <a:srgbClr val="000000"/>
                                  </a:solidFill>
                                  <a:latin typeface="Cambria Math" panose="02040503050406030204" pitchFamily="18" charset="0"/>
                                </a:rPr>
                              </m:ctrlPr>
                            </m:sSubPr>
                            <m:e>
                              <m:r>
                                <a:rPr lang="tr-TR" sz="1800" i="1" kern="1200">
                                  <a:solidFill>
                                    <a:srgbClr val="000000"/>
                                  </a:solidFill>
                                  <a:latin typeface="Cambria Math"/>
                                </a:rPr>
                                <m:t>𝑝</m:t>
                              </m:r>
                            </m:e>
                            <m:sub>
                              <m:r>
                                <a:rPr lang="tr-TR" sz="1800" i="1" kern="1200">
                                  <a:solidFill>
                                    <a:srgbClr val="000000"/>
                                  </a:solidFill>
                                  <a:latin typeface="Cambria Math"/>
                                </a:rPr>
                                <m:t>𝑖</m:t>
                              </m:r>
                            </m:sub>
                          </m:sSub>
                          <m:func>
                            <m:funcPr>
                              <m:ctrlPr>
                                <a:rPr lang="tr-TR" sz="1800" i="1" kern="1200">
                                  <a:solidFill>
                                    <a:srgbClr val="000000"/>
                                  </a:solidFill>
                                  <a:latin typeface="Cambria Math" panose="02040503050406030204" pitchFamily="18" charset="0"/>
                                </a:rPr>
                              </m:ctrlPr>
                            </m:funcPr>
                            <m:fName>
                              <m:sSub>
                                <m:sSubPr>
                                  <m:ctrlPr>
                                    <a:rPr lang="tr-TR" sz="1800" i="1" kern="1200">
                                      <a:solidFill>
                                        <a:srgbClr val="000000"/>
                                      </a:solidFill>
                                      <a:latin typeface="Cambria Math" panose="02040503050406030204" pitchFamily="18" charset="0"/>
                                    </a:rPr>
                                  </m:ctrlPr>
                                </m:sSubPr>
                                <m:e>
                                  <m:r>
                                    <m:rPr>
                                      <m:sty m:val="p"/>
                                    </m:rPr>
                                    <a:rPr lang="tr-TR" sz="1800" kern="1200">
                                      <a:solidFill>
                                        <a:srgbClr val="000000"/>
                                      </a:solidFill>
                                      <a:latin typeface="Cambria Math"/>
                                    </a:rPr>
                                    <m:t>log</m:t>
                                  </m:r>
                                </m:e>
                                <m:sub>
                                  <m:r>
                                    <a:rPr lang="tr-TR" sz="1800" i="1" kern="1200">
                                      <a:solidFill>
                                        <a:srgbClr val="000000"/>
                                      </a:solidFill>
                                      <a:latin typeface="Cambria Math"/>
                                    </a:rPr>
                                    <m:t>2</m:t>
                                  </m:r>
                                </m:sub>
                              </m:sSub>
                            </m:fName>
                            <m:e>
                              <m:sSub>
                                <m:sSubPr>
                                  <m:ctrlPr>
                                    <a:rPr lang="tr-TR" sz="1800" i="1" kern="1200">
                                      <a:solidFill>
                                        <a:srgbClr val="000000"/>
                                      </a:solidFill>
                                      <a:latin typeface="Cambria Math" panose="02040503050406030204" pitchFamily="18" charset="0"/>
                                    </a:rPr>
                                  </m:ctrlPr>
                                </m:sSubPr>
                                <m:e>
                                  <m:r>
                                    <a:rPr lang="tr-TR" sz="1800" b="0" i="1" kern="1200" smtClean="0">
                                      <a:solidFill>
                                        <a:srgbClr val="000000"/>
                                      </a:solidFill>
                                      <a:latin typeface="Cambria Math"/>
                                    </a:rPr>
                                    <m:t>(</m:t>
                                  </m:r>
                                  <m:r>
                                    <a:rPr lang="tr-TR" sz="1800" i="1" kern="1200">
                                      <a:solidFill>
                                        <a:srgbClr val="000000"/>
                                      </a:solidFill>
                                      <a:latin typeface="Cambria Math"/>
                                    </a:rPr>
                                    <m:t>𝑝</m:t>
                                  </m:r>
                                </m:e>
                                <m:sub>
                                  <m:r>
                                    <a:rPr lang="tr-TR" sz="1800" i="1" kern="1200">
                                      <a:solidFill>
                                        <a:srgbClr val="000000"/>
                                      </a:solidFill>
                                      <a:latin typeface="Cambria Math"/>
                                    </a:rPr>
                                    <m:t>𝑖</m:t>
                                  </m:r>
                                </m:sub>
                              </m:sSub>
                            </m:e>
                          </m:func>
                        </m:e>
                      </m:nary>
                      <m:r>
                        <a:rPr lang="tr-TR" sz="1800" b="0" i="0" kern="1200" smtClean="0">
                          <a:solidFill>
                            <a:srgbClr val="000000"/>
                          </a:solidFill>
                          <a:latin typeface="Cambria Math"/>
                        </a:rPr>
                        <m:t>)</m:t>
                      </m:r>
                    </m:oMath>
                  </m:oMathPara>
                </a14:m>
                <a:endParaRPr lang="tr-TR" dirty="0">
                  <a:solidFill>
                    <a:srgbClr val="FF0000"/>
                  </a:solidFill>
                </a:endParaRP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539551" y="908720"/>
                <a:ext cx="7977431" cy="5217443"/>
              </a:xfrm>
              <a:blipFill rotWithShape="1">
                <a:blip r:embed="rId2"/>
                <a:stretch>
                  <a:fillRect l="-1223" t="-818" r="-1147"/>
                </a:stretch>
              </a:blipFill>
            </p:spPr>
            <p:txBody>
              <a:bodyPr/>
              <a:lstStyle/>
              <a:p>
                <a:r>
                  <a:rPr lang="tr-TR">
                    <a:noFill/>
                  </a:rPr>
                  <a:t> </a:t>
                </a:r>
              </a:p>
            </p:txBody>
          </p:sp>
        </mc:Fallback>
      </mc:AlternateContent>
      <p:sp>
        <p:nvSpPr>
          <p:cNvPr id="2" name="Altbilgi Yer Tutucusu 1"/>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980119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11560" y="533400"/>
            <a:ext cx="8072065" cy="1023392"/>
          </a:xfrm>
        </p:spPr>
        <p:txBody>
          <a:bodyPr/>
          <a:lstStyle/>
          <a:p>
            <a:r>
              <a:rPr lang="tr-TR" dirty="0" smtClean="0"/>
              <a:t>Örnek:</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683568" y="1628800"/>
                <a:ext cx="8208912" cy="4896544"/>
              </a:xfrm>
            </p:spPr>
            <p:txBody>
              <a:bodyPr/>
              <a:lstStyle/>
              <a:p>
                <a:pPr algn="just">
                  <a:buFont typeface="Wingdings" pitchFamily="2" charset="2"/>
                  <a:buChar char="v"/>
                </a:pPr>
                <a:r>
                  <a:rPr lang="tr-TR" dirty="0" smtClean="0">
                    <a:solidFill>
                      <a:srgbClr val="FF0000"/>
                    </a:solidFill>
                  </a:rPr>
                  <a:t> </a:t>
                </a:r>
                <a:r>
                  <a:rPr lang="tr-TR" sz="2400" dirty="0" smtClean="0"/>
                  <a:t>Aşağıdaki on elemanlı RİSK kümesini göz önüne alalım.</a:t>
                </a:r>
              </a:p>
              <a:p>
                <a:pPr marL="0" indent="0" algn="just">
                  <a:buNone/>
                </a:pPr>
                <a:r>
                  <a:rPr lang="tr-TR" sz="2400" dirty="0" smtClean="0"/>
                  <a:t>RİSK=</a:t>
                </a:r>
                <a14:m>
                  <m:oMath xmlns:m="http://schemas.openxmlformats.org/officeDocument/2006/math">
                    <m:d>
                      <m:dPr>
                        <m:begChr m:val="{"/>
                        <m:endChr m:val="}"/>
                        <m:ctrlPr>
                          <a:rPr lang="tr-TR" sz="2400" i="1" smtClean="0">
                            <a:latin typeface="Cambria Math" panose="02040503050406030204" pitchFamily="18" charset="0"/>
                          </a:rPr>
                        </m:ctrlPr>
                      </m:dPr>
                      <m:e>
                        <m:r>
                          <a:rPr lang="tr-TR" sz="2400" b="0" i="1" smtClean="0">
                            <a:latin typeface="Cambria Math"/>
                          </a:rPr>
                          <m:t>𝑣𝑎𝑟</m:t>
                        </m:r>
                        <m:r>
                          <a:rPr lang="tr-TR" sz="2400" b="0" i="1" smtClean="0">
                            <a:latin typeface="Cambria Math"/>
                          </a:rPr>
                          <m:t>,</m:t>
                        </m:r>
                        <m:r>
                          <a:rPr lang="tr-TR" sz="2400" i="1">
                            <a:latin typeface="Cambria Math"/>
                          </a:rPr>
                          <m:t>𝑣𝑎𝑟</m:t>
                        </m:r>
                        <m:r>
                          <a:rPr lang="tr-TR" sz="2400" b="0" i="1" smtClean="0">
                            <a:latin typeface="Cambria Math"/>
                          </a:rPr>
                          <m:t>,</m:t>
                        </m:r>
                        <m:r>
                          <a:rPr lang="tr-TR" sz="2400" i="1">
                            <a:latin typeface="Cambria Math"/>
                          </a:rPr>
                          <m:t>𝑣𝑎𝑟</m:t>
                        </m:r>
                        <m:r>
                          <a:rPr lang="tr-TR" sz="2400" b="0" i="1" smtClean="0">
                            <a:latin typeface="Cambria Math"/>
                          </a:rPr>
                          <m:t>,</m:t>
                        </m:r>
                        <m:r>
                          <a:rPr lang="tr-TR" sz="2400" b="0" i="1" smtClean="0">
                            <a:latin typeface="Cambria Math"/>
                          </a:rPr>
                          <m:t>𝑦𝑜𝑘</m:t>
                        </m:r>
                        <m:r>
                          <a:rPr lang="tr-TR" sz="2400" b="0" i="1" smtClean="0">
                            <a:latin typeface="Cambria Math"/>
                          </a:rPr>
                          <m:t>,</m:t>
                        </m:r>
                        <m:r>
                          <a:rPr lang="tr-TR" sz="2400" b="0" i="1" smtClean="0">
                            <a:latin typeface="Cambria Math"/>
                          </a:rPr>
                          <m:t>𝑣𝑎𝑟</m:t>
                        </m:r>
                        <m:r>
                          <a:rPr lang="tr-TR" sz="2400" b="0" i="1" smtClean="0">
                            <a:latin typeface="Cambria Math"/>
                          </a:rPr>
                          <m:t>,</m:t>
                        </m:r>
                        <m:r>
                          <a:rPr lang="tr-TR" sz="2400" b="0" i="1" smtClean="0">
                            <a:latin typeface="Cambria Math"/>
                          </a:rPr>
                          <m:t>𝑦𝑜𝑘</m:t>
                        </m:r>
                        <m:r>
                          <a:rPr lang="tr-TR" sz="2400" b="0" i="1" smtClean="0">
                            <a:latin typeface="Cambria Math"/>
                          </a:rPr>
                          <m:t>,</m:t>
                        </m:r>
                        <m:r>
                          <a:rPr lang="tr-TR" sz="2400" b="0" i="1" smtClean="0">
                            <a:latin typeface="Cambria Math"/>
                          </a:rPr>
                          <m:t>𝑦𝑜𝑘</m:t>
                        </m:r>
                        <m:r>
                          <a:rPr lang="tr-TR" sz="2400" b="0" i="1" smtClean="0">
                            <a:latin typeface="Cambria Math"/>
                          </a:rPr>
                          <m:t>,</m:t>
                        </m:r>
                        <m:r>
                          <a:rPr lang="tr-TR" sz="2400" b="0" i="1" smtClean="0">
                            <a:latin typeface="Cambria Math"/>
                          </a:rPr>
                          <m:t>𝑣𝑎𝑟</m:t>
                        </m:r>
                        <m:r>
                          <a:rPr lang="tr-TR" sz="2400" b="0" i="1" smtClean="0">
                            <a:latin typeface="Cambria Math"/>
                          </a:rPr>
                          <m:t>,</m:t>
                        </m:r>
                        <m:r>
                          <a:rPr lang="tr-TR" sz="2400" b="0" i="1" smtClean="0">
                            <a:latin typeface="Cambria Math"/>
                          </a:rPr>
                          <m:t>𝑣𝑎𝑟</m:t>
                        </m:r>
                        <m:r>
                          <a:rPr lang="tr-TR" sz="2400" b="0" i="1" smtClean="0">
                            <a:latin typeface="Cambria Math"/>
                          </a:rPr>
                          <m:t>,</m:t>
                        </m:r>
                        <m:r>
                          <a:rPr lang="tr-TR" sz="2400" b="0" i="1" smtClean="0">
                            <a:latin typeface="Cambria Math"/>
                          </a:rPr>
                          <m:t>𝑦𝑜𝑘</m:t>
                        </m:r>
                      </m:e>
                    </m:d>
                  </m:oMath>
                </a14:m>
                <a:endParaRPr lang="tr-TR" dirty="0" smtClean="0"/>
              </a:p>
              <a:p>
                <a:pPr marL="0" indent="0" algn="just">
                  <a:buNone/>
                </a:pPr>
                <a:r>
                  <a:rPr lang="tr-TR" sz="2400" dirty="0" smtClean="0"/>
                  <a:t>Burada </a:t>
                </a:r>
                <a14:m>
                  <m:oMath xmlns:m="http://schemas.openxmlformats.org/officeDocument/2006/math">
                    <m:sSub>
                      <m:sSubPr>
                        <m:ctrlPr>
                          <a:rPr lang="tr-TR" sz="2400" i="1">
                            <a:latin typeface="Cambria Math" panose="02040503050406030204" pitchFamily="18" charset="0"/>
                          </a:rPr>
                        </m:ctrlPr>
                      </m:sSubPr>
                      <m:e>
                        <m:r>
                          <a:rPr lang="tr-TR" sz="2400" i="1">
                            <a:latin typeface="Cambria Math"/>
                          </a:rPr>
                          <m:t>𝐶</m:t>
                        </m:r>
                      </m:e>
                      <m:sub>
                        <m:r>
                          <a:rPr lang="tr-TR" sz="2400" i="1">
                            <a:latin typeface="Cambria Math"/>
                          </a:rPr>
                          <m:t>1</m:t>
                        </m:r>
                      </m:sub>
                    </m:sSub>
                  </m:oMath>
                </a14:m>
                <a:r>
                  <a:rPr lang="tr-TR" sz="2400" dirty="0" smtClean="0"/>
                  <a:t> sınıfı ’’var’’ , </a:t>
                </a:r>
                <a14:m>
                  <m:oMath xmlns:m="http://schemas.openxmlformats.org/officeDocument/2006/math">
                    <m:sSub>
                      <m:sSubPr>
                        <m:ctrlPr>
                          <a:rPr lang="tr-TR" sz="2400" i="1" smtClean="0">
                            <a:solidFill>
                              <a:srgbClr val="000000"/>
                            </a:solidFill>
                            <a:latin typeface="Cambria Math" panose="02040503050406030204" pitchFamily="18" charset="0"/>
                          </a:rPr>
                        </m:ctrlPr>
                      </m:sSubPr>
                      <m:e>
                        <m:r>
                          <a:rPr lang="tr-TR" sz="2400" i="1">
                            <a:solidFill>
                              <a:srgbClr val="000000"/>
                            </a:solidFill>
                            <a:latin typeface="Cambria Math"/>
                          </a:rPr>
                          <m:t>𝐶</m:t>
                        </m:r>
                      </m:e>
                      <m:sub>
                        <m:r>
                          <a:rPr lang="tr-TR" sz="2400" i="1">
                            <a:solidFill>
                              <a:srgbClr val="000000"/>
                            </a:solidFill>
                            <a:latin typeface="Cambria Math"/>
                          </a:rPr>
                          <m:t>2</m:t>
                        </m:r>
                      </m:sub>
                    </m:sSub>
                  </m:oMath>
                </a14:m>
                <a:r>
                  <a:rPr lang="tr-TR" sz="2400" dirty="0" smtClean="0"/>
                  <a:t> sınıfı ’’yok’’ değerlerini içersin. Bu durumda;</a:t>
                </a:r>
              </a:p>
              <a:p>
                <a:pPr marL="0" lvl="0" indent="0" algn="ctr">
                  <a:buNone/>
                </a:pPr>
                <a14:m>
                  <m:oMath xmlns:m="http://schemas.openxmlformats.org/officeDocument/2006/math">
                    <m:d>
                      <m:dPr>
                        <m:begChr m:val="|"/>
                        <m:endChr m:val="|"/>
                        <m:ctrlPr>
                          <a:rPr lang="tr-TR" sz="2400" i="1" smtClean="0">
                            <a:latin typeface="Cambria Math" panose="02040503050406030204" pitchFamily="18" charset="0"/>
                          </a:rPr>
                        </m:ctrlPr>
                      </m:dPr>
                      <m:e>
                        <m:sSub>
                          <m:sSubPr>
                            <m:ctrlPr>
                              <a:rPr lang="tr-TR" sz="2400" i="1" smtClean="0">
                                <a:latin typeface="Cambria Math" panose="02040503050406030204" pitchFamily="18" charset="0"/>
                              </a:rPr>
                            </m:ctrlPr>
                          </m:sSubPr>
                          <m:e>
                            <m:r>
                              <a:rPr lang="tr-TR" sz="2400" b="0" i="1" smtClean="0">
                                <a:latin typeface="Cambria Math"/>
                              </a:rPr>
                              <m:t>𝐶</m:t>
                            </m:r>
                          </m:e>
                          <m:sub>
                            <m:r>
                              <a:rPr lang="tr-TR" sz="2400" b="0" i="1" smtClean="0">
                                <a:latin typeface="Cambria Math"/>
                              </a:rPr>
                              <m:t>1</m:t>
                            </m:r>
                          </m:sub>
                        </m:sSub>
                      </m:e>
                    </m:d>
                  </m:oMath>
                </a14:m>
                <a:r>
                  <a:rPr lang="tr-TR" sz="2400" dirty="0" smtClean="0"/>
                  <a:t>=6    </a:t>
                </a:r>
                <a14:m>
                  <m:oMath xmlns:m="http://schemas.openxmlformats.org/officeDocument/2006/math">
                    <m:d>
                      <m:dPr>
                        <m:begChr m:val="|"/>
                        <m:endChr m:val="|"/>
                        <m:ctrlPr>
                          <a:rPr lang="tr-TR" sz="2400" i="1">
                            <a:solidFill>
                              <a:srgbClr val="000000"/>
                            </a:solidFill>
                            <a:latin typeface="Cambria Math" panose="02040503050406030204" pitchFamily="18" charset="0"/>
                          </a:rPr>
                        </m:ctrlPr>
                      </m:dPr>
                      <m:e>
                        <m:sSub>
                          <m:sSubPr>
                            <m:ctrlPr>
                              <a:rPr lang="tr-TR" sz="2400" i="1">
                                <a:solidFill>
                                  <a:srgbClr val="000000"/>
                                </a:solidFill>
                                <a:latin typeface="Cambria Math" panose="02040503050406030204" pitchFamily="18" charset="0"/>
                              </a:rPr>
                            </m:ctrlPr>
                          </m:sSubPr>
                          <m:e>
                            <m:r>
                              <a:rPr lang="tr-TR" sz="2400" i="1">
                                <a:solidFill>
                                  <a:srgbClr val="000000"/>
                                </a:solidFill>
                                <a:latin typeface="Cambria Math"/>
                              </a:rPr>
                              <m:t>𝐶</m:t>
                            </m:r>
                          </m:e>
                          <m:sub>
                            <m:r>
                              <a:rPr lang="tr-TR" sz="2400" b="0" i="1" smtClean="0">
                                <a:solidFill>
                                  <a:srgbClr val="000000"/>
                                </a:solidFill>
                                <a:latin typeface="Cambria Math"/>
                              </a:rPr>
                              <m:t>2</m:t>
                            </m:r>
                          </m:sub>
                        </m:sSub>
                      </m:e>
                    </m:d>
                  </m:oMath>
                </a14:m>
                <a:r>
                  <a:rPr lang="tr-TR" sz="2400" dirty="0">
                    <a:solidFill>
                      <a:srgbClr val="000000"/>
                    </a:solidFill>
                  </a:rPr>
                  <a:t>=</a:t>
                </a:r>
                <a:r>
                  <a:rPr lang="tr-TR" sz="2400" dirty="0" smtClean="0">
                    <a:solidFill>
                      <a:srgbClr val="000000"/>
                    </a:solidFill>
                  </a:rPr>
                  <a:t>4</a:t>
                </a:r>
                <a:r>
                  <a:rPr lang="tr-TR" sz="2400" dirty="0">
                    <a:solidFill>
                      <a:srgbClr val="000000"/>
                    </a:solidFill>
                  </a:rPr>
                  <a:t>    </a:t>
                </a:r>
              </a:p>
              <a:p>
                <a:pPr marL="0" indent="0" algn="just">
                  <a:buNone/>
                </a:pPr>
                <a:r>
                  <a:rPr lang="tr-TR" sz="2400" dirty="0" smtClean="0"/>
                  <a:t>Olduğuna göre, olasılıklar </a:t>
                </a:r>
                <a14:m>
                  <m:oMath xmlns:m="http://schemas.openxmlformats.org/officeDocument/2006/math">
                    <m:sSub>
                      <m:sSubPr>
                        <m:ctrlPr>
                          <a:rPr lang="tr-TR" sz="2400" i="1" smtClean="0">
                            <a:latin typeface="Cambria Math" panose="02040503050406030204" pitchFamily="18" charset="0"/>
                          </a:rPr>
                        </m:ctrlPr>
                      </m:sSubPr>
                      <m:e>
                        <m:r>
                          <a:rPr lang="tr-TR" sz="2400" b="0" i="1" smtClean="0">
                            <a:latin typeface="Cambria Math"/>
                          </a:rPr>
                          <m:t>𝑃</m:t>
                        </m:r>
                      </m:e>
                      <m:sub>
                        <m:r>
                          <a:rPr lang="tr-TR" sz="2400" b="0" i="1" smtClean="0">
                            <a:latin typeface="Cambria Math"/>
                          </a:rPr>
                          <m:t>1</m:t>
                        </m:r>
                      </m:sub>
                    </m:sSub>
                    <m:r>
                      <a:rPr lang="tr-TR" sz="2400" b="0" i="1" smtClean="0">
                        <a:latin typeface="Cambria Math"/>
                      </a:rPr>
                      <m:t>=</m:t>
                    </m:r>
                    <m:f>
                      <m:fPr>
                        <m:ctrlPr>
                          <a:rPr lang="tr-TR" sz="2400" b="0" i="1" smtClean="0">
                            <a:latin typeface="Cambria Math" panose="02040503050406030204" pitchFamily="18" charset="0"/>
                          </a:rPr>
                        </m:ctrlPr>
                      </m:fPr>
                      <m:num>
                        <m:r>
                          <a:rPr lang="tr-TR" sz="2400" b="0" i="1" smtClean="0">
                            <a:latin typeface="Cambria Math"/>
                          </a:rPr>
                          <m:t>6</m:t>
                        </m:r>
                      </m:num>
                      <m:den>
                        <m:r>
                          <a:rPr lang="tr-TR" sz="2400" b="0" i="1" smtClean="0">
                            <a:latin typeface="Cambria Math"/>
                          </a:rPr>
                          <m:t>10</m:t>
                        </m:r>
                      </m:den>
                    </m:f>
                  </m:oMath>
                </a14:m>
                <a:r>
                  <a:rPr lang="tr-TR" sz="2400" dirty="0" smtClean="0"/>
                  <a:t>=0.6 ve </a:t>
                </a:r>
                <a14:m>
                  <m:oMath xmlns:m="http://schemas.openxmlformats.org/officeDocument/2006/math">
                    <m:sSub>
                      <m:sSubPr>
                        <m:ctrlPr>
                          <a:rPr lang="tr-TR" sz="2400" i="1" smtClean="0">
                            <a:latin typeface="Cambria Math" panose="02040503050406030204" pitchFamily="18" charset="0"/>
                          </a:rPr>
                        </m:ctrlPr>
                      </m:sSubPr>
                      <m:e>
                        <m:r>
                          <a:rPr lang="tr-TR" sz="2400" b="0" i="1" smtClean="0">
                            <a:latin typeface="Cambria Math"/>
                          </a:rPr>
                          <m:t>𝑃</m:t>
                        </m:r>
                      </m:e>
                      <m:sub>
                        <m:r>
                          <a:rPr lang="tr-TR" sz="2400" b="0" i="1" smtClean="0">
                            <a:latin typeface="Cambria Math"/>
                          </a:rPr>
                          <m:t>2</m:t>
                        </m:r>
                      </m:sub>
                    </m:sSub>
                    <m:r>
                      <a:rPr lang="tr-TR" sz="2400" b="0" i="1" smtClean="0">
                        <a:latin typeface="Cambria Math"/>
                      </a:rPr>
                      <m:t>= </m:t>
                    </m:r>
                    <m:f>
                      <m:fPr>
                        <m:ctrlPr>
                          <a:rPr lang="tr-TR" sz="2400" b="0" i="1" smtClean="0">
                            <a:latin typeface="Cambria Math" panose="02040503050406030204" pitchFamily="18" charset="0"/>
                          </a:rPr>
                        </m:ctrlPr>
                      </m:fPr>
                      <m:num>
                        <m:r>
                          <a:rPr lang="tr-TR" sz="2400" b="0" i="1" smtClean="0">
                            <a:latin typeface="Cambria Math"/>
                          </a:rPr>
                          <m:t>4</m:t>
                        </m:r>
                      </m:num>
                      <m:den>
                        <m:r>
                          <a:rPr lang="tr-TR" sz="2400" b="0" i="1" smtClean="0">
                            <a:latin typeface="Cambria Math"/>
                          </a:rPr>
                          <m:t>10</m:t>
                        </m:r>
                      </m:den>
                    </m:f>
                  </m:oMath>
                </a14:m>
                <a:r>
                  <a:rPr lang="tr-TR" sz="2400" dirty="0" smtClean="0"/>
                  <a:t> biçiminde hesaplanır ve olasılık dağılımı;  </a:t>
                </a:r>
                <a14:m>
                  <m:oMath xmlns:m="http://schemas.openxmlformats.org/officeDocument/2006/math">
                    <m:sSub>
                      <m:sSubPr>
                        <m:ctrlPr>
                          <a:rPr lang="tr-TR" sz="2400" i="1" smtClean="0">
                            <a:latin typeface="Cambria Math" panose="02040503050406030204" pitchFamily="18" charset="0"/>
                          </a:rPr>
                        </m:ctrlPr>
                      </m:sSubPr>
                      <m:e>
                        <m:r>
                          <a:rPr lang="tr-TR" sz="2400" b="0" i="1" smtClean="0">
                            <a:latin typeface="Cambria Math"/>
                          </a:rPr>
                          <m:t>𝑃</m:t>
                        </m:r>
                      </m:e>
                      <m:sub>
                        <m:r>
                          <a:rPr lang="tr-TR" sz="2400" b="0" i="1" smtClean="0">
                            <a:latin typeface="Cambria Math"/>
                          </a:rPr>
                          <m:t>𝑅</m:t>
                        </m:r>
                        <m:r>
                          <a:rPr lang="tr-TR" sz="2400" b="0" i="1" smtClean="0">
                            <a:latin typeface="Cambria Math"/>
                          </a:rPr>
                          <m:t>İ</m:t>
                        </m:r>
                        <m:r>
                          <a:rPr lang="tr-TR" sz="2400" b="0" i="1" smtClean="0">
                            <a:latin typeface="Cambria Math"/>
                          </a:rPr>
                          <m:t>𝑆𝐾</m:t>
                        </m:r>
                      </m:sub>
                    </m:sSub>
                  </m:oMath>
                </a14:m>
                <a:r>
                  <a:rPr lang="tr-TR" sz="2400" dirty="0" smtClean="0"/>
                  <a:t>= </a:t>
                </a:r>
                <a14:m>
                  <m:oMath xmlns:m="http://schemas.openxmlformats.org/officeDocument/2006/math">
                    <m:d>
                      <m:dPr>
                        <m:ctrlPr>
                          <a:rPr lang="tr-TR" sz="2400" i="1" dirty="0" smtClean="0">
                            <a:latin typeface="Cambria Math" panose="02040503050406030204" pitchFamily="18" charset="0"/>
                          </a:rPr>
                        </m:ctrlPr>
                      </m:dPr>
                      <m:e>
                        <m:f>
                          <m:fPr>
                            <m:ctrlPr>
                              <a:rPr lang="tr-TR" sz="2400" i="1" dirty="0" smtClean="0">
                                <a:latin typeface="Cambria Math" panose="02040503050406030204" pitchFamily="18" charset="0"/>
                              </a:rPr>
                            </m:ctrlPr>
                          </m:fPr>
                          <m:num>
                            <m:r>
                              <a:rPr lang="tr-TR" sz="2400" b="0" i="1" dirty="0" smtClean="0">
                                <a:latin typeface="Cambria Math"/>
                              </a:rPr>
                              <m:t>6</m:t>
                            </m:r>
                          </m:num>
                          <m:den>
                            <m:r>
                              <a:rPr lang="tr-TR" sz="2400" b="0" i="1" dirty="0" smtClean="0">
                                <a:latin typeface="Cambria Math"/>
                              </a:rPr>
                              <m:t>10</m:t>
                            </m:r>
                          </m:den>
                        </m:f>
                        <m:r>
                          <a:rPr lang="tr-TR" sz="2400" b="0" i="1" dirty="0" smtClean="0">
                            <a:latin typeface="Cambria Math"/>
                          </a:rPr>
                          <m:t>,</m:t>
                        </m:r>
                        <m:f>
                          <m:fPr>
                            <m:ctrlPr>
                              <a:rPr lang="tr-TR" sz="2400" b="0" i="1" dirty="0" smtClean="0">
                                <a:latin typeface="Cambria Math" panose="02040503050406030204" pitchFamily="18" charset="0"/>
                              </a:rPr>
                            </m:ctrlPr>
                          </m:fPr>
                          <m:num>
                            <m:r>
                              <a:rPr lang="tr-TR" sz="2400" b="0" i="1" dirty="0" smtClean="0">
                                <a:latin typeface="Cambria Math"/>
                              </a:rPr>
                              <m:t>4</m:t>
                            </m:r>
                          </m:num>
                          <m:den>
                            <m:r>
                              <a:rPr lang="tr-TR" sz="2400" b="0" i="1" dirty="0" smtClean="0">
                                <a:latin typeface="Cambria Math"/>
                              </a:rPr>
                              <m:t>10</m:t>
                            </m:r>
                          </m:den>
                        </m:f>
                      </m:e>
                    </m:d>
                  </m:oMath>
                </a14:m>
                <a:endParaRPr lang="tr-TR" sz="2400"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683568" y="1628800"/>
                <a:ext cx="8208912" cy="4896544"/>
              </a:xfrm>
              <a:blipFill rotWithShape="1">
                <a:blip r:embed="rId2"/>
                <a:stretch>
                  <a:fillRect l="-1114" t="-872" r="-1114"/>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24591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259632" y="533400"/>
            <a:ext cx="7423993" cy="1219200"/>
          </a:xfrm>
        </p:spPr>
        <p:txBody>
          <a:bodyPr/>
          <a:lstStyle/>
          <a:p>
            <a:pPr algn="just"/>
            <a:r>
              <a:rPr lang="tr-TR" dirty="0" smtClean="0"/>
              <a:t>Karar Ağaçları İle Sınıflandırma</a:t>
            </a:r>
            <a:endParaRPr lang="tr-TR" dirty="0"/>
          </a:p>
        </p:txBody>
      </p:sp>
      <p:sp>
        <p:nvSpPr>
          <p:cNvPr id="3" name="İçerik Yer Tutucusu 2"/>
          <p:cNvSpPr>
            <a:spLocks noGrp="1"/>
          </p:cNvSpPr>
          <p:nvPr>
            <p:ph idx="1"/>
          </p:nvPr>
        </p:nvSpPr>
        <p:spPr/>
        <p:txBody>
          <a:bodyPr/>
          <a:lstStyle/>
          <a:p>
            <a:pPr algn="just">
              <a:buClr>
                <a:srgbClr val="FF0000"/>
              </a:buClr>
              <a:buFont typeface="Courier New" pitchFamily="49" charset="0"/>
              <a:buChar char="o"/>
            </a:pPr>
            <a:endParaRPr lang="tr-TR" dirty="0" smtClean="0"/>
          </a:p>
          <a:p>
            <a:pPr algn="just">
              <a:buClr>
                <a:srgbClr val="FF0000"/>
              </a:buClr>
              <a:buFont typeface="Courier New" pitchFamily="49" charset="0"/>
              <a:buChar char="o"/>
            </a:pPr>
            <a:endParaRPr lang="tr-TR" dirty="0"/>
          </a:p>
          <a:p>
            <a:pPr algn="just">
              <a:buClr>
                <a:srgbClr val="FF0000"/>
              </a:buClr>
              <a:buFont typeface="Courier New" pitchFamily="49" charset="0"/>
              <a:buChar char="o"/>
            </a:pPr>
            <a:r>
              <a:rPr lang="tr-TR" dirty="0" smtClean="0"/>
              <a:t> </a:t>
            </a:r>
            <a:r>
              <a:rPr lang="tr-TR" sz="2400" dirty="0" smtClean="0"/>
              <a:t>Verinin içerdiği ortak özelliklere göre </a:t>
            </a:r>
            <a:r>
              <a:rPr lang="tr-TR" sz="2400" dirty="0" smtClean="0"/>
              <a:t>bir veri veya </a:t>
            </a:r>
            <a:r>
              <a:rPr lang="tr-TR" dirty="0" smtClean="0"/>
              <a:t>veri grubunun hangi sınıfa dahil olduğunun belirlenmesi </a:t>
            </a:r>
            <a:r>
              <a:rPr lang="tr-TR" sz="2400" dirty="0" smtClean="0"/>
              <a:t>işlemi </a:t>
            </a:r>
            <a:r>
              <a:rPr lang="tr-TR" sz="2400" dirty="0" smtClean="0">
                <a:solidFill>
                  <a:srgbClr val="FF0000"/>
                </a:solidFill>
              </a:rPr>
              <a:t>sınıflandırma </a:t>
            </a:r>
            <a:r>
              <a:rPr lang="tr-TR" sz="2400" dirty="0" smtClean="0"/>
              <a:t>olarak adlandırılır.</a:t>
            </a:r>
          </a:p>
          <a:p>
            <a:pPr algn="just">
              <a:buClr>
                <a:srgbClr val="FF0000"/>
              </a:buClr>
              <a:buFont typeface="Courier New" pitchFamily="49" charset="0"/>
              <a:buChar char="o"/>
            </a:pPr>
            <a:r>
              <a:rPr lang="tr-TR" sz="2400" dirty="0" smtClean="0"/>
              <a:t>Karar ağaçları oluşturmak için temel olarak </a:t>
            </a:r>
            <a:r>
              <a:rPr lang="tr-TR" sz="2400" dirty="0" err="1" smtClean="0"/>
              <a:t>entropiye</a:t>
            </a:r>
            <a:r>
              <a:rPr lang="tr-TR" sz="2400" dirty="0" smtClean="0"/>
              <a:t> dayalı algoritmalar , sınıflandırma ve regresyon ağaçları, bellek tabanlı sınıflandırma modelleri biçiminde birçok yöntem geliştirilmiştir.</a:t>
            </a:r>
            <a:endParaRPr lang="tr-TR" dirty="0"/>
          </a:p>
        </p:txBody>
      </p:sp>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40459039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67544" y="1124744"/>
                <a:ext cx="8216081" cy="5001418"/>
              </a:xfrm>
            </p:spPr>
            <p:txBody>
              <a:bodyPr/>
              <a:lstStyle/>
              <a:p>
                <a:pPr marL="0" indent="0" algn="just">
                  <a:buNone/>
                </a:pPr>
                <a:r>
                  <a:rPr lang="tr-TR" sz="2400" dirty="0" smtClean="0"/>
                  <a:t>                      H(RİSK)=                  </a:t>
                </a:r>
              </a:p>
              <a:p>
                <a:pPr marL="0" indent="0" algn="just">
                  <a:buNone/>
                </a:pPr>
                <a:endParaRPr lang="tr-TR" sz="2400" dirty="0" smtClean="0"/>
              </a:p>
              <a:p>
                <a:pPr marL="0" indent="0" algn="just">
                  <a:buNone/>
                </a:pPr>
                <a:r>
                  <a:rPr lang="tr-TR" sz="2400" dirty="0" smtClean="0"/>
                  <a:t>Eşitliği kullanarak RİSK kümesi için entropi şu şekilde hesaplanır:</a:t>
                </a:r>
              </a:p>
              <a:p>
                <a:pPr marL="0" indent="0" algn="just">
                  <a:buNone/>
                </a:pPr>
                <a:r>
                  <a:rPr lang="tr-TR" sz="2400" dirty="0"/>
                  <a:t> </a:t>
                </a:r>
                <a:r>
                  <a:rPr lang="tr-TR" sz="2400" dirty="0" smtClean="0"/>
                  <a:t>  </a:t>
                </a:r>
              </a:p>
              <a:p>
                <a:pPr marL="0" indent="0" algn="ctr">
                  <a:buNone/>
                </a:pPr>
                <a:r>
                  <a:rPr lang="tr-TR" sz="2400" dirty="0" smtClean="0"/>
                  <a:t>H(RİSK)=-(</a:t>
                </a:r>
                <a14:m>
                  <m:oMath xmlns:m="http://schemas.openxmlformats.org/officeDocument/2006/math">
                    <m:f>
                      <m:fPr>
                        <m:ctrlPr>
                          <a:rPr lang="tr-TR" sz="2400" i="1" smtClean="0">
                            <a:latin typeface="Cambria Math" panose="02040503050406030204" pitchFamily="18" charset="0"/>
                          </a:rPr>
                        </m:ctrlPr>
                      </m:fPr>
                      <m:num>
                        <m:r>
                          <a:rPr lang="tr-TR" sz="2400" b="0" i="1" smtClean="0">
                            <a:latin typeface="Cambria Math"/>
                          </a:rPr>
                          <m:t>6</m:t>
                        </m:r>
                      </m:num>
                      <m:den>
                        <m:r>
                          <a:rPr lang="tr-TR" sz="2400" b="0" i="1" smtClean="0">
                            <a:latin typeface="Cambria Math"/>
                          </a:rPr>
                          <m:t>10</m:t>
                        </m:r>
                      </m:den>
                    </m:f>
                    <m:func>
                      <m:funcPr>
                        <m:ctrlPr>
                          <a:rPr lang="tr-TR" sz="2400" i="1" smtClean="0">
                            <a:latin typeface="Cambria Math" panose="02040503050406030204" pitchFamily="18" charset="0"/>
                          </a:rPr>
                        </m:ctrlPr>
                      </m:funcPr>
                      <m:fName>
                        <m:sSub>
                          <m:sSubPr>
                            <m:ctrlPr>
                              <a:rPr lang="tr-TR" sz="2400" i="1" smtClean="0">
                                <a:latin typeface="Cambria Math" panose="02040503050406030204" pitchFamily="18" charset="0"/>
                              </a:rPr>
                            </m:ctrlPr>
                          </m:sSubPr>
                          <m:e>
                            <m:r>
                              <m:rPr>
                                <m:sty m:val="p"/>
                              </m:rPr>
                              <a:rPr lang="tr-TR" sz="2400" i="0" smtClean="0">
                                <a:latin typeface="Cambria Math"/>
                              </a:rPr>
                              <m:t>log</m:t>
                            </m:r>
                          </m:e>
                          <m:sub>
                            <m:r>
                              <a:rPr lang="tr-TR" sz="2400" b="0" i="1" smtClean="0">
                                <a:latin typeface="Cambria Math"/>
                              </a:rPr>
                              <m:t>2</m:t>
                            </m:r>
                          </m:sub>
                        </m:sSub>
                      </m:fName>
                      <m:e>
                        <m:f>
                          <m:fPr>
                            <m:ctrlPr>
                              <a:rPr lang="tr-TR" sz="2400" i="1" smtClean="0">
                                <a:latin typeface="Cambria Math" panose="02040503050406030204" pitchFamily="18" charset="0"/>
                              </a:rPr>
                            </m:ctrlPr>
                          </m:fPr>
                          <m:num>
                            <m:r>
                              <a:rPr lang="tr-TR" sz="2400" b="0" i="1" smtClean="0">
                                <a:latin typeface="Cambria Math"/>
                              </a:rPr>
                              <m:t>6</m:t>
                            </m:r>
                          </m:num>
                          <m:den>
                            <m:r>
                              <a:rPr lang="tr-TR" sz="2400" b="0" i="1" smtClean="0">
                                <a:latin typeface="Cambria Math"/>
                              </a:rPr>
                              <m:t>10</m:t>
                            </m:r>
                          </m:den>
                        </m:f>
                      </m:e>
                    </m:func>
                  </m:oMath>
                </a14:m>
                <a:r>
                  <a:rPr lang="tr-TR" sz="2400" dirty="0" smtClean="0"/>
                  <a:t>+</a:t>
                </a:r>
                <a14:m>
                  <m:oMath xmlns:m="http://schemas.openxmlformats.org/officeDocument/2006/math">
                    <m:f>
                      <m:fPr>
                        <m:ctrlPr>
                          <a:rPr lang="tr-TR" sz="2400" i="1">
                            <a:solidFill>
                              <a:srgbClr val="000000"/>
                            </a:solidFill>
                            <a:latin typeface="Cambria Math" panose="02040503050406030204" pitchFamily="18" charset="0"/>
                          </a:rPr>
                        </m:ctrlPr>
                      </m:fPr>
                      <m:num>
                        <m:r>
                          <a:rPr lang="tr-TR" sz="2400" b="0" i="1" smtClean="0">
                            <a:solidFill>
                              <a:srgbClr val="000000"/>
                            </a:solidFill>
                            <a:latin typeface="Cambria Math"/>
                          </a:rPr>
                          <m:t>4</m:t>
                        </m:r>
                      </m:num>
                      <m:den>
                        <m:r>
                          <a:rPr lang="tr-TR" sz="2400" i="1">
                            <a:solidFill>
                              <a:srgbClr val="000000"/>
                            </a:solidFill>
                            <a:latin typeface="Cambria Math"/>
                          </a:rPr>
                          <m:t>10</m:t>
                        </m:r>
                      </m:den>
                    </m:f>
                    <m:func>
                      <m:funcPr>
                        <m:ctrlPr>
                          <a:rPr lang="tr-TR" sz="2400" i="1">
                            <a:solidFill>
                              <a:srgbClr val="000000"/>
                            </a:solidFill>
                            <a:latin typeface="Cambria Math" panose="02040503050406030204" pitchFamily="18" charset="0"/>
                          </a:rPr>
                        </m:ctrlPr>
                      </m:funcPr>
                      <m:fName>
                        <m:sSub>
                          <m:sSubPr>
                            <m:ctrlPr>
                              <a:rPr lang="tr-TR" sz="2400" i="1">
                                <a:solidFill>
                                  <a:srgbClr val="000000"/>
                                </a:solidFill>
                                <a:latin typeface="Cambria Math" panose="02040503050406030204" pitchFamily="18" charset="0"/>
                              </a:rPr>
                            </m:ctrlPr>
                          </m:sSubPr>
                          <m:e>
                            <m:r>
                              <m:rPr>
                                <m:sty m:val="p"/>
                              </m:rPr>
                              <a:rPr lang="tr-TR" sz="2400">
                                <a:solidFill>
                                  <a:srgbClr val="000000"/>
                                </a:solidFill>
                                <a:latin typeface="Cambria Math"/>
                              </a:rPr>
                              <m:t>log</m:t>
                            </m:r>
                          </m:e>
                          <m:sub>
                            <m:r>
                              <a:rPr lang="tr-TR" sz="2400" i="1">
                                <a:solidFill>
                                  <a:srgbClr val="000000"/>
                                </a:solidFill>
                                <a:latin typeface="Cambria Math"/>
                              </a:rPr>
                              <m:t>2</m:t>
                            </m:r>
                          </m:sub>
                        </m:sSub>
                      </m:fName>
                      <m:e>
                        <m:f>
                          <m:fPr>
                            <m:ctrlPr>
                              <a:rPr lang="tr-TR" sz="2400" i="1">
                                <a:solidFill>
                                  <a:srgbClr val="000000"/>
                                </a:solidFill>
                                <a:latin typeface="Cambria Math" panose="02040503050406030204" pitchFamily="18" charset="0"/>
                              </a:rPr>
                            </m:ctrlPr>
                          </m:fPr>
                          <m:num>
                            <m:r>
                              <a:rPr lang="tr-TR" sz="2400" b="0" i="1" smtClean="0">
                                <a:solidFill>
                                  <a:srgbClr val="000000"/>
                                </a:solidFill>
                                <a:latin typeface="Cambria Math"/>
                              </a:rPr>
                              <m:t>4</m:t>
                            </m:r>
                          </m:num>
                          <m:den>
                            <m:r>
                              <a:rPr lang="tr-TR" sz="2400" i="1">
                                <a:solidFill>
                                  <a:srgbClr val="000000"/>
                                </a:solidFill>
                                <a:latin typeface="Cambria Math"/>
                              </a:rPr>
                              <m:t>10</m:t>
                            </m:r>
                          </m:den>
                        </m:f>
                      </m:e>
                    </m:func>
                  </m:oMath>
                </a14:m>
                <a:r>
                  <a:rPr lang="tr-TR" sz="2400" dirty="0" smtClean="0"/>
                  <a:t>)</a:t>
                </a:r>
              </a:p>
              <a:p>
                <a:pPr marL="0" indent="0" algn="ctr">
                  <a:buNone/>
                </a:pPr>
                <a:r>
                  <a:rPr lang="tr-TR" sz="2400" dirty="0"/>
                  <a:t> </a:t>
                </a:r>
                <a:r>
                  <a:rPr lang="tr-TR" sz="2400" dirty="0" smtClean="0"/>
                  <a:t>           =0.97</a:t>
                </a:r>
                <a:endParaRPr lang="tr-TR" sz="2400"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67544" y="1124744"/>
                <a:ext cx="8216081" cy="5001418"/>
              </a:xfrm>
              <a:blipFill rotWithShape="1">
                <a:blip r:embed="rId2"/>
                <a:stretch>
                  <a:fillRect l="-1188" t="-854" r="-1188"/>
                </a:stretch>
              </a:blipFill>
            </p:spPr>
            <p:txBody>
              <a:bodyPr/>
              <a:lstStyle/>
              <a:p>
                <a:r>
                  <a:rPr lang="tr-TR">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5" y="1196752"/>
            <a:ext cx="1554163" cy="73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Altbilgi Yer Tutucusu 1"/>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2419673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755576" y="533400"/>
            <a:ext cx="7928049" cy="1527448"/>
          </a:xfrm>
        </p:spPr>
        <p:txBody>
          <a:bodyPr/>
          <a:lstStyle/>
          <a:p>
            <a:pPr algn="ctr"/>
            <a:r>
              <a:rPr lang="tr-TR" dirty="0" smtClean="0"/>
              <a:t>Dallanma İçin Niteliklerin Seçilmesi ve Kazanç Ölçütü</a:t>
            </a:r>
            <a:endParaRPr lang="tr-TR" dirty="0"/>
          </a:p>
        </p:txBody>
      </p:sp>
      <p:sp>
        <p:nvSpPr>
          <p:cNvPr id="3" name="İçerik Yer Tutucusu 2"/>
          <p:cNvSpPr>
            <a:spLocks noGrp="1"/>
          </p:cNvSpPr>
          <p:nvPr>
            <p:ph idx="1"/>
          </p:nvPr>
        </p:nvSpPr>
        <p:spPr>
          <a:xfrm>
            <a:off x="683567" y="2204864"/>
            <a:ext cx="7950981" cy="4392488"/>
          </a:xfrm>
        </p:spPr>
        <p:txBody>
          <a:bodyPr/>
          <a:lstStyle/>
          <a:p>
            <a:pPr marL="0" indent="0">
              <a:buNone/>
            </a:pPr>
            <a:endParaRPr lang="tr-TR" sz="2400" dirty="0" smtClean="0">
              <a:solidFill>
                <a:srgbClr val="FF0000"/>
              </a:solidFill>
            </a:endParaRPr>
          </a:p>
          <a:p>
            <a:pPr marL="0" indent="0">
              <a:buNone/>
            </a:pPr>
            <a:endParaRPr lang="tr-TR" sz="2400" dirty="0" smtClean="0">
              <a:solidFill>
                <a:srgbClr val="FF0000"/>
              </a:solidFill>
            </a:endParaRPr>
          </a:p>
          <a:p>
            <a:pPr marL="0" indent="0">
              <a:buNone/>
            </a:pPr>
            <a:endParaRPr lang="tr-TR" sz="2400" dirty="0">
              <a:solidFill>
                <a:srgbClr val="FF0000"/>
              </a:solidFill>
            </a:endParaRPr>
          </a:p>
          <a:p>
            <a:pPr marL="0" indent="0" algn="just">
              <a:buNone/>
            </a:pPr>
            <a:r>
              <a:rPr lang="tr-TR" sz="2400" dirty="0" smtClean="0">
                <a:solidFill>
                  <a:srgbClr val="FF0000"/>
                </a:solidFill>
              </a:rPr>
              <a:t> </a:t>
            </a:r>
            <a:r>
              <a:rPr lang="tr-TR" sz="2400" dirty="0" smtClean="0"/>
              <a:t>T veri tabanı X testine göre bölmekle elde edilen bilgileri ölçmek için ’’kazanç ölçütü’’ adı verilen bir ifadeye başvurulur. Bu ölçüt;</a:t>
            </a:r>
          </a:p>
          <a:p>
            <a:pPr marL="0" indent="0" algn="just">
              <a:buNone/>
            </a:pPr>
            <a:endParaRPr lang="tr-TR" sz="2400" dirty="0" smtClean="0"/>
          </a:p>
          <a:p>
            <a:pPr marL="0" indent="0" algn="ctr">
              <a:buNone/>
            </a:pPr>
            <a:r>
              <a:rPr lang="tr-TR" sz="2400" dirty="0" smtClean="0"/>
              <a:t>Kazanç(X,T)=H(T)-H(X,T)</a:t>
            </a:r>
          </a:p>
          <a:p>
            <a:pPr marL="0" indent="0" algn="just">
              <a:buNone/>
            </a:pPr>
            <a:endParaRPr lang="tr-TR" sz="2400" dirty="0"/>
          </a:p>
        </p:txBody>
      </p:sp>
      <p:graphicFrame>
        <p:nvGraphicFramePr>
          <p:cNvPr id="4" name="Nesne 3"/>
          <p:cNvGraphicFramePr>
            <a:graphicFrameLocks noChangeAspect="1"/>
          </p:cNvGraphicFramePr>
          <p:nvPr>
            <p:extLst>
              <p:ext uri="{D42A27DB-BD31-4B8C-83A1-F6EECF244321}">
                <p14:modId xmlns:p14="http://schemas.microsoft.com/office/powerpoint/2010/main" val="2371301254"/>
              </p:ext>
            </p:extLst>
          </p:nvPr>
        </p:nvGraphicFramePr>
        <p:xfrm>
          <a:off x="3635896" y="2492896"/>
          <a:ext cx="1917700" cy="762000"/>
        </p:xfrm>
        <a:graphic>
          <a:graphicData uri="http://schemas.openxmlformats.org/presentationml/2006/ole">
            <mc:AlternateContent xmlns:mc="http://schemas.openxmlformats.org/markup-compatibility/2006">
              <mc:Choice xmlns:v="urn:schemas-microsoft-com:vml" Requires="v">
                <p:oleObj spid="_x0000_s2106" name="Equation" r:id="rId3" imgW="1917360" imgH="761760" progId="Equation.DSMT4">
                  <p:embed/>
                </p:oleObj>
              </mc:Choice>
              <mc:Fallback>
                <p:oleObj name="Equation" r:id="rId3" imgW="1917360" imgH="761760" progId="Equation.DSMT4">
                  <p:embed/>
                  <p:pic>
                    <p:nvPicPr>
                      <p:cNvPr id="0" name=""/>
                      <p:cNvPicPr/>
                      <p:nvPr/>
                    </p:nvPicPr>
                    <p:blipFill>
                      <a:blip r:embed="rId4"/>
                      <a:stretch>
                        <a:fillRect/>
                      </a:stretch>
                    </p:blipFill>
                    <p:spPr>
                      <a:xfrm>
                        <a:off x="3635896" y="2492896"/>
                        <a:ext cx="1917700" cy="762000"/>
                      </a:xfrm>
                      <a:prstGeom prst="rect">
                        <a:avLst/>
                      </a:prstGeom>
                    </p:spPr>
                  </p:pic>
                </p:oleObj>
              </mc:Fallback>
            </mc:AlternateContent>
          </a:graphicData>
        </a:graphic>
      </p:graphicFrame>
      <p:sp>
        <p:nvSpPr>
          <p:cNvPr id="5" name="Altbilgi Yer Tutucusu 4"/>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3975060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187624" y="533400"/>
            <a:ext cx="3528391" cy="591344"/>
          </a:xfrm>
        </p:spPr>
        <p:txBody>
          <a:bodyPr>
            <a:normAutofit fontScale="90000"/>
          </a:bodyPr>
          <a:lstStyle/>
          <a:p>
            <a:r>
              <a:rPr lang="tr-TR" dirty="0" smtClean="0"/>
              <a:t>Örnek: </a:t>
            </a:r>
            <a:r>
              <a:rPr lang="tr-TR" sz="2700" dirty="0" smtClean="0">
                <a:solidFill>
                  <a:schemeClr val="tx1"/>
                </a:solidFill>
              </a:rPr>
              <a:t>Tablo 3.1</a:t>
            </a:r>
            <a:endParaRPr lang="tr-TR" sz="2700" dirty="0">
              <a:solidFill>
                <a:schemeClr val="tx1"/>
              </a:solidFill>
            </a:endParaRPr>
          </a:p>
        </p:txBody>
      </p:sp>
      <p:graphicFrame>
        <p:nvGraphicFramePr>
          <p:cNvPr id="5" name="İçerik Yer Tutucusu 4"/>
          <p:cNvGraphicFramePr>
            <a:graphicFrameLocks noGrp="1"/>
          </p:cNvGraphicFramePr>
          <p:nvPr>
            <p:ph idx="1"/>
            <p:extLst>
              <p:ext uri="{D42A27DB-BD31-4B8C-83A1-F6EECF244321}">
                <p14:modId xmlns:p14="http://schemas.microsoft.com/office/powerpoint/2010/main" val="522426418"/>
              </p:ext>
            </p:extLst>
          </p:nvPr>
        </p:nvGraphicFramePr>
        <p:xfrm>
          <a:off x="1403648" y="1556792"/>
          <a:ext cx="6399210" cy="4348480"/>
        </p:xfrm>
        <a:graphic>
          <a:graphicData uri="http://schemas.openxmlformats.org/drawingml/2006/table">
            <a:tbl>
              <a:tblPr firstRow="1" bandRow="1">
                <a:tableStyleId>{10A1B5D5-9B99-4C35-A422-299274C87663}</a:tableStyleId>
              </a:tblPr>
              <a:tblGrid>
                <a:gridCol w="1423491">
                  <a:extLst>
                    <a:ext uri="{9D8B030D-6E8A-4147-A177-3AD203B41FA5}">
                      <a16:colId xmlns:a16="http://schemas.microsoft.com/office/drawing/2014/main" xmlns="" val="20000"/>
                    </a:ext>
                  </a:extLst>
                </a:gridCol>
                <a:gridCol w="1136193">
                  <a:extLst>
                    <a:ext uri="{9D8B030D-6E8A-4147-A177-3AD203B41FA5}">
                      <a16:colId xmlns:a16="http://schemas.microsoft.com/office/drawing/2014/main" xmlns="" val="20001"/>
                    </a:ext>
                  </a:extLst>
                </a:gridCol>
                <a:gridCol w="1279842">
                  <a:extLst>
                    <a:ext uri="{9D8B030D-6E8A-4147-A177-3AD203B41FA5}">
                      <a16:colId xmlns:a16="http://schemas.microsoft.com/office/drawing/2014/main" xmlns="" val="20002"/>
                    </a:ext>
                  </a:extLst>
                </a:gridCol>
                <a:gridCol w="1279842">
                  <a:extLst>
                    <a:ext uri="{9D8B030D-6E8A-4147-A177-3AD203B41FA5}">
                      <a16:colId xmlns:a16="http://schemas.microsoft.com/office/drawing/2014/main" xmlns="" val="20003"/>
                    </a:ext>
                  </a:extLst>
                </a:gridCol>
                <a:gridCol w="1279842">
                  <a:extLst>
                    <a:ext uri="{9D8B030D-6E8A-4147-A177-3AD203B41FA5}">
                      <a16:colId xmlns:a16="http://schemas.microsoft.com/office/drawing/2014/main" xmlns="" val="20004"/>
                    </a:ext>
                  </a:extLst>
                </a:gridCol>
              </a:tblGrid>
              <a:tr h="370840">
                <a:tc>
                  <a:txBody>
                    <a:bodyPr/>
                    <a:lstStyle/>
                    <a:p>
                      <a:r>
                        <a:rPr lang="tr-TR" dirty="0" smtClean="0"/>
                        <a:t>MÜŞTERİ</a:t>
                      </a:r>
                      <a:endParaRPr lang="tr-TR" dirty="0"/>
                    </a:p>
                  </a:txBody>
                  <a:tcPr/>
                </a:tc>
                <a:tc>
                  <a:txBody>
                    <a:bodyPr/>
                    <a:lstStyle/>
                    <a:p>
                      <a:r>
                        <a:rPr lang="tr-TR" dirty="0" smtClean="0"/>
                        <a:t>BORÇ</a:t>
                      </a:r>
                      <a:endParaRPr lang="tr-TR" dirty="0"/>
                    </a:p>
                  </a:txBody>
                  <a:tcPr/>
                </a:tc>
                <a:tc>
                  <a:txBody>
                    <a:bodyPr/>
                    <a:lstStyle/>
                    <a:p>
                      <a:r>
                        <a:rPr lang="tr-TR" dirty="0" smtClean="0"/>
                        <a:t>GELİR</a:t>
                      </a:r>
                      <a:endParaRPr lang="tr-TR" dirty="0"/>
                    </a:p>
                  </a:txBody>
                  <a:tcPr/>
                </a:tc>
                <a:tc>
                  <a:txBody>
                    <a:bodyPr/>
                    <a:lstStyle/>
                    <a:p>
                      <a:r>
                        <a:rPr lang="tr-TR" dirty="0" smtClean="0"/>
                        <a:t>STATÜ</a:t>
                      </a:r>
                      <a:endParaRPr lang="tr-TR" dirty="0"/>
                    </a:p>
                  </a:txBody>
                  <a:tcPr/>
                </a:tc>
                <a:tc>
                  <a:txBody>
                    <a:bodyPr/>
                    <a:lstStyle/>
                    <a:p>
                      <a:r>
                        <a:rPr lang="tr-TR" dirty="0" smtClean="0"/>
                        <a:t>RİSK</a:t>
                      </a:r>
                      <a:endParaRPr lang="tr-TR" dirty="0"/>
                    </a:p>
                  </a:txBody>
                  <a:tcPr/>
                </a:tc>
                <a:extLst>
                  <a:ext uri="{0D108BD9-81ED-4DB2-BD59-A6C34878D82A}">
                    <a16:rowId xmlns:a16="http://schemas.microsoft.com/office/drawing/2014/main" xmlns="" val="10000"/>
                  </a:ext>
                </a:extLst>
              </a:tr>
              <a:tr h="370840">
                <a:tc>
                  <a:txBody>
                    <a:bodyPr/>
                    <a:lstStyle/>
                    <a:p>
                      <a:pPr algn="ctr"/>
                      <a:r>
                        <a:rPr lang="tr-TR" dirty="0" smtClean="0"/>
                        <a:t>1</a:t>
                      </a:r>
                      <a:endParaRPr lang="tr-TR" dirty="0"/>
                    </a:p>
                  </a:txBody>
                  <a:tcPr/>
                </a:tc>
                <a:tc>
                  <a:txBody>
                    <a:bodyPr/>
                    <a:lstStyle/>
                    <a:p>
                      <a:r>
                        <a:rPr lang="tr-TR" dirty="0" smtClean="0"/>
                        <a:t>Yüksek</a:t>
                      </a:r>
                      <a:endParaRPr lang="tr-T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Yüksek</a:t>
                      </a:r>
                    </a:p>
                  </a:txBody>
                  <a:tcPr/>
                </a:tc>
                <a:tc>
                  <a:txBody>
                    <a:bodyPr/>
                    <a:lstStyle/>
                    <a:p>
                      <a:r>
                        <a:rPr lang="tr-TR" dirty="0" smtClean="0"/>
                        <a:t>İşveren</a:t>
                      </a:r>
                      <a:endParaRPr lang="tr-TR" dirty="0"/>
                    </a:p>
                  </a:txBody>
                  <a:tcPr/>
                </a:tc>
                <a:tc>
                  <a:txBody>
                    <a:bodyPr/>
                    <a:lstStyle/>
                    <a:p>
                      <a:r>
                        <a:rPr lang="tr-TR" dirty="0" smtClean="0"/>
                        <a:t>Kötü</a:t>
                      </a:r>
                      <a:endParaRPr lang="tr-TR" dirty="0"/>
                    </a:p>
                  </a:txBody>
                  <a:tcPr/>
                </a:tc>
                <a:extLst>
                  <a:ext uri="{0D108BD9-81ED-4DB2-BD59-A6C34878D82A}">
                    <a16:rowId xmlns:a16="http://schemas.microsoft.com/office/drawing/2014/main" xmlns="" val="10001"/>
                  </a:ext>
                </a:extLst>
              </a:tr>
              <a:tr h="370840">
                <a:tc>
                  <a:txBody>
                    <a:bodyPr/>
                    <a:lstStyle/>
                    <a:p>
                      <a:pPr algn="ctr"/>
                      <a:r>
                        <a:rPr lang="tr-TR" dirty="0" smtClean="0"/>
                        <a:t>2</a:t>
                      </a:r>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u="none" strike="noStrike" kern="1200" cap="none" spc="0" normalizeH="0" baseline="0" noProof="0" dirty="0" smtClean="0">
                          <a:ln>
                            <a:noFill/>
                          </a:ln>
                          <a:effectLst/>
                          <a:uLnTx/>
                          <a:uFillTx/>
                        </a:rPr>
                        <a:t>Yüksek</a:t>
                      </a:r>
                      <a:endParaRPr kumimoji="0" lang="tr-TR" sz="1800" b="0" i="0" u="none" strike="noStrike" kern="1200" cap="none" spc="0" normalizeH="0" baseline="0" noProof="0" dirty="0" smtClean="0">
                        <a:ln>
                          <a:noFill/>
                        </a:ln>
                        <a:solidFill>
                          <a:srgbClr val="000000"/>
                        </a:solidFill>
                        <a:effectLst/>
                        <a:uLnTx/>
                        <a:uFillTx/>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Yüksek</a:t>
                      </a:r>
                    </a:p>
                  </a:txBody>
                  <a:tcPr/>
                </a:tc>
                <a:tc>
                  <a:txBody>
                    <a:bodyPr/>
                    <a:lstStyle/>
                    <a:p>
                      <a:r>
                        <a:rPr lang="tr-TR" sz="2000" dirty="0" smtClean="0"/>
                        <a:t>Ücretli</a:t>
                      </a:r>
                      <a:endParaRPr lang="tr-TR"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Kötü</a:t>
                      </a:r>
                    </a:p>
                    <a:p>
                      <a:endParaRPr lang="tr-TR" dirty="0"/>
                    </a:p>
                  </a:txBody>
                  <a:tcPr/>
                </a:tc>
                <a:extLst>
                  <a:ext uri="{0D108BD9-81ED-4DB2-BD59-A6C34878D82A}">
                    <a16:rowId xmlns:a16="http://schemas.microsoft.com/office/drawing/2014/main" xmlns="" val="10002"/>
                  </a:ext>
                </a:extLst>
              </a:tr>
              <a:tr h="370840">
                <a:tc>
                  <a:txBody>
                    <a:bodyPr/>
                    <a:lstStyle/>
                    <a:p>
                      <a:pPr algn="ctr"/>
                      <a:r>
                        <a:rPr lang="tr-TR" dirty="0" smtClean="0"/>
                        <a:t>3</a:t>
                      </a:r>
                      <a:endParaRPr lang="tr-TR" dirty="0"/>
                    </a:p>
                  </a:txBody>
                  <a:tcPr/>
                </a:tc>
                <a:tc>
                  <a:txBody>
                    <a:bodyPr/>
                    <a:lstStyle/>
                    <a:p>
                      <a:r>
                        <a:rPr lang="tr-TR" dirty="0" smtClean="0"/>
                        <a:t>Yüksek</a:t>
                      </a:r>
                      <a:endParaRPr lang="tr-T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Düşük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800" dirty="0" smtClean="0"/>
                        <a:t>Ücretli</a:t>
                      </a:r>
                    </a:p>
                  </a:txBody>
                  <a:tcPr/>
                </a:tc>
                <a:tc>
                  <a:txBody>
                    <a:bodyPr/>
                    <a:lstStyle/>
                    <a:p>
                      <a:r>
                        <a:rPr lang="tr-TR" dirty="0" smtClean="0"/>
                        <a:t>Kötü</a:t>
                      </a:r>
                      <a:endParaRPr lang="tr-TR" dirty="0"/>
                    </a:p>
                  </a:txBody>
                  <a:tcPr/>
                </a:tc>
                <a:extLst>
                  <a:ext uri="{0D108BD9-81ED-4DB2-BD59-A6C34878D82A}">
                    <a16:rowId xmlns:a16="http://schemas.microsoft.com/office/drawing/2014/main" xmlns="" val="10003"/>
                  </a:ext>
                </a:extLst>
              </a:tr>
              <a:tr h="370840">
                <a:tc>
                  <a:txBody>
                    <a:bodyPr/>
                    <a:lstStyle/>
                    <a:p>
                      <a:pPr algn="ctr"/>
                      <a:r>
                        <a:rPr lang="tr-TR" dirty="0" smtClean="0"/>
                        <a:t>4</a:t>
                      </a:r>
                      <a:endParaRPr lang="tr-T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Düşük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Düşük</a:t>
                      </a:r>
                    </a:p>
                  </a:txBody>
                  <a:tcPr/>
                </a:tc>
                <a:tc>
                  <a:txBody>
                    <a:bodyPr/>
                    <a:lstStyle/>
                    <a:p>
                      <a:r>
                        <a:rPr lang="tr-TR" sz="1800" dirty="0" smtClean="0"/>
                        <a:t>Ücretli</a:t>
                      </a:r>
                      <a:endParaRPr lang="tr-TR" sz="1800" dirty="0"/>
                    </a:p>
                  </a:txBody>
                  <a:tcPr/>
                </a:tc>
                <a:tc>
                  <a:txBody>
                    <a:bodyPr/>
                    <a:lstStyle/>
                    <a:p>
                      <a:r>
                        <a:rPr lang="tr-TR" dirty="0" smtClean="0"/>
                        <a:t>İyi</a:t>
                      </a:r>
                      <a:endParaRPr lang="tr-TR" dirty="0"/>
                    </a:p>
                  </a:txBody>
                  <a:tcPr/>
                </a:tc>
                <a:extLst>
                  <a:ext uri="{0D108BD9-81ED-4DB2-BD59-A6C34878D82A}">
                    <a16:rowId xmlns:a16="http://schemas.microsoft.com/office/drawing/2014/main" xmlns="" val="10004"/>
                  </a:ext>
                </a:extLst>
              </a:tr>
              <a:tr h="370840">
                <a:tc>
                  <a:txBody>
                    <a:bodyPr/>
                    <a:lstStyle/>
                    <a:p>
                      <a:pPr algn="ctr"/>
                      <a:r>
                        <a:rPr lang="tr-TR" dirty="0" smtClean="0"/>
                        <a:t>5</a:t>
                      </a:r>
                      <a:endParaRPr lang="tr-T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Düşük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Düşük</a:t>
                      </a:r>
                    </a:p>
                  </a:txBody>
                  <a:tcPr/>
                </a:tc>
                <a:tc>
                  <a:txBody>
                    <a:bodyPr/>
                    <a:lstStyle/>
                    <a:p>
                      <a:r>
                        <a:rPr lang="tr-TR" dirty="0" smtClean="0"/>
                        <a:t>İşveren</a:t>
                      </a:r>
                      <a:endParaRPr lang="tr-T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Kötü</a:t>
                      </a:r>
                    </a:p>
                  </a:txBody>
                  <a:tcPr/>
                </a:tc>
                <a:extLst>
                  <a:ext uri="{0D108BD9-81ED-4DB2-BD59-A6C34878D82A}">
                    <a16:rowId xmlns:a16="http://schemas.microsoft.com/office/drawing/2014/main" xmlns="" val="10005"/>
                  </a:ext>
                </a:extLst>
              </a:tr>
              <a:tr h="370840">
                <a:tc>
                  <a:txBody>
                    <a:bodyPr/>
                    <a:lstStyle/>
                    <a:p>
                      <a:pPr algn="ctr"/>
                      <a:r>
                        <a:rPr lang="tr-TR" dirty="0" smtClean="0"/>
                        <a:t>6</a:t>
                      </a:r>
                      <a:endParaRPr lang="tr-T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Düşük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Yüksek</a:t>
                      </a:r>
                    </a:p>
                  </a:txBody>
                  <a:tcPr/>
                </a:tc>
                <a:tc>
                  <a:txBody>
                    <a:bodyPr/>
                    <a:lstStyle/>
                    <a:p>
                      <a:r>
                        <a:rPr lang="tr-TR" dirty="0" smtClean="0"/>
                        <a:t>İşveren</a:t>
                      </a:r>
                      <a:endParaRPr lang="tr-TR" dirty="0"/>
                    </a:p>
                  </a:txBody>
                  <a:tcPr/>
                </a:tc>
                <a:tc>
                  <a:txBody>
                    <a:bodyPr/>
                    <a:lstStyle/>
                    <a:p>
                      <a:r>
                        <a:rPr lang="tr-TR" dirty="0" smtClean="0"/>
                        <a:t>İyi</a:t>
                      </a:r>
                      <a:endParaRPr lang="tr-TR" dirty="0"/>
                    </a:p>
                  </a:txBody>
                  <a:tcPr/>
                </a:tc>
                <a:extLst>
                  <a:ext uri="{0D108BD9-81ED-4DB2-BD59-A6C34878D82A}">
                    <a16:rowId xmlns:a16="http://schemas.microsoft.com/office/drawing/2014/main" xmlns="" val="10006"/>
                  </a:ext>
                </a:extLst>
              </a:tr>
              <a:tr h="370840">
                <a:tc>
                  <a:txBody>
                    <a:bodyPr/>
                    <a:lstStyle/>
                    <a:p>
                      <a:pPr algn="ctr"/>
                      <a:r>
                        <a:rPr lang="tr-TR" dirty="0" smtClean="0"/>
                        <a:t>7</a:t>
                      </a:r>
                      <a:endParaRPr lang="tr-T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Düşük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Yüksek</a:t>
                      </a:r>
                    </a:p>
                  </a:txBody>
                  <a:tcPr/>
                </a:tc>
                <a:tc>
                  <a:txBody>
                    <a:bodyPr/>
                    <a:lstStyle/>
                    <a:p>
                      <a:r>
                        <a:rPr lang="tr-TR" sz="1800" dirty="0" smtClean="0"/>
                        <a:t>Ücretli</a:t>
                      </a:r>
                      <a:endParaRPr lang="tr-TR" sz="1800" dirty="0"/>
                    </a:p>
                  </a:txBody>
                  <a:tcPr/>
                </a:tc>
                <a:tc>
                  <a:txBody>
                    <a:bodyPr/>
                    <a:lstStyle/>
                    <a:p>
                      <a:r>
                        <a:rPr lang="tr-TR" dirty="0" smtClean="0"/>
                        <a:t>İyi</a:t>
                      </a:r>
                      <a:endParaRPr lang="tr-TR" dirty="0"/>
                    </a:p>
                  </a:txBody>
                  <a:tcPr/>
                </a:tc>
                <a:extLst>
                  <a:ext uri="{0D108BD9-81ED-4DB2-BD59-A6C34878D82A}">
                    <a16:rowId xmlns:a16="http://schemas.microsoft.com/office/drawing/2014/main" xmlns="" val="10007"/>
                  </a:ext>
                </a:extLst>
              </a:tr>
              <a:tr h="370840">
                <a:tc>
                  <a:txBody>
                    <a:bodyPr/>
                    <a:lstStyle/>
                    <a:p>
                      <a:pPr algn="ctr"/>
                      <a:r>
                        <a:rPr lang="tr-TR" dirty="0" smtClean="0"/>
                        <a:t>8</a:t>
                      </a:r>
                      <a:endParaRPr lang="tr-T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Düşük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Düşük</a:t>
                      </a:r>
                    </a:p>
                  </a:txBody>
                  <a:tcPr/>
                </a:tc>
                <a:tc>
                  <a:txBody>
                    <a:bodyPr/>
                    <a:lstStyle/>
                    <a:p>
                      <a:r>
                        <a:rPr lang="tr-TR" sz="1800" dirty="0" smtClean="0"/>
                        <a:t>Ücretli</a:t>
                      </a:r>
                      <a:endParaRPr lang="tr-TR" sz="1800" dirty="0"/>
                    </a:p>
                  </a:txBody>
                  <a:tcPr/>
                </a:tc>
                <a:tc>
                  <a:txBody>
                    <a:bodyPr/>
                    <a:lstStyle/>
                    <a:p>
                      <a:r>
                        <a:rPr lang="tr-TR" dirty="0" smtClean="0"/>
                        <a:t>İyi</a:t>
                      </a:r>
                      <a:endParaRPr lang="tr-TR" dirty="0"/>
                    </a:p>
                  </a:txBody>
                  <a:tcPr/>
                </a:tc>
                <a:extLst>
                  <a:ext uri="{0D108BD9-81ED-4DB2-BD59-A6C34878D82A}">
                    <a16:rowId xmlns:a16="http://schemas.microsoft.com/office/drawing/2014/main" xmlns="" val="10008"/>
                  </a:ext>
                </a:extLst>
              </a:tr>
              <a:tr h="370840">
                <a:tc>
                  <a:txBody>
                    <a:bodyPr/>
                    <a:lstStyle/>
                    <a:p>
                      <a:pPr algn="ctr"/>
                      <a:r>
                        <a:rPr lang="tr-TR" dirty="0" smtClean="0"/>
                        <a:t>9</a:t>
                      </a:r>
                      <a:endParaRPr lang="tr-T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Düşük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Düşük</a:t>
                      </a:r>
                    </a:p>
                  </a:txBody>
                  <a:tcPr/>
                </a:tc>
                <a:tc>
                  <a:txBody>
                    <a:bodyPr/>
                    <a:lstStyle/>
                    <a:p>
                      <a:r>
                        <a:rPr lang="tr-TR" dirty="0" smtClean="0"/>
                        <a:t>İşveren</a:t>
                      </a:r>
                      <a:endParaRPr lang="tr-T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Kötü</a:t>
                      </a:r>
                    </a:p>
                  </a:txBody>
                  <a:tcPr/>
                </a:tc>
                <a:extLst>
                  <a:ext uri="{0D108BD9-81ED-4DB2-BD59-A6C34878D82A}">
                    <a16:rowId xmlns:a16="http://schemas.microsoft.com/office/drawing/2014/main" xmlns="" val="10009"/>
                  </a:ext>
                </a:extLst>
              </a:tr>
              <a:tr h="370840">
                <a:tc>
                  <a:txBody>
                    <a:bodyPr/>
                    <a:lstStyle/>
                    <a:p>
                      <a:pPr algn="ctr"/>
                      <a:r>
                        <a:rPr lang="tr-TR" dirty="0" smtClean="0"/>
                        <a:t>10</a:t>
                      </a:r>
                      <a:endParaRPr lang="tr-T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Düşük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Yüksek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İşveren</a:t>
                      </a:r>
                    </a:p>
                  </a:txBody>
                  <a:tcPr/>
                </a:tc>
                <a:tc>
                  <a:txBody>
                    <a:bodyPr/>
                    <a:lstStyle/>
                    <a:p>
                      <a:r>
                        <a:rPr lang="tr-TR" dirty="0" smtClean="0"/>
                        <a:t>İyi</a:t>
                      </a:r>
                      <a:endParaRPr lang="tr-TR" dirty="0"/>
                    </a:p>
                  </a:txBody>
                  <a:tcPr/>
                </a:tc>
                <a:extLst>
                  <a:ext uri="{0D108BD9-81ED-4DB2-BD59-A6C34878D82A}">
                    <a16:rowId xmlns:a16="http://schemas.microsoft.com/office/drawing/2014/main" xmlns="" val="10010"/>
                  </a:ext>
                </a:extLst>
              </a:tr>
            </a:tbl>
          </a:graphicData>
        </a:graphic>
      </p:graphicFrame>
      <p:sp>
        <p:nvSpPr>
          <p:cNvPr id="3" name="Altbilgi Yer Tutucusu 2"/>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1266355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611561" y="764704"/>
                <a:ext cx="8136904" cy="5976664"/>
              </a:xfrm>
            </p:spPr>
            <p:txBody>
              <a:bodyPr/>
              <a:lstStyle/>
              <a:p>
                <a:pPr algn="just">
                  <a:buFont typeface="Wingdings" pitchFamily="2" charset="2"/>
                  <a:buChar char="v"/>
                </a:pPr>
                <a:r>
                  <a:rPr lang="tr-TR" sz="2400" dirty="0" smtClean="0">
                    <a:solidFill>
                      <a:srgbClr val="FF0000"/>
                    </a:solidFill>
                  </a:rPr>
                  <a:t> </a:t>
                </a:r>
                <a:r>
                  <a:rPr lang="tr-TR" sz="2400" dirty="0" smtClean="0"/>
                  <a:t>Hedef nitelik olan RİSK niteliğinin sınıf değerlerini şu şekilde gösterilir;</a:t>
                </a:r>
              </a:p>
              <a:p>
                <a:pPr marL="0" indent="0" algn="just">
                  <a:buNone/>
                </a:pPr>
                <a:endParaRPr lang="tr-TR" sz="2400" dirty="0"/>
              </a:p>
              <a:p>
                <a:pPr marL="0" indent="0" algn="just">
                  <a:buNone/>
                </a:pPr>
                <a:r>
                  <a:rPr lang="tr-TR" sz="2400" dirty="0" smtClean="0"/>
                  <a:t>Risk=</a:t>
                </a:r>
                <a14:m>
                  <m:oMath xmlns:m="http://schemas.openxmlformats.org/officeDocument/2006/math">
                    <m:d>
                      <m:dPr>
                        <m:begChr m:val="{"/>
                        <m:endChr m:val="}"/>
                        <m:ctrlPr>
                          <a:rPr lang="tr-TR" sz="2400" i="1" smtClean="0">
                            <a:latin typeface="Cambria Math" panose="02040503050406030204" pitchFamily="18" charset="0"/>
                          </a:rPr>
                        </m:ctrlPr>
                      </m:dPr>
                      <m:e>
                        <m:r>
                          <a:rPr lang="tr-TR" sz="2400" b="0" i="1" smtClean="0">
                            <a:latin typeface="Cambria Math"/>
                          </a:rPr>
                          <m:t>𝑘</m:t>
                        </m:r>
                        <m:r>
                          <a:rPr lang="tr-TR" sz="2400" b="0" i="1" smtClean="0">
                            <a:latin typeface="Cambria Math"/>
                          </a:rPr>
                          <m:t>ö</m:t>
                        </m:r>
                        <m:r>
                          <a:rPr lang="tr-TR" sz="2400" b="0" i="1" smtClean="0">
                            <a:latin typeface="Cambria Math"/>
                          </a:rPr>
                          <m:t>𝑡</m:t>
                        </m:r>
                        <m:r>
                          <a:rPr lang="tr-TR" sz="2400" b="0" i="1" smtClean="0">
                            <a:latin typeface="Cambria Math"/>
                          </a:rPr>
                          <m:t>ü,</m:t>
                        </m:r>
                        <m:r>
                          <a:rPr lang="tr-TR" sz="2400" b="0" i="1" smtClean="0">
                            <a:latin typeface="Cambria Math"/>
                          </a:rPr>
                          <m:t>𝑘</m:t>
                        </m:r>
                        <m:r>
                          <a:rPr lang="tr-TR" sz="2400" b="0" i="1" smtClean="0">
                            <a:latin typeface="Cambria Math"/>
                          </a:rPr>
                          <m:t>ö</m:t>
                        </m:r>
                        <m:r>
                          <a:rPr lang="tr-TR" sz="2400" b="0" i="1" smtClean="0">
                            <a:latin typeface="Cambria Math"/>
                          </a:rPr>
                          <m:t>𝑡</m:t>
                        </m:r>
                        <m:r>
                          <a:rPr lang="tr-TR" sz="2400" b="0" i="1" smtClean="0">
                            <a:latin typeface="Cambria Math"/>
                          </a:rPr>
                          <m:t>ü,</m:t>
                        </m:r>
                        <m:r>
                          <a:rPr lang="tr-TR" sz="2400" b="0" i="1" smtClean="0">
                            <a:latin typeface="Cambria Math"/>
                          </a:rPr>
                          <m:t>𝑘</m:t>
                        </m:r>
                        <m:r>
                          <a:rPr lang="tr-TR" sz="2400" b="0" i="1" smtClean="0">
                            <a:latin typeface="Cambria Math"/>
                          </a:rPr>
                          <m:t>ö</m:t>
                        </m:r>
                        <m:r>
                          <a:rPr lang="tr-TR" sz="2400" b="0" i="1" smtClean="0">
                            <a:latin typeface="Cambria Math"/>
                          </a:rPr>
                          <m:t>𝑡</m:t>
                        </m:r>
                        <m:r>
                          <a:rPr lang="tr-TR" sz="2400" b="0" i="1" smtClean="0">
                            <a:latin typeface="Cambria Math"/>
                          </a:rPr>
                          <m:t>ü,</m:t>
                        </m:r>
                        <m:r>
                          <a:rPr lang="tr-TR" sz="2400" b="0" i="1" smtClean="0">
                            <a:latin typeface="Cambria Math"/>
                          </a:rPr>
                          <m:t>𝑖𝑦𝑖</m:t>
                        </m:r>
                        <m:r>
                          <a:rPr lang="tr-TR" sz="2400" b="0" i="1" smtClean="0">
                            <a:latin typeface="Cambria Math"/>
                          </a:rPr>
                          <m:t>,</m:t>
                        </m:r>
                        <m:r>
                          <a:rPr lang="tr-TR" sz="2400" b="0" i="1" smtClean="0">
                            <a:latin typeface="Cambria Math"/>
                          </a:rPr>
                          <m:t>𝑘</m:t>
                        </m:r>
                        <m:r>
                          <a:rPr lang="tr-TR" sz="2400" b="0" i="1" smtClean="0">
                            <a:latin typeface="Cambria Math"/>
                          </a:rPr>
                          <m:t>ö</m:t>
                        </m:r>
                        <m:r>
                          <a:rPr lang="tr-TR" sz="2400" b="0" i="1" smtClean="0">
                            <a:latin typeface="Cambria Math"/>
                          </a:rPr>
                          <m:t>𝑡</m:t>
                        </m:r>
                        <m:r>
                          <a:rPr lang="tr-TR" sz="2400" b="0" i="1" smtClean="0">
                            <a:latin typeface="Cambria Math"/>
                          </a:rPr>
                          <m:t>ü,</m:t>
                        </m:r>
                        <m:r>
                          <a:rPr lang="tr-TR" sz="2400" b="0" i="1" smtClean="0">
                            <a:latin typeface="Cambria Math"/>
                          </a:rPr>
                          <m:t>𝑖𝑦𝑖</m:t>
                        </m:r>
                        <m:r>
                          <a:rPr lang="tr-TR" sz="2400" b="0" i="1" smtClean="0">
                            <a:latin typeface="Cambria Math"/>
                          </a:rPr>
                          <m:t>,</m:t>
                        </m:r>
                        <m:r>
                          <a:rPr lang="tr-TR" sz="2400" b="0" i="1" smtClean="0">
                            <a:latin typeface="Cambria Math"/>
                          </a:rPr>
                          <m:t>𝑖𝑦𝑖</m:t>
                        </m:r>
                        <m:r>
                          <a:rPr lang="tr-TR" sz="2400" b="0" i="1" smtClean="0">
                            <a:latin typeface="Cambria Math"/>
                          </a:rPr>
                          <m:t>,</m:t>
                        </m:r>
                        <m:r>
                          <a:rPr lang="tr-TR" sz="2400" b="0" i="1" smtClean="0">
                            <a:latin typeface="Cambria Math"/>
                          </a:rPr>
                          <m:t>𝑖𝑦𝑖</m:t>
                        </m:r>
                        <m:r>
                          <a:rPr lang="tr-TR" sz="2400" b="0" i="1" smtClean="0">
                            <a:latin typeface="Cambria Math"/>
                          </a:rPr>
                          <m:t>,</m:t>
                        </m:r>
                        <m:r>
                          <a:rPr lang="tr-TR" sz="2400" b="0" i="1" smtClean="0">
                            <a:latin typeface="Cambria Math"/>
                          </a:rPr>
                          <m:t>𝑘</m:t>
                        </m:r>
                        <m:r>
                          <a:rPr lang="tr-TR" sz="2400" b="0" i="1" smtClean="0">
                            <a:latin typeface="Cambria Math"/>
                          </a:rPr>
                          <m:t>ö</m:t>
                        </m:r>
                        <m:r>
                          <a:rPr lang="tr-TR" sz="2400" b="0" i="1" smtClean="0">
                            <a:latin typeface="Cambria Math"/>
                          </a:rPr>
                          <m:t>𝑡</m:t>
                        </m:r>
                        <m:r>
                          <a:rPr lang="tr-TR" sz="2400" b="0" i="1" smtClean="0">
                            <a:latin typeface="Cambria Math"/>
                          </a:rPr>
                          <m:t>ü,</m:t>
                        </m:r>
                        <m:r>
                          <a:rPr lang="tr-TR" sz="2400" b="0" i="1" smtClean="0">
                            <a:latin typeface="Cambria Math"/>
                          </a:rPr>
                          <m:t>𝑖𝑦𝑖</m:t>
                        </m:r>
                      </m:e>
                    </m:d>
                  </m:oMath>
                </a14:m>
                <a:endParaRPr lang="tr-TR" sz="2400" dirty="0" smtClean="0"/>
              </a:p>
              <a:p>
                <a:pPr marL="0" indent="0" algn="just">
                  <a:buNone/>
                </a:pPr>
                <a:endParaRPr lang="tr-TR" sz="2400" dirty="0"/>
              </a:p>
              <a:p>
                <a:pPr marL="0" indent="0" algn="just">
                  <a:buNone/>
                </a:pPr>
                <a:r>
                  <a:rPr lang="tr-TR" sz="2400" dirty="0" smtClean="0"/>
                  <a:t>Risk kümesinde ‘’kötü’’ değerlerinin sayısı 5 olarak görülüyor. Buna karşılık ‘’iyi’’ değerlerinin de sayısı 5 olduğu görülüyor.</a:t>
                </a:r>
              </a:p>
              <a:p>
                <a:pPr marL="0" lvl="0" indent="0" algn="ctr">
                  <a:buNone/>
                </a:pPr>
                <a14:m>
                  <m:oMath xmlns:m="http://schemas.openxmlformats.org/officeDocument/2006/math">
                    <m:d>
                      <m:dPr>
                        <m:begChr m:val="|"/>
                        <m:endChr m:val="|"/>
                        <m:ctrlPr>
                          <a:rPr lang="tr-TR" sz="2400" i="1">
                            <a:solidFill>
                              <a:srgbClr val="000000"/>
                            </a:solidFill>
                            <a:latin typeface="Cambria Math" panose="02040503050406030204" pitchFamily="18" charset="0"/>
                          </a:rPr>
                        </m:ctrlPr>
                      </m:dPr>
                      <m:e>
                        <m:sSub>
                          <m:sSubPr>
                            <m:ctrlPr>
                              <a:rPr lang="tr-TR" sz="2400" i="1">
                                <a:solidFill>
                                  <a:srgbClr val="000000"/>
                                </a:solidFill>
                                <a:latin typeface="Cambria Math" panose="02040503050406030204" pitchFamily="18" charset="0"/>
                              </a:rPr>
                            </m:ctrlPr>
                          </m:sSubPr>
                          <m:e>
                            <m:r>
                              <a:rPr lang="tr-TR" sz="2400" i="1">
                                <a:solidFill>
                                  <a:srgbClr val="000000"/>
                                </a:solidFill>
                                <a:latin typeface="Cambria Math"/>
                              </a:rPr>
                              <m:t>𝐶</m:t>
                            </m:r>
                          </m:e>
                          <m:sub>
                            <m:r>
                              <a:rPr lang="tr-TR" sz="2400" i="1">
                                <a:solidFill>
                                  <a:srgbClr val="000000"/>
                                </a:solidFill>
                                <a:latin typeface="Cambria Math"/>
                              </a:rPr>
                              <m:t>1</m:t>
                            </m:r>
                          </m:sub>
                        </m:sSub>
                      </m:e>
                    </m:d>
                  </m:oMath>
                </a14:m>
                <a:r>
                  <a:rPr lang="tr-TR" sz="2400" dirty="0">
                    <a:solidFill>
                      <a:srgbClr val="000000"/>
                    </a:solidFill>
                  </a:rPr>
                  <a:t>=</a:t>
                </a:r>
                <a:r>
                  <a:rPr lang="tr-TR" sz="2400" dirty="0" smtClean="0">
                    <a:solidFill>
                      <a:srgbClr val="000000"/>
                    </a:solidFill>
                  </a:rPr>
                  <a:t>5</a:t>
                </a:r>
                <a:r>
                  <a:rPr lang="tr-TR" sz="2400" dirty="0">
                    <a:solidFill>
                      <a:srgbClr val="000000"/>
                    </a:solidFill>
                  </a:rPr>
                  <a:t>    </a:t>
                </a:r>
                <a14:m>
                  <m:oMath xmlns:m="http://schemas.openxmlformats.org/officeDocument/2006/math">
                    <m:d>
                      <m:dPr>
                        <m:begChr m:val="|"/>
                        <m:endChr m:val="|"/>
                        <m:ctrlPr>
                          <a:rPr lang="tr-TR" sz="2400" i="1">
                            <a:solidFill>
                              <a:srgbClr val="000000"/>
                            </a:solidFill>
                            <a:latin typeface="Cambria Math" panose="02040503050406030204" pitchFamily="18" charset="0"/>
                          </a:rPr>
                        </m:ctrlPr>
                      </m:dPr>
                      <m:e>
                        <m:sSub>
                          <m:sSubPr>
                            <m:ctrlPr>
                              <a:rPr lang="tr-TR" sz="2400" i="1">
                                <a:solidFill>
                                  <a:srgbClr val="000000"/>
                                </a:solidFill>
                                <a:latin typeface="Cambria Math" panose="02040503050406030204" pitchFamily="18" charset="0"/>
                              </a:rPr>
                            </m:ctrlPr>
                          </m:sSubPr>
                          <m:e>
                            <m:r>
                              <a:rPr lang="tr-TR" sz="2400" i="1">
                                <a:solidFill>
                                  <a:srgbClr val="000000"/>
                                </a:solidFill>
                                <a:latin typeface="Cambria Math"/>
                              </a:rPr>
                              <m:t>𝐶</m:t>
                            </m:r>
                          </m:e>
                          <m:sub>
                            <m:r>
                              <a:rPr lang="tr-TR" sz="2400" i="1">
                                <a:solidFill>
                                  <a:srgbClr val="000000"/>
                                </a:solidFill>
                                <a:latin typeface="Cambria Math"/>
                              </a:rPr>
                              <m:t>2</m:t>
                            </m:r>
                          </m:sub>
                        </m:sSub>
                      </m:e>
                    </m:d>
                  </m:oMath>
                </a14:m>
                <a:r>
                  <a:rPr lang="tr-TR" sz="2400" dirty="0">
                    <a:solidFill>
                      <a:srgbClr val="000000"/>
                    </a:solidFill>
                  </a:rPr>
                  <a:t>=</a:t>
                </a:r>
                <a:r>
                  <a:rPr lang="tr-TR" sz="2400" dirty="0" smtClean="0">
                    <a:solidFill>
                      <a:srgbClr val="000000"/>
                    </a:solidFill>
                  </a:rPr>
                  <a:t>5</a:t>
                </a:r>
              </a:p>
              <a:p>
                <a:pPr marL="0" lvl="0" indent="0" algn="just">
                  <a:buNone/>
                </a:pPr>
                <a14:m>
                  <m:oMath xmlns:m="http://schemas.openxmlformats.org/officeDocument/2006/math">
                    <m:sSub>
                      <m:sSubPr>
                        <m:ctrlPr>
                          <a:rPr lang="tr-TR" sz="2400" i="1" smtClean="0">
                            <a:solidFill>
                              <a:srgbClr val="000000"/>
                            </a:solidFill>
                            <a:latin typeface="Cambria Math" panose="02040503050406030204" pitchFamily="18" charset="0"/>
                          </a:rPr>
                        </m:ctrlPr>
                      </m:sSubPr>
                      <m:e>
                        <m:r>
                          <a:rPr lang="tr-TR" sz="2400" b="0" i="1" smtClean="0">
                            <a:solidFill>
                              <a:srgbClr val="000000"/>
                            </a:solidFill>
                            <a:latin typeface="Cambria Math"/>
                          </a:rPr>
                          <m:t>𝑃</m:t>
                        </m:r>
                      </m:e>
                      <m:sub>
                        <m:r>
                          <a:rPr lang="tr-TR" sz="2400" b="0" i="1" smtClean="0">
                            <a:solidFill>
                              <a:srgbClr val="000000"/>
                            </a:solidFill>
                            <a:latin typeface="Cambria Math"/>
                          </a:rPr>
                          <m:t>1</m:t>
                        </m:r>
                      </m:sub>
                    </m:sSub>
                    <m:r>
                      <a:rPr lang="tr-TR" sz="2400" b="0" i="1" smtClean="0">
                        <a:solidFill>
                          <a:srgbClr val="000000"/>
                        </a:solidFill>
                        <a:latin typeface="Cambria Math"/>
                      </a:rPr>
                      <m:t>=</m:t>
                    </m:r>
                    <m:f>
                      <m:fPr>
                        <m:ctrlPr>
                          <a:rPr lang="tr-TR" sz="2400" b="0" i="1" smtClean="0">
                            <a:solidFill>
                              <a:srgbClr val="000000"/>
                            </a:solidFill>
                            <a:latin typeface="Cambria Math" panose="02040503050406030204" pitchFamily="18" charset="0"/>
                          </a:rPr>
                        </m:ctrlPr>
                      </m:fPr>
                      <m:num>
                        <m:r>
                          <a:rPr lang="tr-TR" sz="2400" b="0" i="1" smtClean="0">
                            <a:solidFill>
                              <a:srgbClr val="000000"/>
                            </a:solidFill>
                            <a:latin typeface="Cambria Math"/>
                          </a:rPr>
                          <m:t>5</m:t>
                        </m:r>
                      </m:num>
                      <m:den>
                        <m:r>
                          <a:rPr lang="tr-TR" sz="2400" b="0" i="1" smtClean="0">
                            <a:solidFill>
                              <a:srgbClr val="000000"/>
                            </a:solidFill>
                            <a:latin typeface="Cambria Math"/>
                          </a:rPr>
                          <m:t>10</m:t>
                        </m:r>
                      </m:den>
                    </m:f>
                  </m:oMath>
                </a14:m>
                <a:r>
                  <a:rPr lang="tr-TR" sz="2400" dirty="0" smtClean="0">
                    <a:solidFill>
                      <a:srgbClr val="000000"/>
                    </a:solidFill>
                  </a:rPr>
                  <a:t> = </a:t>
                </a:r>
                <a14:m>
                  <m:oMath xmlns:m="http://schemas.openxmlformats.org/officeDocument/2006/math">
                    <m:f>
                      <m:fPr>
                        <m:ctrlPr>
                          <a:rPr lang="tr-TR" sz="2400" i="1">
                            <a:solidFill>
                              <a:srgbClr val="000000"/>
                            </a:solidFill>
                            <a:latin typeface="Cambria Math" panose="02040503050406030204" pitchFamily="18" charset="0"/>
                          </a:rPr>
                        </m:ctrlPr>
                      </m:fPr>
                      <m:num>
                        <m:r>
                          <a:rPr lang="tr-TR" sz="2400" b="0" i="1" smtClean="0">
                            <a:solidFill>
                              <a:srgbClr val="000000"/>
                            </a:solidFill>
                            <a:latin typeface="Cambria Math"/>
                          </a:rPr>
                          <m:t>1</m:t>
                        </m:r>
                      </m:num>
                      <m:den>
                        <m:r>
                          <a:rPr lang="tr-TR" sz="2400" b="0" i="1" smtClean="0">
                            <a:solidFill>
                              <a:srgbClr val="000000"/>
                            </a:solidFill>
                            <a:latin typeface="Cambria Math"/>
                          </a:rPr>
                          <m:t>2 </m:t>
                        </m:r>
                      </m:den>
                    </m:f>
                    <m:r>
                      <a:rPr lang="tr-TR" sz="2400" b="0" i="1" smtClean="0">
                        <a:solidFill>
                          <a:srgbClr val="000000"/>
                        </a:solidFill>
                        <a:latin typeface="Cambria Math"/>
                      </a:rPr>
                      <m:t> </m:t>
                    </m:r>
                  </m:oMath>
                </a14:m>
                <a:r>
                  <a:rPr lang="tr-TR" sz="2400" dirty="0" smtClean="0">
                    <a:solidFill>
                      <a:srgbClr val="000000"/>
                    </a:solidFill>
                  </a:rPr>
                  <a:t> ve  </a:t>
                </a:r>
                <a14:m>
                  <m:oMath xmlns:m="http://schemas.openxmlformats.org/officeDocument/2006/math">
                    <m:sSub>
                      <m:sSubPr>
                        <m:ctrlPr>
                          <a:rPr lang="tr-TR" sz="2400" i="1">
                            <a:solidFill>
                              <a:srgbClr val="000000"/>
                            </a:solidFill>
                            <a:latin typeface="Cambria Math" panose="02040503050406030204" pitchFamily="18" charset="0"/>
                          </a:rPr>
                        </m:ctrlPr>
                      </m:sSubPr>
                      <m:e>
                        <m:r>
                          <a:rPr lang="tr-TR" sz="2400" i="1">
                            <a:solidFill>
                              <a:srgbClr val="000000"/>
                            </a:solidFill>
                            <a:latin typeface="Cambria Math"/>
                          </a:rPr>
                          <m:t>𝑃</m:t>
                        </m:r>
                      </m:e>
                      <m:sub>
                        <m:r>
                          <a:rPr lang="tr-TR" sz="2400" b="0" i="1" smtClean="0">
                            <a:solidFill>
                              <a:srgbClr val="000000"/>
                            </a:solidFill>
                            <a:latin typeface="Cambria Math"/>
                          </a:rPr>
                          <m:t>2</m:t>
                        </m:r>
                      </m:sub>
                    </m:sSub>
                  </m:oMath>
                </a14:m>
                <a:r>
                  <a:rPr lang="tr-TR" sz="2400" dirty="0" smtClean="0">
                    <a:solidFill>
                      <a:srgbClr val="000000"/>
                    </a:solidFill>
                  </a:rPr>
                  <a:t>=</a:t>
                </a:r>
                <a14:m>
                  <m:oMath xmlns:m="http://schemas.openxmlformats.org/officeDocument/2006/math">
                    <m:f>
                      <m:fPr>
                        <m:ctrlPr>
                          <a:rPr lang="tr-TR" sz="2400" i="1" dirty="0" smtClean="0">
                            <a:solidFill>
                              <a:srgbClr val="000000"/>
                            </a:solidFill>
                            <a:latin typeface="Cambria Math" panose="02040503050406030204" pitchFamily="18" charset="0"/>
                          </a:rPr>
                        </m:ctrlPr>
                      </m:fPr>
                      <m:num>
                        <m:r>
                          <a:rPr lang="tr-TR" sz="2400" b="0" i="1" dirty="0" smtClean="0">
                            <a:solidFill>
                              <a:srgbClr val="000000"/>
                            </a:solidFill>
                            <a:latin typeface="Cambria Math"/>
                          </a:rPr>
                          <m:t>1</m:t>
                        </m:r>
                      </m:num>
                      <m:den>
                        <m:r>
                          <a:rPr lang="tr-TR" sz="2400" b="0" i="1" dirty="0" smtClean="0">
                            <a:solidFill>
                              <a:srgbClr val="000000"/>
                            </a:solidFill>
                            <a:latin typeface="Cambria Math"/>
                          </a:rPr>
                          <m:t>2</m:t>
                        </m:r>
                      </m:den>
                    </m:f>
                  </m:oMath>
                </a14:m>
                <a:r>
                  <a:rPr lang="tr-TR" sz="2400" dirty="0" smtClean="0">
                    <a:solidFill>
                      <a:srgbClr val="000000"/>
                    </a:solidFill>
                  </a:rPr>
                  <a:t>  olasılıkları hesaplanabilir. Risk kümesinin içerdiği ’’kötü’’ ve ’’iyi’’ değerleri için olasılık dağılımı;</a:t>
                </a:r>
              </a:p>
              <a:p>
                <a:pPr marL="0" lvl="0" indent="0" algn="just">
                  <a:buNone/>
                </a:pPr>
                <a14:m>
                  <m:oMathPara xmlns:m="http://schemas.openxmlformats.org/officeDocument/2006/math">
                    <m:oMathParaPr>
                      <m:jc m:val="centerGroup"/>
                    </m:oMathParaPr>
                    <m:oMath xmlns:m="http://schemas.openxmlformats.org/officeDocument/2006/math">
                      <m:sSub>
                        <m:sSubPr>
                          <m:ctrlPr>
                            <a:rPr lang="tr-TR" sz="2400" i="1" smtClean="0">
                              <a:solidFill>
                                <a:srgbClr val="000000"/>
                              </a:solidFill>
                              <a:latin typeface="Cambria Math" panose="02040503050406030204" pitchFamily="18" charset="0"/>
                            </a:rPr>
                          </m:ctrlPr>
                        </m:sSubPr>
                        <m:e>
                          <m:r>
                            <a:rPr lang="tr-TR" sz="2400" b="0" i="1" smtClean="0">
                              <a:solidFill>
                                <a:srgbClr val="000000"/>
                              </a:solidFill>
                              <a:latin typeface="Cambria Math"/>
                            </a:rPr>
                            <m:t>𝑃</m:t>
                          </m:r>
                        </m:e>
                        <m:sub>
                          <m:r>
                            <a:rPr lang="tr-TR" sz="2400" b="0" i="1" smtClean="0">
                              <a:solidFill>
                                <a:srgbClr val="000000"/>
                              </a:solidFill>
                              <a:latin typeface="Cambria Math"/>
                            </a:rPr>
                            <m:t>𝑅</m:t>
                          </m:r>
                          <m:r>
                            <a:rPr lang="tr-TR" sz="2400" b="0" i="1" smtClean="0">
                              <a:solidFill>
                                <a:srgbClr val="000000"/>
                              </a:solidFill>
                              <a:latin typeface="Cambria Math"/>
                            </a:rPr>
                            <m:t>İ</m:t>
                          </m:r>
                          <m:r>
                            <a:rPr lang="tr-TR" sz="2400" b="0" i="1" smtClean="0">
                              <a:solidFill>
                                <a:srgbClr val="000000"/>
                              </a:solidFill>
                              <a:latin typeface="Cambria Math"/>
                            </a:rPr>
                            <m:t>𝑆𝐾</m:t>
                          </m:r>
                        </m:sub>
                      </m:sSub>
                      <m:r>
                        <a:rPr lang="tr-TR" sz="2400" b="0" i="1" smtClean="0">
                          <a:solidFill>
                            <a:srgbClr val="000000"/>
                          </a:solidFill>
                          <a:latin typeface="Cambria Math"/>
                        </a:rPr>
                        <m:t>=</m:t>
                      </m:r>
                      <m:d>
                        <m:dPr>
                          <m:ctrlPr>
                            <a:rPr lang="tr-TR" sz="2400" b="0" i="1" smtClean="0">
                              <a:solidFill>
                                <a:srgbClr val="000000"/>
                              </a:solidFill>
                              <a:latin typeface="Cambria Math" panose="02040503050406030204" pitchFamily="18" charset="0"/>
                            </a:rPr>
                          </m:ctrlPr>
                        </m:dPr>
                        <m:e>
                          <m:f>
                            <m:fPr>
                              <m:ctrlPr>
                                <a:rPr lang="tr-TR" sz="2400" b="0" i="1" smtClean="0">
                                  <a:solidFill>
                                    <a:srgbClr val="000000"/>
                                  </a:solidFill>
                                  <a:latin typeface="Cambria Math" panose="02040503050406030204" pitchFamily="18" charset="0"/>
                                </a:rPr>
                              </m:ctrlPr>
                            </m:fPr>
                            <m:num>
                              <m:r>
                                <a:rPr lang="tr-TR" sz="2400" b="0" i="1" smtClean="0">
                                  <a:solidFill>
                                    <a:srgbClr val="000000"/>
                                  </a:solidFill>
                                  <a:latin typeface="Cambria Math"/>
                                </a:rPr>
                                <m:t>1</m:t>
                              </m:r>
                            </m:num>
                            <m:den>
                              <m:r>
                                <a:rPr lang="tr-TR" sz="2400" b="0" i="1" smtClean="0">
                                  <a:solidFill>
                                    <a:srgbClr val="000000"/>
                                  </a:solidFill>
                                  <a:latin typeface="Cambria Math"/>
                                </a:rPr>
                                <m:t>2</m:t>
                              </m:r>
                            </m:den>
                          </m:f>
                          <m:r>
                            <a:rPr lang="tr-TR" sz="2400" b="0" i="1" smtClean="0">
                              <a:solidFill>
                                <a:srgbClr val="000000"/>
                              </a:solidFill>
                              <a:latin typeface="Cambria Math"/>
                            </a:rPr>
                            <m:t>,</m:t>
                          </m:r>
                          <m:f>
                            <m:fPr>
                              <m:ctrlPr>
                                <a:rPr lang="tr-TR" sz="2400" b="0" i="1" smtClean="0">
                                  <a:solidFill>
                                    <a:srgbClr val="000000"/>
                                  </a:solidFill>
                                  <a:latin typeface="Cambria Math" panose="02040503050406030204" pitchFamily="18" charset="0"/>
                                </a:rPr>
                              </m:ctrlPr>
                            </m:fPr>
                            <m:num>
                              <m:r>
                                <a:rPr lang="tr-TR" sz="2400" b="0" i="1" smtClean="0">
                                  <a:solidFill>
                                    <a:srgbClr val="000000"/>
                                  </a:solidFill>
                                  <a:latin typeface="Cambria Math"/>
                                </a:rPr>
                                <m:t>1</m:t>
                              </m:r>
                            </m:num>
                            <m:den>
                              <m:r>
                                <a:rPr lang="tr-TR" sz="2400" b="0" i="1" smtClean="0">
                                  <a:solidFill>
                                    <a:srgbClr val="000000"/>
                                  </a:solidFill>
                                  <a:latin typeface="Cambria Math"/>
                                </a:rPr>
                                <m:t>2</m:t>
                              </m:r>
                            </m:den>
                          </m:f>
                        </m:e>
                      </m:d>
                    </m:oMath>
                  </m:oMathPara>
                </a14:m>
                <a:endParaRPr lang="tr-TR" sz="2400" dirty="0" smtClean="0">
                  <a:solidFill>
                    <a:srgbClr val="000000"/>
                  </a:solidFill>
                </a:endParaRPr>
              </a:p>
              <a:p>
                <a:pPr marL="0" lvl="0" indent="0" algn="ctr">
                  <a:buNone/>
                </a:pPr>
                <a:endParaRPr lang="tr-TR" sz="2400" dirty="0">
                  <a:solidFill>
                    <a:srgbClr val="000000"/>
                  </a:solidFill>
                </a:endParaRPr>
              </a:p>
              <a:p>
                <a:pPr marL="0" indent="0" algn="just">
                  <a:buNone/>
                </a:pPr>
                <a:endParaRPr lang="tr-TR" sz="2400"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611561" y="764704"/>
                <a:ext cx="8136904" cy="5976664"/>
              </a:xfrm>
              <a:blipFill rotWithShape="1">
                <a:blip r:embed="rId2"/>
                <a:stretch>
                  <a:fillRect l="-1124" t="-714" r="-1199"/>
                </a:stretch>
              </a:blipFill>
            </p:spPr>
            <p:txBody>
              <a:bodyPr/>
              <a:lstStyle/>
              <a:p>
                <a:r>
                  <a:rPr lang="tr-TR">
                    <a:noFill/>
                  </a:rPr>
                  <a:t> </a:t>
                </a:r>
              </a:p>
            </p:txBody>
          </p:sp>
        </mc:Fallback>
      </mc:AlternateContent>
      <p:sp>
        <p:nvSpPr>
          <p:cNvPr id="2" name="Altbilgi Yer Tutucusu 1"/>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2458686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539552" y="404664"/>
                <a:ext cx="7992888" cy="6192688"/>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𝑅</m:t>
                          </m:r>
                          <m:r>
                            <a:rPr lang="tr-TR" b="0" i="1" smtClean="0">
                              <a:latin typeface="Cambria Math"/>
                            </a:rPr>
                            <m:t>İ</m:t>
                          </m:r>
                          <m:r>
                            <a:rPr lang="tr-TR" b="0" i="1" smtClean="0">
                              <a:latin typeface="Cambria Math"/>
                            </a:rPr>
                            <m:t>𝑆𝐾</m:t>
                          </m:r>
                        </m:e>
                      </m:d>
                      <m:r>
                        <a:rPr lang="tr-TR" b="0" i="1" smtClean="0">
                          <a:latin typeface="Cambria Math"/>
                        </a:rPr>
                        <m:t>=−</m:t>
                      </m:r>
                      <m:nary>
                        <m:naryPr>
                          <m:chr m:val="∑"/>
                          <m:ctrlPr>
                            <a:rPr lang="tr-TR" b="0" i="1" smtClean="0">
                              <a:latin typeface="Cambria Math" panose="02040503050406030204" pitchFamily="18" charset="0"/>
                            </a:rPr>
                          </m:ctrlPr>
                        </m:naryPr>
                        <m:sub>
                          <m:r>
                            <m:rPr>
                              <m:brk m:alnAt="23"/>
                            </m:rPr>
                            <a:rPr lang="tr-TR" b="0" i="1" smtClean="0">
                              <a:latin typeface="Cambria Math"/>
                            </a:rPr>
                            <m:t>𝑖</m:t>
                          </m:r>
                          <m:r>
                            <a:rPr lang="tr-TR" b="0" i="1" smtClean="0">
                              <a:latin typeface="Cambria Math"/>
                            </a:rPr>
                            <m:t>=1</m:t>
                          </m:r>
                        </m:sub>
                        <m:sup>
                          <m:r>
                            <a:rPr lang="tr-TR" b="0" i="1" smtClean="0">
                              <a:latin typeface="Cambria Math"/>
                            </a:rPr>
                            <m:t>𝑛</m:t>
                          </m:r>
                        </m:sup>
                        <m:e>
                          <m:sSub>
                            <m:sSubPr>
                              <m:ctrlPr>
                                <a:rPr lang="tr-TR" b="0" i="1" smtClean="0">
                                  <a:latin typeface="Cambria Math" panose="02040503050406030204" pitchFamily="18" charset="0"/>
                                </a:rPr>
                              </m:ctrlPr>
                            </m:sSubPr>
                            <m:e>
                              <m:r>
                                <a:rPr lang="tr-TR" b="0" i="1" smtClean="0">
                                  <a:latin typeface="Cambria Math"/>
                                </a:rPr>
                                <m:t>𝑃</m:t>
                              </m:r>
                            </m:e>
                            <m:sub>
                              <m:r>
                                <a:rPr lang="tr-TR" b="0" i="1" smtClean="0">
                                  <a:latin typeface="Cambria Math"/>
                                </a:rPr>
                                <m:t>𝑖</m:t>
                              </m:r>
                            </m:sub>
                          </m:sSub>
                        </m:e>
                      </m:nary>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𝑃</m:t>
                                  </m:r>
                                </m:e>
                                <m:sub>
                                  <m:r>
                                    <a:rPr lang="tr-TR" b="0" i="1" smtClean="0">
                                      <a:latin typeface="Cambria Math"/>
                                    </a:rPr>
                                    <m:t>𝑖</m:t>
                                  </m:r>
                                </m:sub>
                              </m:sSub>
                            </m:e>
                          </m:d>
                        </m:e>
                      </m:func>
                    </m:oMath>
                  </m:oMathPara>
                </a14:m>
                <a:endParaRPr lang="tr-TR" dirty="0" smtClean="0"/>
              </a:p>
              <a:p>
                <a:pPr marL="0" indent="0">
                  <a:buNone/>
                </a:pPr>
                <a:r>
                  <a:rPr lang="tr-TR" sz="2400" dirty="0" smtClean="0"/>
                  <a:t>olduğuna göre, RİSK niteliğinin </a:t>
                </a:r>
                <a:r>
                  <a:rPr lang="tr-TR" sz="2400" dirty="0" err="1" smtClean="0"/>
                  <a:t>entropisi</a:t>
                </a:r>
                <a:r>
                  <a:rPr lang="tr-TR" sz="2400" dirty="0" smtClean="0"/>
                  <a:t>;</a:t>
                </a:r>
              </a:p>
              <a:p>
                <a:pPr marL="0" indent="0" algn="ctr">
                  <a:buNone/>
                </a:pPr>
                <a14:m>
                  <m:oMath xmlns:m="http://schemas.openxmlformats.org/officeDocument/2006/math">
                    <m:r>
                      <a:rPr lang="tr-TR" sz="2400" b="0" i="1" smtClean="0">
                        <a:latin typeface="Cambria Math"/>
                      </a:rPr>
                      <m:t>𝐻</m:t>
                    </m:r>
                    <m:d>
                      <m:dPr>
                        <m:ctrlPr>
                          <a:rPr lang="tr-TR" sz="2400" b="0" i="1" smtClean="0">
                            <a:latin typeface="Cambria Math" panose="02040503050406030204" pitchFamily="18" charset="0"/>
                          </a:rPr>
                        </m:ctrlPr>
                      </m:dPr>
                      <m:e>
                        <m:r>
                          <a:rPr lang="tr-TR" sz="2400" b="0" i="1" smtClean="0">
                            <a:latin typeface="Cambria Math"/>
                          </a:rPr>
                          <m:t>𝑅</m:t>
                        </m:r>
                        <m:r>
                          <a:rPr lang="tr-TR" sz="2400" b="0" i="1" smtClean="0">
                            <a:latin typeface="Cambria Math"/>
                          </a:rPr>
                          <m:t>İ</m:t>
                        </m:r>
                        <m:r>
                          <a:rPr lang="tr-TR" sz="2400" b="0" i="1" smtClean="0">
                            <a:latin typeface="Cambria Math"/>
                          </a:rPr>
                          <m:t>𝑆𝐾</m:t>
                        </m:r>
                      </m:e>
                    </m:d>
                    <m:r>
                      <a:rPr lang="tr-TR" sz="2400" b="0" i="1" smtClean="0">
                        <a:latin typeface="Cambria Math"/>
                      </a:rPr>
                      <m:t>=−</m:t>
                    </m:r>
                    <m:d>
                      <m:dPr>
                        <m:ctrlPr>
                          <a:rPr lang="tr-TR" sz="2400" b="0" i="1" smtClean="0">
                            <a:latin typeface="Cambria Math" panose="02040503050406030204" pitchFamily="18" charset="0"/>
                          </a:rPr>
                        </m:ctrlPr>
                      </m:dPr>
                      <m:e>
                        <m:f>
                          <m:fPr>
                            <m:ctrlPr>
                              <a:rPr lang="tr-TR" sz="2400" b="0" i="1" smtClean="0">
                                <a:latin typeface="Cambria Math" panose="02040503050406030204" pitchFamily="18" charset="0"/>
                              </a:rPr>
                            </m:ctrlPr>
                          </m:fPr>
                          <m:num>
                            <m:r>
                              <a:rPr lang="tr-TR" sz="2400" b="0" i="1" smtClean="0">
                                <a:latin typeface="Cambria Math"/>
                              </a:rPr>
                              <m:t>1</m:t>
                            </m:r>
                          </m:num>
                          <m:den>
                            <m:r>
                              <a:rPr lang="tr-TR" sz="2400" b="0" i="1" smtClean="0">
                                <a:latin typeface="Cambria Math"/>
                              </a:rPr>
                              <m:t>2</m:t>
                            </m:r>
                          </m:den>
                        </m:f>
                        <m:func>
                          <m:funcPr>
                            <m:ctrlPr>
                              <a:rPr lang="tr-TR" sz="2400" b="0" i="1" smtClean="0">
                                <a:latin typeface="Cambria Math" panose="02040503050406030204" pitchFamily="18" charset="0"/>
                              </a:rPr>
                            </m:ctrlPr>
                          </m:funcPr>
                          <m:fName>
                            <m:sSub>
                              <m:sSubPr>
                                <m:ctrlPr>
                                  <a:rPr lang="tr-TR" sz="2400" b="0" i="1" smtClean="0">
                                    <a:latin typeface="Cambria Math" panose="02040503050406030204" pitchFamily="18" charset="0"/>
                                  </a:rPr>
                                </m:ctrlPr>
                              </m:sSubPr>
                              <m:e>
                                <m:r>
                                  <m:rPr>
                                    <m:sty m:val="p"/>
                                  </m:rPr>
                                  <a:rPr lang="tr-TR" sz="2400" b="0" i="0" smtClean="0">
                                    <a:latin typeface="Cambria Math"/>
                                  </a:rPr>
                                  <m:t>log</m:t>
                                </m:r>
                              </m:e>
                              <m:sub>
                                <m:r>
                                  <a:rPr lang="tr-TR" sz="2400" b="0" i="1" smtClean="0">
                                    <a:latin typeface="Cambria Math"/>
                                  </a:rPr>
                                  <m:t>2</m:t>
                                </m:r>
                              </m:sub>
                            </m:sSub>
                          </m:fName>
                          <m:e>
                            <m:f>
                              <m:fPr>
                                <m:ctrlPr>
                                  <a:rPr lang="tr-TR" sz="2400" b="0" i="1" smtClean="0">
                                    <a:latin typeface="Cambria Math" panose="02040503050406030204" pitchFamily="18" charset="0"/>
                                  </a:rPr>
                                </m:ctrlPr>
                              </m:fPr>
                              <m:num>
                                <m:r>
                                  <a:rPr lang="tr-TR" sz="2400" b="0" i="1" smtClean="0">
                                    <a:latin typeface="Cambria Math"/>
                                  </a:rPr>
                                  <m:t>1</m:t>
                                </m:r>
                              </m:num>
                              <m:den>
                                <m:r>
                                  <a:rPr lang="tr-TR" sz="2400" b="0" i="1" smtClean="0">
                                    <a:latin typeface="Cambria Math"/>
                                  </a:rPr>
                                  <m:t>2</m:t>
                                </m:r>
                              </m:den>
                            </m:f>
                          </m:e>
                        </m:func>
                        <m:r>
                          <a:rPr lang="tr-TR" sz="2400" b="0" i="1" smtClean="0">
                            <a:latin typeface="Cambria Math"/>
                          </a:rPr>
                          <m:t>+</m:t>
                        </m:r>
                        <m:f>
                          <m:fPr>
                            <m:ctrlPr>
                              <a:rPr lang="tr-TR" sz="2400" i="1">
                                <a:latin typeface="Cambria Math" panose="02040503050406030204" pitchFamily="18" charset="0"/>
                              </a:rPr>
                            </m:ctrlPr>
                          </m:fPr>
                          <m:num>
                            <m:r>
                              <a:rPr lang="tr-TR" sz="2400" i="1">
                                <a:latin typeface="Cambria Math"/>
                              </a:rPr>
                              <m:t>1</m:t>
                            </m:r>
                          </m:num>
                          <m:den>
                            <m:r>
                              <a:rPr lang="tr-TR" sz="2400" i="1">
                                <a:latin typeface="Cambria Math"/>
                              </a:rPr>
                              <m:t>2</m:t>
                            </m:r>
                          </m:den>
                        </m:f>
                        <m:func>
                          <m:funcPr>
                            <m:ctrlPr>
                              <a:rPr lang="tr-TR" sz="2400" i="1">
                                <a:latin typeface="Cambria Math" panose="02040503050406030204" pitchFamily="18" charset="0"/>
                              </a:rPr>
                            </m:ctrlPr>
                          </m:funcPr>
                          <m:fName>
                            <m:sSub>
                              <m:sSubPr>
                                <m:ctrlPr>
                                  <a:rPr lang="tr-TR" sz="2400" i="1">
                                    <a:latin typeface="Cambria Math" panose="02040503050406030204" pitchFamily="18" charset="0"/>
                                  </a:rPr>
                                </m:ctrlPr>
                              </m:sSubPr>
                              <m:e>
                                <m:r>
                                  <m:rPr>
                                    <m:sty m:val="p"/>
                                  </m:rPr>
                                  <a:rPr lang="tr-TR" sz="2400">
                                    <a:latin typeface="Cambria Math"/>
                                  </a:rPr>
                                  <m:t>log</m:t>
                                </m:r>
                              </m:e>
                              <m:sub>
                                <m:r>
                                  <a:rPr lang="tr-TR" sz="2400" i="1">
                                    <a:latin typeface="Cambria Math"/>
                                  </a:rPr>
                                  <m:t>2</m:t>
                                </m:r>
                              </m:sub>
                            </m:sSub>
                          </m:fName>
                          <m:e>
                            <m:f>
                              <m:fPr>
                                <m:ctrlPr>
                                  <a:rPr lang="tr-TR" sz="2400" i="1">
                                    <a:latin typeface="Cambria Math" panose="02040503050406030204" pitchFamily="18" charset="0"/>
                                  </a:rPr>
                                </m:ctrlPr>
                              </m:fPr>
                              <m:num>
                                <m:r>
                                  <a:rPr lang="tr-TR" sz="2400" i="1">
                                    <a:latin typeface="Cambria Math"/>
                                  </a:rPr>
                                  <m:t>1</m:t>
                                </m:r>
                              </m:num>
                              <m:den>
                                <m:r>
                                  <a:rPr lang="tr-TR" sz="2400" i="1">
                                    <a:latin typeface="Cambria Math"/>
                                  </a:rPr>
                                  <m:t>2</m:t>
                                </m:r>
                              </m:den>
                            </m:f>
                          </m:e>
                        </m:func>
                      </m:e>
                    </m:d>
                  </m:oMath>
                </a14:m>
                <a:r>
                  <a:rPr lang="tr-TR" sz="2400" dirty="0" smtClean="0"/>
                  <a:t>=1</a:t>
                </a:r>
              </a:p>
              <a:p>
                <a:pPr marL="0" indent="0" algn="just">
                  <a:buNone/>
                </a:pPr>
                <a:endParaRPr lang="tr-TR" sz="2400" dirty="0"/>
              </a:p>
              <a:p>
                <a:pPr marL="0" indent="0" algn="just">
                  <a:buNone/>
                </a:pPr>
                <a:r>
                  <a:rPr lang="tr-TR" sz="2400" dirty="0" smtClean="0"/>
                  <a:t>Öncelikle BORÇ niteliğinin her bir değerden kaç tane içerdiği belirlenir.</a:t>
                </a:r>
              </a:p>
              <a:p>
                <a:pPr marL="0" indent="0" algn="just">
                  <a:buNone/>
                </a:pPr>
                <a14:m>
                  <m:oMathPara xmlns:m="http://schemas.openxmlformats.org/officeDocument/2006/math">
                    <m:oMathParaPr>
                      <m:jc m:val="centerGroup"/>
                    </m:oMathParaPr>
                    <m:oMath xmlns:m="http://schemas.openxmlformats.org/officeDocument/2006/math">
                      <m:d>
                        <m:dPr>
                          <m:begChr m:val="|"/>
                          <m:endChr m:val="|"/>
                          <m:ctrlPr>
                            <a:rPr lang="tr-TR" sz="2400" i="1" smtClean="0">
                              <a:latin typeface="Cambria Math" panose="02040503050406030204" pitchFamily="18" charset="0"/>
                            </a:rPr>
                          </m:ctrlPr>
                        </m:dPr>
                        <m:e>
                          <m:sSub>
                            <m:sSubPr>
                              <m:ctrlPr>
                                <a:rPr lang="tr-TR" sz="2400" i="1" smtClean="0">
                                  <a:latin typeface="Cambria Math" panose="02040503050406030204" pitchFamily="18" charset="0"/>
                                </a:rPr>
                              </m:ctrlPr>
                            </m:sSubPr>
                            <m:e>
                              <m:r>
                                <a:rPr lang="tr-TR" sz="2400" b="0" i="1" smtClean="0">
                                  <a:latin typeface="Cambria Math"/>
                                </a:rPr>
                                <m:t>𝐵𝑂𝑅</m:t>
                              </m:r>
                              <m:r>
                                <a:rPr lang="tr-TR" sz="2400" b="0" i="1" smtClean="0">
                                  <a:latin typeface="Cambria Math"/>
                                </a:rPr>
                                <m:t>Ç</m:t>
                              </m:r>
                            </m:e>
                            <m:sub>
                              <m:r>
                                <a:rPr lang="tr-TR" sz="2400" b="0" i="1" smtClean="0">
                                  <a:latin typeface="Cambria Math"/>
                                </a:rPr>
                                <m:t>𝑌</m:t>
                              </m:r>
                              <m:r>
                                <a:rPr lang="tr-TR" sz="2400" b="0" i="1" smtClean="0">
                                  <a:latin typeface="Cambria Math"/>
                                </a:rPr>
                                <m:t>ü</m:t>
                              </m:r>
                              <m:r>
                                <a:rPr lang="tr-TR" sz="2400" b="0" i="1" smtClean="0">
                                  <a:latin typeface="Cambria Math"/>
                                </a:rPr>
                                <m:t>𝑘𝑠𝑒𝑘</m:t>
                              </m:r>
                            </m:sub>
                          </m:sSub>
                        </m:e>
                      </m:d>
                      <m:r>
                        <a:rPr lang="tr-TR" sz="2400" b="0" i="1" smtClean="0">
                          <a:latin typeface="Cambria Math"/>
                        </a:rPr>
                        <m:t>=3</m:t>
                      </m:r>
                    </m:oMath>
                  </m:oMathPara>
                </a14:m>
                <a:endParaRPr lang="tr-TR" sz="2400" b="0" dirty="0" smtClean="0"/>
              </a:p>
              <a:p>
                <a:pPr marL="0" lvl="0" indent="0" algn="just">
                  <a:buNone/>
                </a:pPr>
                <a14:m>
                  <m:oMathPara xmlns:m="http://schemas.openxmlformats.org/officeDocument/2006/math">
                    <m:oMathParaPr>
                      <m:jc m:val="centerGroup"/>
                    </m:oMathParaPr>
                    <m:oMath xmlns:m="http://schemas.openxmlformats.org/officeDocument/2006/math">
                      <m:d>
                        <m:dPr>
                          <m:begChr m:val="|"/>
                          <m:endChr m:val="|"/>
                          <m:ctrlPr>
                            <a:rPr lang="tr-TR" sz="2400" i="1">
                              <a:solidFill>
                                <a:srgbClr val="000000"/>
                              </a:solidFill>
                              <a:latin typeface="Cambria Math" panose="02040503050406030204" pitchFamily="18" charset="0"/>
                            </a:rPr>
                          </m:ctrlPr>
                        </m:dPr>
                        <m:e>
                          <m:sSub>
                            <m:sSubPr>
                              <m:ctrlPr>
                                <a:rPr lang="tr-TR" sz="2400" i="1">
                                  <a:solidFill>
                                    <a:srgbClr val="000000"/>
                                  </a:solidFill>
                                  <a:latin typeface="Cambria Math" panose="02040503050406030204" pitchFamily="18" charset="0"/>
                                </a:rPr>
                              </m:ctrlPr>
                            </m:sSubPr>
                            <m:e>
                              <m:r>
                                <a:rPr lang="tr-TR" sz="2400" i="1">
                                  <a:solidFill>
                                    <a:srgbClr val="000000"/>
                                  </a:solidFill>
                                  <a:latin typeface="Cambria Math"/>
                                </a:rPr>
                                <m:t>𝐵𝑂𝑅</m:t>
                              </m:r>
                              <m:r>
                                <a:rPr lang="tr-TR" sz="2400" i="1">
                                  <a:solidFill>
                                    <a:srgbClr val="000000"/>
                                  </a:solidFill>
                                  <a:latin typeface="Cambria Math"/>
                                </a:rPr>
                                <m:t>Ç</m:t>
                              </m:r>
                            </m:e>
                            <m:sub>
                              <m:r>
                                <a:rPr lang="tr-TR" sz="2400" b="0" i="1" smtClean="0">
                                  <a:solidFill>
                                    <a:srgbClr val="000000"/>
                                  </a:solidFill>
                                  <a:latin typeface="Cambria Math"/>
                                </a:rPr>
                                <m:t>𝐷</m:t>
                              </m:r>
                              <m:r>
                                <a:rPr lang="tr-TR" sz="2400" b="0" i="1" smtClean="0">
                                  <a:solidFill>
                                    <a:srgbClr val="000000"/>
                                  </a:solidFill>
                                  <a:latin typeface="Cambria Math"/>
                                </a:rPr>
                                <m:t>üşü</m:t>
                              </m:r>
                              <m:r>
                                <a:rPr lang="tr-TR" sz="2400" b="0" i="1" smtClean="0">
                                  <a:solidFill>
                                    <a:srgbClr val="000000"/>
                                  </a:solidFill>
                                  <a:latin typeface="Cambria Math"/>
                                </a:rPr>
                                <m:t>𝑘</m:t>
                              </m:r>
                            </m:sub>
                          </m:sSub>
                        </m:e>
                      </m:d>
                      <m:r>
                        <a:rPr lang="tr-TR" sz="2400" i="1">
                          <a:solidFill>
                            <a:srgbClr val="000000"/>
                          </a:solidFill>
                          <a:latin typeface="Cambria Math"/>
                        </a:rPr>
                        <m:t>=</m:t>
                      </m:r>
                      <m:r>
                        <a:rPr lang="tr-TR" sz="2400" b="0" i="1" smtClean="0">
                          <a:solidFill>
                            <a:srgbClr val="000000"/>
                          </a:solidFill>
                          <a:latin typeface="Cambria Math"/>
                        </a:rPr>
                        <m:t>7</m:t>
                      </m:r>
                    </m:oMath>
                  </m:oMathPara>
                </a14:m>
                <a:endParaRPr lang="tr-TR" sz="2400" dirty="0" smtClean="0">
                  <a:solidFill>
                    <a:srgbClr val="000000"/>
                  </a:solidFill>
                </a:endParaRPr>
              </a:p>
              <a:p>
                <a:pPr marL="0" lvl="0" indent="0" algn="just">
                  <a:buNone/>
                </a:pPr>
                <a:r>
                  <a:rPr lang="tr-TR" dirty="0" smtClean="0">
                    <a:solidFill>
                      <a:srgbClr val="000000"/>
                    </a:solidFill>
                  </a:rPr>
                  <a:t>BORÇ niteliğinin RİSK hedef niteliğindeki karşılıklarına bakalım. BORÇ niteliğinin yüksek niteliği karşısında RİSK niteliğinin </a:t>
                </a:r>
                <a:r>
                  <a:rPr lang="tr-TR" dirty="0" smtClean="0">
                    <a:solidFill>
                      <a:srgbClr val="FF0000"/>
                    </a:solidFill>
                  </a:rPr>
                  <a:t>3 adet kötü </a:t>
                </a:r>
                <a:r>
                  <a:rPr lang="tr-TR" dirty="0" smtClean="0">
                    <a:solidFill>
                      <a:srgbClr val="000000"/>
                    </a:solidFill>
                  </a:rPr>
                  <a:t>değeri karşılık olmaktadır. Buna karşılık, BORÇ niteliğinin </a:t>
                </a:r>
                <a:r>
                  <a:rPr lang="tr-TR" dirty="0" smtClean="0">
                    <a:solidFill>
                      <a:srgbClr val="FF0000"/>
                    </a:solidFill>
                  </a:rPr>
                  <a:t>7 adet düşük </a:t>
                </a:r>
                <a:r>
                  <a:rPr lang="tr-TR" dirty="0" smtClean="0">
                    <a:solidFill>
                      <a:srgbClr val="000000"/>
                    </a:solidFill>
                  </a:rPr>
                  <a:t>değeri için RİSK üzerinden </a:t>
                </a:r>
                <a:r>
                  <a:rPr lang="tr-TR" dirty="0" smtClean="0">
                    <a:solidFill>
                      <a:srgbClr val="FF0000"/>
                    </a:solidFill>
                  </a:rPr>
                  <a:t>5 adet iyi,2 adet kötü </a:t>
                </a:r>
                <a:r>
                  <a:rPr lang="tr-TR" dirty="0" smtClean="0">
                    <a:solidFill>
                      <a:srgbClr val="000000"/>
                    </a:solidFill>
                  </a:rPr>
                  <a:t>değeri karşılık gelmektedir.</a:t>
                </a:r>
                <a:endParaRPr lang="tr-TR" sz="2400" dirty="0">
                  <a:solidFill>
                    <a:srgbClr val="000000"/>
                  </a:solidFill>
                </a:endParaRPr>
              </a:p>
              <a:p>
                <a:pPr marL="0" indent="0" algn="just">
                  <a:buNone/>
                </a:pPr>
                <a:endParaRPr lang="tr-TR" sz="2400" dirty="0" smtClean="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539552" y="404664"/>
                <a:ext cx="7992888" cy="6192688"/>
              </a:xfrm>
              <a:blipFill rotWithShape="1">
                <a:blip r:embed="rId2"/>
                <a:stretch>
                  <a:fillRect l="-1220" r="-1144" b="-295"/>
                </a:stretch>
              </a:blipFill>
            </p:spPr>
            <p:txBody>
              <a:bodyPr/>
              <a:lstStyle/>
              <a:p>
                <a:r>
                  <a:rPr lang="tr-TR">
                    <a:noFill/>
                  </a:rPr>
                  <a:t> </a:t>
                </a:r>
              </a:p>
            </p:txBody>
          </p:sp>
        </mc:Fallback>
      </mc:AlternateContent>
      <p:sp>
        <p:nvSpPr>
          <p:cNvPr id="2" name="Altbilgi Yer Tutucusu 1"/>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1945968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İçerik Yer Tutucusu 3"/>
              <p:cNvSpPr>
                <a:spLocks noGrp="1"/>
              </p:cNvSpPr>
              <p:nvPr>
                <p:ph idx="1"/>
              </p:nvPr>
            </p:nvSpPr>
            <p:spPr>
              <a:xfrm>
                <a:off x="457200" y="1196752"/>
                <a:ext cx="8229600" cy="5544616"/>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𝐵𝑂𝑅</m:t>
                              </m:r>
                              <m:r>
                                <a:rPr lang="tr-TR" b="0" i="1" smtClean="0">
                                  <a:latin typeface="Cambria Math"/>
                                </a:rPr>
                                <m:t>Ç</m:t>
                              </m:r>
                            </m:e>
                            <m:sub>
                              <m:r>
                                <a:rPr lang="tr-TR" b="0" i="1" smtClean="0">
                                  <a:latin typeface="Cambria Math"/>
                                </a:rPr>
                                <m:t>𝑦</m:t>
                              </m:r>
                              <m:r>
                                <a:rPr lang="tr-TR" b="0" i="1" smtClean="0">
                                  <a:latin typeface="Cambria Math"/>
                                </a:rPr>
                                <m:t>ü</m:t>
                              </m:r>
                              <m:r>
                                <a:rPr lang="tr-TR" b="0" i="1" smtClean="0">
                                  <a:latin typeface="Cambria Math"/>
                                </a:rPr>
                                <m:t>𝑘𝑠𝑒𝑘</m:t>
                              </m:r>
                            </m:sub>
                          </m:sSub>
                        </m:e>
                      </m:d>
                      <m:r>
                        <a:rPr lang="tr-TR" b="0" i="1" smtClean="0">
                          <a:latin typeface="Cambria Math"/>
                        </a:rPr>
                        <m:t>=−</m:t>
                      </m:r>
                      <m:d>
                        <m:dPr>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a:rPr>
                                <m:t>3</m:t>
                              </m:r>
                            </m:num>
                            <m:den>
                              <m:r>
                                <a:rPr lang="tr-TR" b="0" i="1" smtClean="0">
                                  <a:latin typeface="Cambria Math"/>
                                </a:rPr>
                                <m:t>3</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3</m:t>
                                  </m:r>
                                </m:num>
                                <m:den>
                                  <m:r>
                                    <a:rPr lang="tr-TR" b="0" i="1" smtClean="0">
                                      <a:latin typeface="Cambria Math"/>
                                    </a:rPr>
                                    <m:t>3</m:t>
                                  </m:r>
                                </m:den>
                              </m:f>
                            </m:e>
                          </m:func>
                          <m:r>
                            <a:rPr lang="tr-TR" b="0" i="1" smtClean="0">
                              <a:latin typeface="Cambria Math"/>
                            </a:rPr>
                            <m:t>+</m:t>
                          </m:r>
                          <m:f>
                            <m:fPr>
                              <m:ctrlPr>
                                <a:rPr lang="tr-TR" i="1">
                                  <a:latin typeface="Cambria Math" panose="02040503050406030204" pitchFamily="18" charset="0"/>
                                </a:rPr>
                              </m:ctrlPr>
                            </m:fPr>
                            <m:num>
                              <m:r>
                                <a:rPr lang="tr-TR" b="0" i="1" smtClean="0">
                                  <a:latin typeface="Cambria Math"/>
                                </a:rPr>
                                <m:t>0</m:t>
                              </m:r>
                            </m:num>
                            <m:den>
                              <m:r>
                                <a:rPr lang="tr-TR" i="1">
                                  <a:latin typeface="Cambria Math"/>
                                </a:rPr>
                                <m:t>3</m:t>
                              </m:r>
                            </m:den>
                          </m:f>
                          <m:func>
                            <m:funcPr>
                              <m:ctrlPr>
                                <a:rPr lang="tr-TR" i="1">
                                  <a:latin typeface="Cambria Math" panose="02040503050406030204" pitchFamily="18" charset="0"/>
                                </a:rPr>
                              </m:ctrlPr>
                            </m:funcPr>
                            <m:fName>
                              <m:sSub>
                                <m:sSubPr>
                                  <m:ctrlPr>
                                    <a:rPr lang="tr-TR" i="1">
                                      <a:latin typeface="Cambria Math" panose="02040503050406030204" pitchFamily="18" charset="0"/>
                                    </a:rPr>
                                  </m:ctrlPr>
                                </m:sSubPr>
                                <m:e>
                                  <m:r>
                                    <m:rPr>
                                      <m:sty m:val="p"/>
                                    </m:rPr>
                                    <a:rPr lang="tr-TR">
                                      <a:latin typeface="Cambria Math"/>
                                    </a:rPr>
                                    <m:t>log</m:t>
                                  </m:r>
                                </m:e>
                                <m:sub>
                                  <m:r>
                                    <a:rPr lang="tr-TR" i="1">
                                      <a:latin typeface="Cambria Math"/>
                                    </a:rPr>
                                    <m:t>2</m:t>
                                  </m:r>
                                </m:sub>
                              </m:sSub>
                            </m:fName>
                            <m:e>
                              <m:f>
                                <m:fPr>
                                  <m:ctrlPr>
                                    <a:rPr lang="tr-TR" i="1">
                                      <a:latin typeface="Cambria Math" panose="02040503050406030204" pitchFamily="18" charset="0"/>
                                    </a:rPr>
                                  </m:ctrlPr>
                                </m:fPr>
                                <m:num>
                                  <m:r>
                                    <a:rPr lang="tr-TR" b="0" i="1" smtClean="0">
                                      <a:latin typeface="Cambria Math"/>
                                    </a:rPr>
                                    <m:t>0</m:t>
                                  </m:r>
                                </m:num>
                                <m:den>
                                  <m:r>
                                    <a:rPr lang="tr-TR" i="1">
                                      <a:latin typeface="Cambria Math"/>
                                    </a:rPr>
                                    <m:t>3</m:t>
                                  </m:r>
                                </m:den>
                              </m:f>
                            </m:e>
                          </m:func>
                        </m:e>
                      </m:d>
                      <m:r>
                        <a:rPr lang="tr-TR" b="0" i="0" smtClean="0">
                          <a:latin typeface="Cambria Math"/>
                        </a:rPr>
                        <m:t>=0</m:t>
                      </m:r>
                    </m:oMath>
                  </m:oMathPara>
                </a14:m>
                <a:endParaRPr lang="tr-TR" dirty="0" smtClean="0"/>
              </a:p>
              <a:p>
                <a:pPr marL="0" lvl="0" indent="0">
                  <a:buClr>
                    <a:srgbClr val="93A299"/>
                  </a:buClr>
                  <a:buNone/>
                </a:pPr>
                <a14:m>
                  <m:oMathPara xmlns:m="http://schemas.openxmlformats.org/officeDocument/2006/math">
                    <m:oMathParaPr>
                      <m:jc m:val="centerGroup"/>
                    </m:oMathParaPr>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𝐵𝑂𝑅</m:t>
                              </m:r>
                              <m:r>
                                <a:rPr lang="tr-TR" i="1">
                                  <a:solidFill>
                                    <a:srgbClr val="292934"/>
                                  </a:solidFill>
                                  <a:latin typeface="Cambria Math"/>
                                </a:rPr>
                                <m:t>Ç</m:t>
                              </m:r>
                            </m:e>
                            <m:sub>
                              <m:r>
                                <a:rPr lang="tr-TR" b="0" i="1" smtClean="0">
                                  <a:solidFill>
                                    <a:srgbClr val="292934"/>
                                  </a:solidFill>
                                  <a:latin typeface="Cambria Math"/>
                                </a:rPr>
                                <m:t>𝑑</m:t>
                              </m:r>
                              <m:r>
                                <a:rPr lang="tr-TR" b="0" i="1" smtClean="0">
                                  <a:solidFill>
                                    <a:srgbClr val="292934"/>
                                  </a:solidFill>
                                  <a:latin typeface="Cambria Math"/>
                                </a:rPr>
                                <m:t>üşü</m:t>
                              </m:r>
                              <m:r>
                                <a:rPr lang="tr-TR" b="0" i="1" smtClean="0">
                                  <a:solidFill>
                                    <a:srgbClr val="292934"/>
                                  </a:solidFill>
                                  <a:latin typeface="Cambria Math"/>
                                </a:rPr>
                                <m:t>𝑘</m:t>
                              </m:r>
                            </m:sub>
                          </m:sSub>
                        </m:e>
                      </m:d>
                      <m:r>
                        <a:rPr lang="tr-TR" i="1">
                          <a:solidFill>
                            <a:srgbClr val="292934"/>
                          </a:solidFill>
                          <a:latin typeface="Cambria Math"/>
                        </a:rPr>
                        <m:t>=−</m:t>
                      </m:r>
                      <m:d>
                        <m:dPr>
                          <m:ctrlPr>
                            <a:rPr lang="tr-TR" i="1">
                              <a:solidFill>
                                <a:srgbClr val="292934"/>
                              </a:solidFill>
                              <a:latin typeface="Cambria Math" panose="02040503050406030204" pitchFamily="18" charset="0"/>
                            </a:rPr>
                          </m:ctrlPr>
                        </m:dPr>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5</m:t>
                              </m:r>
                            </m:num>
                            <m:den>
                              <m:r>
                                <a:rPr lang="tr-TR" b="0" i="1" smtClean="0">
                                  <a:solidFill>
                                    <a:srgbClr val="292934"/>
                                  </a:solidFill>
                                  <a:latin typeface="Cambria Math"/>
                                </a:rPr>
                                <m:t>7</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5</m:t>
                                  </m:r>
                                </m:num>
                                <m:den>
                                  <m:r>
                                    <a:rPr lang="tr-TR" b="0" i="1" smtClean="0">
                                      <a:solidFill>
                                        <a:srgbClr val="292934"/>
                                      </a:solidFill>
                                      <a:latin typeface="Cambria Math"/>
                                    </a:rPr>
                                    <m:t>7</m:t>
                                  </m:r>
                                </m:den>
                              </m:f>
                            </m:e>
                          </m:func>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b="0" i="1" smtClean="0">
                                  <a:solidFill>
                                    <a:srgbClr val="292934"/>
                                  </a:solidFill>
                                  <a:latin typeface="Cambria Math"/>
                                </a:rPr>
                                <m:t>7</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b="0" i="1" smtClean="0">
                                      <a:solidFill>
                                        <a:srgbClr val="292934"/>
                                      </a:solidFill>
                                      <a:latin typeface="Cambria Math"/>
                                    </a:rPr>
                                    <m:t>7</m:t>
                                  </m:r>
                                </m:den>
                              </m:f>
                            </m:e>
                          </m:func>
                        </m:e>
                      </m:d>
                      <m:r>
                        <a:rPr lang="tr-TR">
                          <a:solidFill>
                            <a:srgbClr val="292934"/>
                          </a:solidFill>
                          <a:latin typeface="Cambria Math"/>
                        </a:rPr>
                        <m:t>=</m:t>
                      </m:r>
                      <m:r>
                        <a:rPr lang="tr-TR" b="0" i="0" smtClean="0">
                          <a:solidFill>
                            <a:srgbClr val="292934"/>
                          </a:solidFill>
                          <a:latin typeface="Cambria Math"/>
                        </a:rPr>
                        <m:t>0.863</m:t>
                      </m:r>
                    </m:oMath>
                  </m:oMathPara>
                </a14:m>
                <a:endParaRPr lang="tr-TR" dirty="0" smtClean="0">
                  <a:solidFill>
                    <a:srgbClr val="292934"/>
                  </a:solidFill>
                </a:endParaRPr>
              </a:p>
              <a:p>
                <a:pPr marL="0" lvl="0" indent="0" algn="just">
                  <a:buClr>
                    <a:srgbClr val="93A299"/>
                  </a:buClr>
                  <a:buNone/>
                </a:pPr>
                <a:r>
                  <a:rPr lang="tr-TR" dirty="0" smtClean="0">
                    <a:solidFill>
                      <a:srgbClr val="292934"/>
                    </a:solidFill>
                  </a:rPr>
                  <a:t>Burada borç niteliğinin değerlerine göre bir dallanma yapmak istiyoruz. Böyle bir işlemin bize kazancı ne olacaktır? Söz konusu kazancı hesaplamak için bu niteliğin değerlerine göre </a:t>
                </a:r>
                <a:r>
                  <a:rPr lang="tr-TR" dirty="0" err="1" smtClean="0">
                    <a:solidFill>
                      <a:srgbClr val="292934"/>
                    </a:solidFill>
                  </a:rPr>
                  <a:t>entropilerini</a:t>
                </a:r>
                <a:r>
                  <a:rPr lang="tr-TR" dirty="0" smtClean="0">
                    <a:solidFill>
                      <a:srgbClr val="292934"/>
                    </a:solidFill>
                  </a:rPr>
                  <a:t> hesaplayacağız.</a:t>
                </a:r>
              </a:p>
              <a:p>
                <a:pPr marL="0" lvl="0" indent="0" algn="just">
                  <a:buClr>
                    <a:srgbClr val="93A299"/>
                  </a:buClr>
                  <a:buNone/>
                </a:pPr>
                <a14:m>
                  <m:oMathPara xmlns:m="http://schemas.openxmlformats.org/officeDocument/2006/math">
                    <m:oMathParaPr>
                      <m:jc m:val="centerGroup"/>
                    </m:oMathParaPr>
                    <m:oMath xmlns:m="http://schemas.openxmlformats.org/officeDocument/2006/math">
                      <m:r>
                        <a:rPr lang="tr-TR" b="0" i="1" smtClean="0">
                          <a:solidFill>
                            <a:srgbClr val="292934"/>
                          </a:solidFill>
                          <a:latin typeface="Cambria Math"/>
                        </a:rPr>
                        <m:t>𝐻</m:t>
                      </m:r>
                      <m:d>
                        <m:dPr>
                          <m:ctrlPr>
                            <a:rPr lang="tr-TR" b="0" i="1" smtClean="0">
                              <a:solidFill>
                                <a:srgbClr val="292934"/>
                              </a:solidFill>
                              <a:latin typeface="Cambria Math" panose="02040503050406030204" pitchFamily="18" charset="0"/>
                            </a:rPr>
                          </m:ctrlPr>
                        </m:dPr>
                        <m:e>
                          <m:r>
                            <a:rPr lang="tr-TR" b="0" i="1" smtClean="0">
                              <a:solidFill>
                                <a:srgbClr val="292934"/>
                              </a:solidFill>
                              <a:latin typeface="Cambria Math"/>
                            </a:rPr>
                            <m:t>𝑋</m:t>
                          </m:r>
                          <m:r>
                            <a:rPr lang="tr-TR" b="0" i="1" smtClean="0">
                              <a:solidFill>
                                <a:srgbClr val="292934"/>
                              </a:solidFill>
                              <a:latin typeface="Cambria Math"/>
                            </a:rPr>
                            <m:t>,</m:t>
                          </m:r>
                          <m:r>
                            <a:rPr lang="tr-TR" b="0" i="1" smtClean="0">
                              <a:solidFill>
                                <a:srgbClr val="292934"/>
                              </a:solidFill>
                              <a:latin typeface="Cambria Math"/>
                            </a:rPr>
                            <m:t>𝑇</m:t>
                          </m:r>
                        </m:e>
                      </m:d>
                      <m:r>
                        <a:rPr lang="tr-TR" b="0" i="1" smtClean="0">
                          <a:solidFill>
                            <a:srgbClr val="292934"/>
                          </a:solidFill>
                          <a:latin typeface="Cambria Math"/>
                        </a:rPr>
                        <m:t>=</m:t>
                      </m:r>
                      <m:nary>
                        <m:naryPr>
                          <m:chr m:val="∑"/>
                          <m:ctrlPr>
                            <a:rPr lang="tr-TR" b="0" i="1" smtClean="0">
                              <a:solidFill>
                                <a:srgbClr val="292934"/>
                              </a:solidFill>
                              <a:latin typeface="Cambria Math" panose="02040503050406030204" pitchFamily="18" charset="0"/>
                            </a:rPr>
                          </m:ctrlPr>
                        </m:naryPr>
                        <m:sub>
                          <m:r>
                            <m:rPr>
                              <m:brk m:alnAt="23"/>
                            </m:rPr>
                            <a:rPr lang="tr-TR" b="0" i="1" smtClean="0">
                              <a:solidFill>
                                <a:srgbClr val="292934"/>
                              </a:solidFill>
                              <a:latin typeface="Cambria Math"/>
                            </a:rPr>
                            <m:t>𝑖</m:t>
                          </m:r>
                          <m:r>
                            <a:rPr lang="tr-TR" b="0" i="1" smtClean="0">
                              <a:solidFill>
                                <a:srgbClr val="292934"/>
                              </a:solidFill>
                              <a:latin typeface="Cambria Math"/>
                            </a:rPr>
                            <m:t>=1</m:t>
                          </m:r>
                        </m:sub>
                        <m:sup>
                          <m:r>
                            <a:rPr lang="tr-TR" b="0" i="1" smtClean="0">
                              <a:solidFill>
                                <a:srgbClr val="292934"/>
                              </a:solidFill>
                              <a:latin typeface="Cambria Math"/>
                            </a:rPr>
                            <m:t>𝑛</m:t>
                          </m:r>
                        </m:sup>
                        <m:e>
                          <m:f>
                            <m:fPr>
                              <m:ctrlPr>
                                <a:rPr lang="tr-TR" b="0" i="1" smtClean="0">
                                  <a:solidFill>
                                    <a:srgbClr val="292934"/>
                                  </a:solidFill>
                                  <a:latin typeface="Cambria Math" panose="02040503050406030204" pitchFamily="18" charset="0"/>
                                </a:rPr>
                              </m:ctrlPr>
                            </m:fPr>
                            <m:num>
                              <m:d>
                                <m:dPr>
                                  <m:begChr m:val="|"/>
                                  <m:endChr m:val="|"/>
                                  <m:ctrlPr>
                                    <a:rPr lang="tr-TR" b="0" i="1" smtClean="0">
                                      <a:solidFill>
                                        <a:srgbClr val="292934"/>
                                      </a:solidFill>
                                      <a:latin typeface="Cambria Math" panose="02040503050406030204" pitchFamily="18" charset="0"/>
                                    </a:rPr>
                                  </m:ctrlPr>
                                </m:dPr>
                                <m:e>
                                  <m:sSub>
                                    <m:sSubPr>
                                      <m:ctrlPr>
                                        <a:rPr lang="tr-TR" b="0" i="1" smtClean="0">
                                          <a:solidFill>
                                            <a:srgbClr val="292934"/>
                                          </a:solidFill>
                                          <a:latin typeface="Cambria Math" panose="02040503050406030204" pitchFamily="18" charset="0"/>
                                        </a:rPr>
                                      </m:ctrlPr>
                                    </m:sSubPr>
                                    <m:e>
                                      <m:r>
                                        <a:rPr lang="tr-TR" b="0" i="1" smtClean="0">
                                          <a:solidFill>
                                            <a:srgbClr val="292934"/>
                                          </a:solidFill>
                                          <a:latin typeface="Cambria Math"/>
                                        </a:rPr>
                                        <m:t>𝑇</m:t>
                                      </m:r>
                                    </m:e>
                                    <m:sub>
                                      <m:r>
                                        <a:rPr lang="tr-TR" b="0" i="1" smtClean="0">
                                          <a:solidFill>
                                            <a:srgbClr val="292934"/>
                                          </a:solidFill>
                                          <a:latin typeface="Cambria Math"/>
                                        </a:rPr>
                                        <m:t>𝑖</m:t>
                                      </m:r>
                                    </m:sub>
                                  </m:sSub>
                                </m:e>
                              </m:d>
                            </m:num>
                            <m:den>
                              <m:d>
                                <m:dPr>
                                  <m:begChr m:val="|"/>
                                  <m:endChr m:val="|"/>
                                  <m:ctrlPr>
                                    <a:rPr lang="tr-TR" b="0" i="1" smtClean="0">
                                      <a:solidFill>
                                        <a:srgbClr val="292934"/>
                                      </a:solidFill>
                                      <a:latin typeface="Cambria Math" panose="02040503050406030204" pitchFamily="18" charset="0"/>
                                    </a:rPr>
                                  </m:ctrlPr>
                                </m:dPr>
                                <m:e>
                                  <m:r>
                                    <a:rPr lang="tr-TR" b="0" i="1" smtClean="0">
                                      <a:solidFill>
                                        <a:srgbClr val="292934"/>
                                      </a:solidFill>
                                      <a:latin typeface="Cambria Math"/>
                                    </a:rPr>
                                    <m:t>𝑇</m:t>
                                  </m:r>
                                </m:e>
                              </m:d>
                            </m:den>
                          </m:f>
                        </m:e>
                      </m:nary>
                      <m:r>
                        <a:rPr lang="tr-TR" b="0" i="0" smtClean="0">
                          <a:solidFill>
                            <a:srgbClr val="292934"/>
                          </a:solidFill>
                          <a:latin typeface="Cambria Math"/>
                        </a:rPr>
                        <m:t> </m:t>
                      </m:r>
                      <m:r>
                        <m:rPr>
                          <m:sty m:val="p"/>
                        </m:rPr>
                        <a:rPr lang="tr-TR" b="0" i="0" smtClean="0">
                          <a:solidFill>
                            <a:srgbClr val="292934"/>
                          </a:solidFill>
                          <a:latin typeface="Cambria Math"/>
                        </a:rPr>
                        <m:t>H</m:t>
                      </m:r>
                      <m:r>
                        <a:rPr lang="tr-TR" b="0" i="0" smtClean="0">
                          <a:solidFill>
                            <a:srgbClr val="292934"/>
                          </a:solidFill>
                          <a:latin typeface="Cambria Math"/>
                        </a:rPr>
                        <m:t>(</m:t>
                      </m:r>
                      <m:sSub>
                        <m:sSubPr>
                          <m:ctrlPr>
                            <a:rPr lang="tr-TR" b="0" i="1" smtClean="0">
                              <a:solidFill>
                                <a:srgbClr val="292934"/>
                              </a:solidFill>
                              <a:latin typeface="Cambria Math" panose="02040503050406030204" pitchFamily="18" charset="0"/>
                            </a:rPr>
                          </m:ctrlPr>
                        </m:sSubPr>
                        <m:e>
                          <m:r>
                            <a:rPr lang="tr-TR" b="0" i="1" smtClean="0">
                              <a:solidFill>
                                <a:srgbClr val="292934"/>
                              </a:solidFill>
                              <a:latin typeface="Cambria Math"/>
                            </a:rPr>
                            <m:t>𝑇</m:t>
                          </m:r>
                        </m:e>
                        <m:sub>
                          <m:r>
                            <a:rPr lang="tr-TR" b="0" i="1" smtClean="0">
                              <a:solidFill>
                                <a:srgbClr val="292934"/>
                              </a:solidFill>
                              <a:latin typeface="Cambria Math"/>
                            </a:rPr>
                            <m:t>𝑖</m:t>
                          </m:r>
                        </m:sub>
                      </m:sSub>
                      <m:r>
                        <a:rPr lang="tr-TR" b="0" i="0" smtClean="0">
                          <a:solidFill>
                            <a:srgbClr val="292934"/>
                          </a:solidFill>
                          <a:latin typeface="Cambria Math"/>
                        </a:rPr>
                        <m:t>)</m:t>
                      </m:r>
                    </m:oMath>
                  </m:oMathPara>
                </a14:m>
                <a:endParaRPr lang="tr-TR" dirty="0" smtClean="0">
                  <a:solidFill>
                    <a:srgbClr val="292934"/>
                  </a:solidFill>
                </a:endParaRPr>
              </a:p>
              <a:p>
                <a:pPr marL="0" lvl="0" indent="0" algn="just">
                  <a:buClr>
                    <a:srgbClr val="93A299"/>
                  </a:buClr>
                  <a:buNone/>
                </a:pPr>
                <a:r>
                  <a:rPr lang="tr-TR" dirty="0" smtClean="0">
                    <a:solidFill>
                      <a:srgbClr val="292934"/>
                    </a:solidFill>
                  </a:rPr>
                  <a:t>Olduğuna göre ;</a:t>
                </a:r>
              </a:p>
              <a:p>
                <a:pPr marL="0" lvl="0" indent="0" algn="just">
                  <a:buClr>
                    <a:srgbClr val="93A299"/>
                  </a:buClr>
                  <a:buNone/>
                </a:pPr>
                <a14:m>
                  <m:oMath xmlns:m="http://schemas.openxmlformats.org/officeDocument/2006/math">
                    <m:r>
                      <a:rPr lang="tr-TR" b="0" i="1" smtClean="0">
                        <a:solidFill>
                          <a:srgbClr val="292934"/>
                        </a:solidFill>
                        <a:latin typeface="Cambria Math"/>
                      </a:rPr>
                      <m:t>𝐻</m:t>
                    </m:r>
                    <m:r>
                      <a:rPr lang="tr-TR" b="0" i="1" smtClean="0">
                        <a:solidFill>
                          <a:srgbClr val="292934"/>
                        </a:solidFill>
                        <a:latin typeface="Cambria Math"/>
                      </a:rPr>
                      <m:t>(</m:t>
                    </m:r>
                    <m:r>
                      <a:rPr lang="tr-TR" b="0" i="1" smtClean="0">
                        <a:solidFill>
                          <a:srgbClr val="292934"/>
                        </a:solidFill>
                        <a:latin typeface="Cambria Math"/>
                      </a:rPr>
                      <m:t>𝐵𝑂𝑅</m:t>
                    </m:r>
                    <m:r>
                      <a:rPr lang="tr-TR" b="0" i="1" smtClean="0">
                        <a:solidFill>
                          <a:srgbClr val="292934"/>
                        </a:solidFill>
                        <a:latin typeface="Cambria Math"/>
                      </a:rPr>
                      <m:t>Ç,</m:t>
                    </m:r>
                    <m:r>
                      <a:rPr lang="tr-TR" b="0" i="1" smtClean="0">
                        <a:solidFill>
                          <a:srgbClr val="292934"/>
                        </a:solidFill>
                        <a:latin typeface="Cambria Math"/>
                      </a:rPr>
                      <m:t>𝑅</m:t>
                    </m:r>
                    <m:r>
                      <a:rPr lang="tr-TR" b="0" i="1" smtClean="0">
                        <a:solidFill>
                          <a:srgbClr val="292934"/>
                        </a:solidFill>
                        <a:latin typeface="Cambria Math"/>
                      </a:rPr>
                      <m:t>İ</m:t>
                    </m:r>
                    <m:r>
                      <a:rPr lang="tr-TR" b="0" i="1" smtClean="0">
                        <a:solidFill>
                          <a:srgbClr val="292934"/>
                        </a:solidFill>
                        <a:latin typeface="Cambria Math"/>
                      </a:rPr>
                      <m:t>𝑆𝐾</m:t>
                    </m:r>
                    <m:r>
                      <a:rPr lang="tr-TR" b="0" i="1" smtClean="0">
                        <a:solidFill>
                          <a:srgbClr val="292934"/>
                        </a:solidFill>
                        <a:latin typeface="Cambria Math"/>
                      </a:rPr>
                      <m:t>)</m:t>
                    </m:r>
                  </m:oMath>
                </a14:m>
                <a:r>
                  <a:rPr lang="tr-TR" dirty="0" smtClean="0">
                    <a:solidFill>
                      <a:srgbClr val="292934"/>
                    </a:solidFill>
                  </a:rPr>
                  <a:t>=</a:t>
                </a:r>
                <a14:m>
                  <m:oMath xmlns:m="http://schemas.openxmlformats.org/officeDocument/2006/math">
                    <m:f>
                      <m:fPr>
                        <m:ctrlPr>
                          <a:rPr lang="tr-TR" i="1" dirty="0" smtClean="0">
                            <a:solidFill>
                              <a:srgbClr val="292934"/>
                            </a:solidFill>
                            <a:latin typeface="Cambria Math" panose="02040503050406030204" pitchFamily="18" charset="0"/>
                          </a:rPr>
                        </m:ctrlPr>
                      </m:fPr>
                      <m:num>
                        <m:r>
                          <a:rPr lang="tr-TR" b="0" i="1" dirty="0" smtClean="0">
                            <a:solidFill>
                              <a:srgbClr val="292934"/>
                            </a:solidFill>
                            <a:latin typeface="Cambria Math"/>
                          </a:rPr>
                          <m:t>3</m:t>
                        </m:r>
                      </m:num>
                      <m:den>
                        <m:r>
                          <a:rPr lang="tr-TR" b="0" i="1" dirty="0" smtClean="0">
                            <a:solidFill>
                              <a:srgbClr val="292934"/>
                            </a:solidFill>
                            <a:latin typeface="Cambria Math"/>
                          </a:rPr>
                          <m:t>10</m:t>
                        </m:r>
                      </m:den>
                    </m:f>
                    <m:r>
                      <a:rPr lang="tr-TR" b="0" i="1" dirty="0" smtClean="0">
                        <a:solidFill>
                          <a:srgbClr val="292934"/>
                        </a:solidFill>
                        <a:latin typeface="Cambria Math"/>
                      </a:rPr>
                      <m:t>𝐻</m:t>
                    </m:r>
                    <m:d>
                      <m:dPr>
                        <m:ctrlPr>
                          <a:rPr lang="tr-TR" b="0" i="1" dirty="0" smtClean="0">
                            <a:solidFill>
                              <a:srgbClr val="292934"/>
                            </a:solidFill>
                            <a:latin typeface="Cambria Math" panose="02040503050406030204" pitchFamily="18" charset="0"/>
                          </a:rPr>
                        </m:ctrlPr>
                      </m:dPr>
                      <m:e>
                        <m:sSub>
                          <m:sSubPr>
                            <m:ctrlPr>
                              <a:rPr lang="tr-TR" b="0" i="1" dirty="0" smtClean="0">
                                <a:solidFill>
                                  <a:srgbClr val="292934"/>
                                </a:solidFill>
                                <a:latin typeface="Cambria Math" panose="02040503050406030204" pitchFamily="18" charset="0"/>
                              </a:rPr>
                            </m:ctrlPr>
                          </m:sSubPr>
                          <m:e>
                            <m:r>
                              <a:rPr lang="tr-TR" b="0" i="1" dirty="0" smtClean="0">
                                <a:solidFill>
                                  <a:srgbClr val="292934"/>
                                </a:solidFill>
                                <a:latin typeface="Cambria Math"/>
                              </a:rPr>
                              <m:t>𝐵𝑂𝑅</m:t>
                            </m:r>
                            <m:r>
                              <a:rPr lang="tr-TR" b="0" i="1" dirty="0" smtClean="0">
                                <a:solidFill>
                                  <a:srgbClr val="292934"/>
                                </a:solidFill>
                                <a:latin typeface="Cambria Math"/>
                              </a:rPr>
                              <m:t>Ç</m:t>
                            </m:r>
                          </m:e>
                          <m:sub>
                            <m:r>
                              <a:rPr lang="tr-TR" b="0" i="1" dirty="0" smtClean="0">
                                <a:solidFill>
                                  <a:srgbClr val="292934"/>
                                </a:solidFill>
                                <a:latin typeface="Cambria Math"/>
                              </a:rPr>
                              <m:t>𝑦</m:t>
                            </m:r>
                            <m:r>
                              <a:rPr lang="tr-TR" b="0" i="1" dirty="0" smtClean="0">
                                <a:solidFill>
                                  <a:srgbClr val="292934"/>
                                </a:solidFill>
                                <a:latin typeface="Cambria Math"/>
                              </a:rPr>
                              <m:t>ü</m:t>
                            </m:r>
                            <m:r>
                              <a:rPr lang="tr-TR" b="0" i="1" dirty="0" smtClean="0">
                                <a:solidFill>
                                  <a:srgbClr val="292934"/>
                                </a:solidFill>
                                <a:latin typeface="Cambria Math"/>
                              </a:rPr>
                              <m:t>𝑘𝑠𝑒𝑘</m:t>
                            </m:r>
                          </m:sub>
                        </m:sSub>
                      </m:e>
                    </m:d>
                    <m:r>
                      <a:rPr lang="tr-TR" b="0" i="1" dirty="0" smtClean="0">
                        <a:solidFill>
                          <a:srgbClr val="292934"/>
                        </a:solidFill>
                        <a:latin typeface="Cambria Math"/>
                      </a:rPr>
                      <m:t>+</m:t>
                    </m:r>
                    <m:f>
                      <m:fPr>
                        <m:ctrlPr>
                          <a:rPr lang="tr-TR" b="0" i="1" dirty="0" smtClean="0">
                            <a:solidFill>
                              <a:srgbClr val="292934"/>
                            </a:solidFill>
                            <a:latin typeface="Cambria Math" panose="02040503050406030204" pitchFamily="18" charset="0"/>
                          </a:rPr>
                        </m:ctrlPr>
                      </m:fPr>
                      <m:num>
                        <m:r>
                          <a:rPr lang="tr-TR" b="0" i="1" dirty="0" smtClean="0">
                            <a:solidFill>
                              <a:srgbClr val="292934"/>
                            </a:solidFill>
                            <a:latin typeface="Cambria Math"/>
                          </a:rPr>
                          <m:t>7</m:t>
                        </m:r>
                      </m:num>
                      <m:den>
                        <m:r>
                          <a:rPr lang="tr-TR" b="0" i="1" dirty="0" smtClean="0">
                            <a:solidFill>
                              <a:srgbClr val="292934"/>
                            </a:solidFill>
                            <a:latin typeface="Cambria Math"/>
                          </a:rPr>
                          <m:t>10</m:t>
                        </m:r>
                      </m:den>
                    </m:f>
                    <m:r>
                      <a:rPr lang="tr-TR" b="0" i="1" dirty="0" smtClean="0">
                        <a:solidFill>
                          <a:srgbClr val="292934"/>
                        </a:solidFill>
                        <a:latin typeface="Cambria Math"/>
                      </a:rPr>
                      <m:t>𝐻</m:t>
                    </m:r>
                    <m:r>
                      <a:rPr lang="tr-TR" b="0" i="1" dirty="0" smtClean="0">
                        <a:solidFill>
                          <a:srgbClr val="292934"/>
                        </a:solidFill>
                        <a:latin typeface="Cambria Math"/>
                      </a:rPr>
                      <m:t>(</m:t>
                    </m:r>
                    <m:sSub>
                      <m:sSubPr>
                        <m:ctrlPr>
                          <a:rPr lang="tr-TR" b="0" i="1" dirty="0" smtClean="0">
                            <a:solidFill>
                              <a:srgbClr val="292934"/>
                            </a:solidFill>
                            <a:latin typeface="Cambria Math" panose="02040503050406030204" pitchFamily="18" charset="0"/>
                          </a:rPr>
                        </m:ctrlPr>
                      </m:sSubPr>
                      <m:e>
                        <m:r>
                          <a:rPr lang="tr-TR" b="0" i="1" dirty="0" smtClean="0">
                            <a:solidFill>
                              <a:srgbClr val="292934"/>
                            </a:solidFill>
                            <a:latin typeface="Cambria Math"/>
                          </a:rPr>
                          <m:t>𝐵𝑂𝑅</m:t>
                        </m:r>
                        <m:r>
                          <a:rPr lang="tr-TR" b="0" i="1" dirty="0" smtClean="0">
                            <a:solidFill>
                              <a:srgbClr val="292934"/>
                            </a:solidFill>
                            <a:latin typeface="Cambria Math"/>
                          </a:rPr>
                          <m:t>Ç</m:t>
                        </m:r>
                      </m:e>
                      <m:sub>
                        <m:r>
                          <a:rPr lang="tr-TR" b="0" i="1" dirty="0" smtClean="0">
                            <a:solidFill>
                              <a:srgbClr val="292934"/>
                            </a:solidFill>
                            <a:latin typeface="Cambria Math"/>
                          </a:rPr>
                          <m:t>𝑑</m:t>
                        </m:r>
                        <m:r>
                          <a:rPr lang="tr-TR" b="0" i="1" dirty="0" smtClean="0">
                            <a:solidFill>
                              <a:srgbClr val="292934"/>
                            </a:solidFill>
                            <a:latin typeface="Cambria Math"/>
                          </a:rPr>
                          <m:t>üşü</m:t>
                        </m:r>
                        <m:r>
                          <a:rPr lang="tr-TR" b="0" i="1" dirty="0" smtClean="0">
                            <a:solidFill>
                              <a:srgbClr val="292934"/>
                            </a:solidFill>
                            <a:latin typeface="Cambria Math"/>
                          </a:rPr>
                          <m:t>𝑘</m:t>
                        </m:r>
                      </m:sub>
                    </m:sSub>
                    <m:r>
                      <a:rPr lang="tr-TR" b="0" i="1" dirty="0" smtClean="0">
                        <a:solidFill>
                          <a:srgbClr val="292934"/>
                        </a:solidFill>
                        <a:latin typeface="Cambria Math"/>
                      </a:rPr>
                      <m:t>)</m:t>
                    </m:r>
                  </m:oMath>
                </a14:m>
                <a:r>
                  <a:rPr lang="tr-TR" dirty="0" smtClean="0">
                    <a:solidFill>
                      <a:srgbClr val="292934"/>
                    </a:solidFill>
                  </a:rPr>
                  <a:t>=0.64</a:t>
                </a:r>
              </a:p>
              <a:p>
                <a:pPr marL="0" lvl="0" indent="0" algn="just">
                  <a:buClr>
                    <a:srgbClr val="93A299"/>
                  </a:buClr>
                  <a:buNone/>
                </a:pPr>
                <a:endParaRPr lang="tr-TR" dirty="0">
                  <a:solidFill>
                    <a:srgbClr val="292934"/>
                  </a:solidFill>
                </a:endParaRPr>
              </a:p>
              <a:p>
                <a:pPr marL="0" indent="0">
                  <a:buNone/>
                </a:pPr>
                <a:endParaRPr lang="tr-TR" dirty="0"/>
              </a:p>
            </p:txBody>
          </p:sp>
        </mc:Choice>
        <mc:Fallback xmlns="">
          <p:sp>
            <p:nvSpPr>
              <p:cNvPr id="4" name="İçerik Yer Tutucusu 3"/>
              <p:cNvSpPr>
                <a:spLocks noGrp="1" noRot="1" noChangeAspect="1" noMove="1" noResize="1" noEditPoints="1" noAdjustHandles="1" noChangeArrowheads="1" noChangeShapeType="1" noTextEdit="1"/>
              </p:cNvSpPr>
              <p:nvPr>
                <p:ph idx="1"/>
              </p:nvPr>
            </p:nvSpPr>
            <p:spPr>
              <a:xfrm>
                <a:off x="457200" y="1196752"/>
                <a:ext cx="8229600" cy="5544616"/>
              </a:xfrm>
              <a:blipFill rotWithShape="1">
                <a:blip r:embed="rId2"/>
                <a:stretch>
                  <a:fillRect l="-1111" r="-1111"/>
                </a:stretch>
              </a:blipFill>
            </p:spPr>
            <p:txBody>
              <a:bodyPr/>
              <a:lstStyle/>
              <a:p>
                <a:r>
                  <a:rPr lang="tr-TR">
                    <a:noFill/>
                  </a:rPr>
                  <a:t> </a:t>
                </a:r>
              </a:p>
            </p:txBody>
          </p:sp>
        </mc:Fallback>
      </mc:AlternateContent>
      <p:sp>
        <p:nvSpPr>
          <p:cNvPr id="2" name="Altbilgi Yer Tutucusu 1"/>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82925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p:txBody>
              <a:bodyPr/>
              <a:lstStyle/>
              <a:p>
                <a:pPr marL="0" indent="0">
                  <a:buNone/>
                </a:pPr>
                <a:r>
                  <a:rPr lang="tr-TR" dirty="0" smtClean="0">
                    <a:solidFill>
                      <a:srgbClr val="FF0000"/>
                    </a:solidFill>
                  </a:rPr>
                  <a:t>Kazanç ölçütü;</a:t>
                </a:r>
              </a:p>
              <a:p>
                <a:pPr marL="0" indent="0" algn="just">
                  <a:buNone/>
                </a:pPr>
                <a:endParaRPr lang="tr-TR" dirty="0" smtClean="0">
                  <a:solidFill>
                    <a:srgbClr val="FF0000"/>
                  </a:solidFill>
                </a:endParaRPr>
              </a:p>
              <a:p>
                <a:pPr marL="0" indent="0" algn="just">
                  <a:buNone/>
                </a:pPr>
                <a:r>
                  <a:rPr lang="tr-TR" i="1" dirty="0" smtClean="0"/>
                  <a:t>Kazanç(X,T)=H(T)-H(X,T) </a:t>
                </a:r>
                <a:r>
                  <a:rPr lang="tr-TR" dirty="0" smtClean="0"/>
                  <a:t>olduğuna göre,</a:t>
                </a:r>
              </a:p>
              <a:p>
                <a:pPr marL="0" indent="0" algn="just">
                  <a:buNone/>
                </a:pPr>
                <a:endParaRPr lang="tr-TR" i="1" dirty="0"/>
              </a:p>
              <a:p>
                <a:pPr marL="0" indent="0" algn="just">
                  <a:buNone/>
                </a:pPr>
                <a14:m>
                  <m:oMath xmlns:m="http://schemas.openxmlformats.org/officeDocument/2006/math">
                    <m:r>
                      <a:rPr lang="tr-TR" b="0" i="1" smtClean="0">
                        <a:latin typeface="Cambria Math"/>
                      </a:rPr>
                      <m:t>𝐾𝑎𝑧𝑎𝑛</m:t>
                    </m:r>
                    <m:r>
                      <a:rPr lang="tr-TR" b="0" i="1" smtClean="0">
                        <a:latin typeface="Cambria Math"/>
                      </a:rPr>
                      <m:t>ç</m:t>
                    </m:r>
                    <m:d>
                      <m:dPr>
                        <m:ctrlPr>
                          <a:rPr lang="tr-TR" b="0" i="1" smtClean="0">
                            <a:latin typeface="Cambria Math" panose="02040503050406030204" pitchFamily="18" charset="0"/>
                          </a:rPr>
                        </m:ctrlPr>
                      </m:dPr>
                      <m:e>
                        <m:r>
                          <a:rPr lang="tr-TR" b="0" i="1" smtClean="0">
                            <a:latin typeface="Cambria Math"/>
                          </a:rPr>
                          <m:t>𝐵𝑂𝑅</m:t>
                        </m:r>
                        <m:r>
                          <a:rPr lang="tr-TR" b="0" i="1" smtClean="0">
                            <a:latin typeface="Cambria Math"/>
                          </a:rPr>
                          <m:t>Ç,</m:t>
                        </m:r>
                        <m:r>
                          <a:rPr lang="tr-TR" b="0" i="1" smtClean="0">
                            <a:latin typeface="Cambria Math"/>
                          </a:rPr>
                          <m:t>𝑅</m:t>
                        </m:r>
                        <m:r>
                          <a:rPr lang="tr-TR" b="0" i="1" smtClean="0">
                            <a:latin typeface="Cambria Math"/>
                          </a:rPr>
                          <m:t>İ</m:t>
                        </m:r>
                        <m:r>
                          <a:rPr lang="tr-TR" b="0" i="1" smtClean="0">
                            <a:latin typeface="Cambria Math"/>
                          </a:rPr>
                          <m:t>𝑆𝐾</m:t>
                        </m:r>
                      </m:e>
                    </m:d>
                  </m:oMath>
                </a14:m>
                <a:r>
                  <a:rPr lang="tr-TR" i="1" dirty="0" smtClean="0"/>
                  <a:t>=</a:t>
                </a:r>
                <a:r>
                  <a:rPr lang="tr-TR" dirty="0" smtClean="0"/>
                  <a:t>1-0.64=0.36 elde edilir</a:t>
                </a:r>
                <a:r>
                  <a:rPr lang="tr-TR" i="1" dirty="0" smtClean="0"/>
                  <a:t>.</a:t>
                </a:r>
                <a:endParaRPr lang="tr-TR" i="1"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blipFill rotWithShape="1">
                <a:blip r:embed="rId2"/>
                <a:stretch>
                  <a:fillRect l="-1111" t="-875"/>
                </a:stretch>
              </a:blipFill>
            </p:spPr>
            <p:txBody>
              <a:bodyPr/>
              <a:lstStyle/>
              <a:p>
                <a:r>
                  <a:rPr lang="tr-TR">
                    <a:noFill/>
                  </a:rPr>
                  <a:t> </a:t>
                </a:r>
              </a:p>
            </p:txBody>
          </p:sp>
        </mc:Fallback>
      </mc:AlternateContent>
      <p:sp>
        <p:nvSpPr>
          <p:cNvPr id="2" name="Altbilgi Yer Tutucusu 1"/>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440793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591344"/>
          </a:xfrm>
        </p:spPr>
        <p:txBody>
          <a:bodyPr>
            <a:normAutofit fontScale="90000"/>
          </a:bodyPr>
          <a:lstStyle/>
          <a:p>
            <a:r>
              <a:rPr lang="tr-TR" dirty="0" smtClean="0"/>
              <a:t>Uygulama  </a:t>
            </a:r>
            <a:r>
              <a:rPr lang="tr-TR" sz="2700" dirty="0">
                <a:solidFill>
                  <a:schemeClr val="tx1"/>
                </a:solidFill>
              </a:rPr>
              <a:t>(</a:t>
            </a:r>
            <a:r>
              <a:rPr lang="tr-TR" sz="2700" dirty="0" smtClean="0">
                <a:solidFill>
                  <a:schemeClr val="tx1"/>
                </a:solidFill>
              </a:rPr>
              <a:t>Tablo 3.2)</a:t>
            </a:r>
            <a:endParaRPr lang="tr-TR" sz="2700" dirty="0">
              <a:solidFill>
                <a:schemeClr val="tx1"/>
              </a:solidFill>
            </a:endParaRPr>
          </a:p>
        </p:txBody>
      </p:sp>
      <p:sp>
        <p:nvSpPr>
          <p:cNvPr id="3" name="İçerik Yer Tutucusu 2"/>
          <p:cNvSpPr>
            <a:spLocks noGrp="1"/>
          </p:cNvSpPr>
          <p:nvPr>
            <p:ph idx="1"/>
          </p:nvPr>
        </p:nvSpPr>
        <p:spPr/>
        <p:txBody>
          <a:bodyPr/>
          <a:lstStyle/>
          <a:p>
            <a:pPr marL="0" indent="0">
              <a:buNone/>
            </a:pPr>
            <a:endParaRPr lang="tr-TR" dirty="0" smtClean="0"/>
          </a:p>
          <a:p>
            <a:pPr marL="0" indent="0">
              <a:buNone/>
            </a:pPr>
            <a:endParaRPr lang="tr-TR" dirty="0"/>
          </a:p>
        </p:txBody>
      </p:sp>
      <p:graphicFrame>
        <p:nvGraphicFramePr>
          <p:cNvPr id="4" name="Tablo 3"/>
          <p:cNvGraphicFramePr>
            <a:graphicFrameLocks noGrp="1"/>
          </p:cNvGraphicFramePr>
          <p:nvPr>
            <p:extLst>
              <p:ext uri="{D42A27DB-BD31-4B8C-83A1-F6EECF244321}">
                <p14:modId xmlns:p14="http://schemas.microsoft.com/office/powerpoint/2010/main" val="472597874"/>
              </p:ext>
            </p:extLst>
          </p:nvPr>
        </p:nvGraphicFramePr>
        <p:xfrm>
          <a:off x="827584" y="1196752"/>
          <a:ext cx="7344815" cy="5486400"/>
        </p:xfrm>
        <a:graphic>
          <a:graphicData uri="http://schemas.openxmlformats.org/drawingml/2006/table">
            <a:tbl>
              <a:tblPr firstRow="1" bandRow="1">
                <a:tableStyleId>{912C8C85-51F0-491E-9774-3900AFEF0FD7}</a:tableStyleId>
              </a:tblPr>
              <a:tblGrid>
                <a:gridCol w="1468963">
                  <a:extLst>
                    <a:ext uri="{9D8B030D-6E8A-4147-A177-3AD203B41FA5}">
                      <a16:colId xmlns:a16="http://schemas.microsoft.com/office/drawing/2014/main" xmlns="" val="20000"/>
                    </a:ext>
                  </a:extLst>
                </a:gridCol>
                <a:gridCol w="1468963">
                  <a:extLst>
                    <a:ext uri="{9D8B030D-6E8A-4147-A177-3AD203B41FA5}">
                      <a16:colId xmlns:a16="http://schemas.microsoft.com/office/drawing/2014/main" xmlns="" val="20001"/>
                    </a:ext>
                  </a:extLst>
                </a:gridCol>
                <a:gridCol w="1468963">
                  <a:extLst>
                    <a:ext uri="{9D8B030D-6E8A-4147-A177-3AD203B41FA5}">
                      <a16:colId xmlns:a16="http://schemas.microsoft.com/office/drawing/2014/main" xmlns="" val="20002"/>
                    </a:ext>
                  </a:extLst>
                </a:gridCol>
                <a:gridCol w="1468963">
                  <a:extLst>
                    <a:ext uri="{9D8B030D-6E8A-4147-A177-3AD203B41FA5}">
                      <a16:colId xmlns:a16="http://schemas.microsoft.com/office/drawing/2014/main" xmlns="" val="20003"/>
                    </a:ext>
                  </a:extLst>
                </a:gridCol>
                <a:gridCol w="1468963">
                  <a:extLst>
                    <a:ext uri="{9D8B030D-6E8A-4147-A177-3AD203B41FA5}">
                      <a16:colId xmlns:a16="http://schemas.microsoft.com/office/drawing/2014/main" xmlns="" val="20004"/>
                    </a:ext>
                  </a:extLst>
                </a:gridCol>
              </a:tblGrid>
              <a:tr h="337089">
                <a:tc>
                  <a:txBody>
                    <a:bodyPr/>
                    <a:lstStyle/>
                    <a:p>
                      <a:pPr algn="ctr"/>
                      <a:r>
                        <a:rPr lang="tr-TR" dirty="0" smtClean="0"/>
                        <a:t>HAVA</a:t>
                      </a:r>
                      <a:endParaRPr lang="tr-TR" dirty="0"/>
                    </a:p>
                  </a:txBody>
                  <a:tcPr/>
                </a:tc>
                <a:tc>
                  <a:txBody>
                    <a:bodyPr/>
                    <a:lstStyle/>
                    <a:p>
                      <a:pPr algn="ctr"/>
                      <a:r>
                        <a:rPr lang="tr-TR" dirty="0" smtClean="0"/>
                        <a:t>ISI</a:t>
                      </a:r>
                      <a:endParaRPr lang="tr-TR" dirty="0"/>
                    </a:p>
                  </a:txBody>
                  <a:tcPr/>
                </a:tc>
                <a:tc>
                  <a:txBody>
                    <a:bodyPr/>
                    <a:lstStyle/>
                    <a:p>
                      <a:pPr algn="ctr"/>
                      <a:r>
                        <a:rPr lang="tr-TR" dirty="0" smtClean="0"/>
                        <a:t>NEM</a:t>
                      </a:r>
                      <a:endParaRPr lang="tr-TR" dirty="0"/>
                    </a:p>
                  </a:txBody>
                  <a:tcPr/>
                </a:tc>
                <a:tc>
                  <a:txBody>
                    <a:bodyPr/>
                    <a:lstStyle/>
                    <a:p>
                      <a:pPr algn="ctr"/>
                      <a:r>
                        <a:rPr lang="tr-TR" dirty="0" smtClean="0"/>
                        <a:t>RÜZGAR</a:t>
                      </a:r>
                      <a:endParaRPr lang="tr-TR" dirty="0"/>
                    </a:p>
                  </a:txBody>
                  <a:tcPr/>
                </a:tc>
                <a:tc>
                  <a:txBody>
                    <a:bodyPr/>
                    <a:lstStyle/>
                    <a:p>
                      <a:pPr algn="ctr"/>
                      <a:r>
                        <a:rPr lang="tr-TR" dirty="0" smtClean="0"/>
                        <a:t>OYUN</a:t>
                      </a:r>
                      <a:endParaRPr lang="tr-TR" dirty="0"/>
                    </a:p>
                  </a:txBody>
                  <a:tcPr/>
                </a:tc>
                <a:extLst>
                  <a:ext uri="{0D108BD9-81ED-4DB2-BD59-A6C34878D82A}">
                    <a16:rowId xmlns:a16="http://schemas.microsoft.com/office/drawing/2014/main" xmlns="" val="10000"/>
                  </a:ext>
                </a:extLst>
              </a:tr>
              <a:tr h="337089">
                <a:tc>
                  <a:txBody>
                    <a:bodyPr/>
                    <a:lstStyle/>
                    <a:p>
                      <a:pPr algn="ctr"/>
                      <a:r>
                        <a:rPr lang="tr-TR" dirty="0" smtClean="0"/>
                        <a:t>Güneşli</a:t>
                      </a:r>
                      <a:endParaRPr lang="tr-TR" dirty="0"/>
                    </a:p>
                  </a:txBody>
                  <a:tcPr/>
                </a:tc>
                <a:tc>
                  <a:txBody>
                    <a:bodyPr/>
                    <a:lstStyle/>
                    <a:p>
                      <a:pPr algn="ctr"/>
                      <a:r>
                        <a:rPr lang="tr-TR" dirty="0" smtClean="0"/>
                        <a:t>Sıcak</a:t>
                      </a:r>
                      <a:endParaRPr lang="tr-TR" dirty="0"/>
                    </a:p>
                  </a:txBody>
                  <a:tcPr/>
                </a:tc>
                <a:tc>
                  <a:txBody>
                    <a:bodyPr/>
                    <a:lstStyle/>
                    <a:p>
                      <a:pPr algn="ctr"/>
                      <a:r>
                        <a:rPr lang="tr-TR" dirty="0" smtClean="0"/>
                        <a:t>Yüksek</a:t>
                      </a:r>
                      <a:endParaRPr lang="tr-TR" dirty="0"/>
                    </a:p>
                  </a:txBody>
                  <a:tcPr/>
                </a:tc>
                <a:tc>
                  <a:txBody>
                    <a:bodyPr/>
                    <a:lstStyle/>
                    <a:p>
                      <a:pPr algn="ctr"/>
                      <a:r>
                        <a:rPr lang="tr-TR" dirty="0" smtClean="0"/>
                        <a:t>Hafif</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1"/>
                  </a:ext>
                </a:extLst>
              </a:tr>
              <a:tr h="33708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dirty="0" smtClean="0"/>
                        <a:t>Güneşli</a:t>
                      </a:r>
                    </a:p>
                  </a:txBody>
                  <a:tcPr/>
                </a:tc>
                <a:tc>
                  <a:txBody>
                    <a:bodyPr/>
                    <a:lstStyle/>
                    <a:p>
                      <a:pPr algn="ctr"/>
                      <a:r>
                        <a:rPr lang="tr-TR" dirty="0" smtClean="0"/>
                        <a:t>Sıcak</a:t>
                      </a:r>
                      <a:endParaRPr lang="tr-TR" dirty="0"/>
                    </a:p>
                  </a:txBody>
                  <a:tcPr/>
                </a:tc>
                <a:tc>
                  <a:txBody>
                    <a:bodyPr/>
                    <a:lstStyle/>
                    <a:p>
                      <a:pPr algn="ctr"/>
                      <a:r>
                        <a:rPr lang="tr-TR" dirty="0" smtClean="0"/>
                        <a:t>Yüksek</a:t>
                      </a:r>
                      <a:endParaRPr lang="tr-TR" dirty="0"/>
                    </a:p>
                  </a:txBody>
                  <a:tcPr/>
                </a:tc>
                <a:tc>
                  <a:txBody>
                    <a:bodyPr/>
                    <a:lstStyle/>
                    <a:p>
                      <a:pPr algn="ctr"/>
                      <a:r>
                        <a:rPr lang="tr-TR" dirty="0" smtClean="0"/>
                        <a:t>Kuvvetli</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2"/>
                  </a:ext>
                </a:extLst>
              </a:tr>
              <a:tr h="337089">
                <a:tc>
                  <a:txBody>
                    <a:bodyPr/>
                    <a:lstStyle/>
                    <a:p>
                      <a:pPr algn="ctr"/>
                      <a:r>
                        <a:rPr lang="tr-TR" dirty="0" smtClean="0"/>
                        <a:t>Bulutlu</a:t>
                      </a:r>
                      <a:endParaRPr lang="tr-TR" dirty="0"/>
                    </a:p>
                  </a:txBody>
                  <a:tcPr/>
                </a:tc>
                <a:tc>
                  <a:txBody>
                    <a:bodyPr/>
                    <a:lstStyle/>
                    <a:p>
                      <a:pPr algn="ctr"/>
                      <a:r>
                        <a:rPr lang="tr-TR" dirty="0" smtClean="0"/>
                        <a:t>Sıcak</a:t>
                      </a:r>
                      <a:endParaRPr lang="tr-TR" dirty="0"/>
                    </a:p>
                  </a:txBody>
                  <a:tcPr/>
                </a:tc>
                <a:tc>
                  <a:txBody>
                    <a:bodyPr/>
                    <a:lstStyle/>
                    <a:p>
                      <a:pPr algn="ctr"/>
                      <a:r>
                        <a:rPr lang="tr-TR" dirty="0" smtClean="0"/>
                        <a:t>Yüksek</a:t>
                      </a:r>
                      <a:endParaRPr lang="tr-TR" dirty="0"/>
                    </a:p>
                  </a:txBody>
                  <a:tcPr/>
                </a:tc>
                <a:tc>
                  <a:txBody>
                    <a:bodyPr/>
                    <a:lstStyle/>
                    <a:p>
                      <a:pPr algn="ctr"/>
                      <a:r>
                        <a:rPr lang="tr-TR" dirty="0" smtClean="0"/>
                        <a:t>Hafif</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3"/>
                  </a:ext>
                </a:extLst>
              </a:tr>
              <a:tr h="121136">
                <a:tc>
                  <a:txBody>
                    <a:bodyPr/>
                    <a:lstStyle/>
                    <a:p>
                      <a:pPr algn="ctr"/>
                      <a:r>
                        <a:rPr lang="tr-TR" dirty="0" smtClean="0"/>
                        <a:t>Yağmurlu</a:t>
                      </a:r>
                      <a:endParaRPr lang="tr-TR" dirty="0"/>
                    </a:p>
                  </a:txBody>
                  <a:tcPr/>
                </a:tc>
                <a:tc>
                  <a:txBody>
                    <a:bodyPr/>
                    <a:lstStyle/>
                    <a:p>
                      <a:pPr algn="ctr"/>
                      <a:r>
                        <a:rPr lang="tr-TR" dirty="0" smtClean="0"/>
                        <a:t>Ilık</a:t>
                      </a:r>
                      <a:endParaRPr lang="tr-TR" dirty="0"/>
                    </a:p>
                  </a:txBody>
                  <a:tcPr/>
                </a:tc>
                <a:tc>
                  <a:txBody>
                    <a:bodyPr/>
                    <a:lstStyle/>
                    <a:p>
                      <a:pPr algn="ctr"/>
                      <a:r>
                        <a:rPr lang="tr-TR" dirty="0" smtClean="0"/>
                        <a:t>Yüksek</a:t>
                      </a:r>
                      <a:endParaRPr lang="tr-TR" dirty="0"/>
                    </a:p>
                  </a:txBody>
                  <a:tcPr/>
                </a:tc>
                <a:tc>
                  <a:txBody>
                    <a:bodyPr/>
                    <a:lstStyle/>
                    <a:p>
                      <a:pPr algn="ctr"/>
                      <a:r>
                        <a:rPr lang="tr-TR" dirty="0" smtClean="0"/>
                        <a:t>Hafif</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4"/>
                  </a:ext>
                </a:extLst>
              </a:tr>
              <a:tr h="337089">
                <a:tc>
                  <a:txBody>
                    <a:bodyPr/>
                    <a:lstStyle/>
                    <a:p>
                      <a:pPr algn="ctr"/>
                      <a:r>
                        <a:rPr lang="tr-TR" dirty="0" smtClean="0"/>
                        <a:t>Yağmurlu</a:t>
                      </a:r>
                      <a:endParaRPr lang="tr-TR" dirty="0"/>
                    </a:p>
                  </a:txBody>
                  <a:tcPr/>
                </a:tc>
                <a:tc>
                  <a:txBody>
                    <a:bodyPr/>
                    <a:lstStyle/>
                    <a:p>
                      <a:pPr algn="ctr"/>
                      <a:r>
                        <a:rPr lang="tr-TR" dirty="0" smtClean="0"/>
                        <a:t>Soğuk</a:t>
                      </a:r>
                      <a:endParaRPr lang="tr-TR" dirty="0"/>
                    </a:p>
                  </a:txBody>
                  <a:tcPr/>
                </a:tc>
                <a:tc>
                  <a:txBody>
                    <a:bodyPr/>
                    <a:lstStyle/>
                    <a:p>
                      <a:pPr algn="ctr"/>
                      <a:r>
                        <a:rPr lang="tr-TR" dirty="0" smtClean="0"/>
                        <a:t>Normal</a:t>
                      </a:r>
                      <a:endParaRPr lang="tr-TR" dirty="0"/>
                    </a:p>
                  </a:txBody>
                  <a:tcPr/>
                </a:tc>
                <a:tc>
                  <a:txBody>
                    <a:bodyPr/>
                    <a:lstStyle/>
                    <a:p>
                      <a:pPr algn="ctr"/>
                      <a:r>
                        <a:rPr lang="tr-TR" dirty="0" smtClean="0"/>
                        <a:t>Hafif</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5"/>
                  </a:ext>
                </a:extLst>
              </a:tr>
              <a:tr h="337089">
                <a:tc>
                  <a:txBody>
                    <a:bodyPr/>
                    <a:lstStyle/>
                    <a:p>
                      <a:pPr algn="ctr"/>
                      <a:r>
                        <a:rPr lang="tr-TR" dirty="0" smtClean="0"/>
                        <a:t>Yağmurlu</a:t>
                      </a:r>
                      <a:endParaRPr lang="tr-TR" dirty="0"/>
                    </a:p>
                  </a:txBody>
                  <a:tcPr/>
                </a:tc>
                <a:tc>
                  <a:txBody>
                    <a:bodyPr/>
                    <a:lstStyle/>
                    <a:p>
                      <a:pPr algn="ctr"/>
                      <a:r>
                        <a:rPr lang="tr-TR" dirty="0" smtClean="0"/>
                        <a:t>Soğuk</a:t>
                      </a:r>
                      <a:endParaRPr lang="tr-TR" dirty="0"/>
                    </a:p>
                  </a:txBody>
                  <a:tcPr/>
                </a:tc>
                <a:tc>
                  <a:txBody>
                    <a:bodyPr/>
                    <a:lstStyle/>
                    <a:p>
                      <a:pPr algn="ctr"/>
                      <a:r>
                        <a:rPr lang="tr-TR" dirty="0" smtClean="0"/>
                        <a:t>Normal</a:t>
                      </a:r>
                      <a:endParaRPr lang="tr-TR" dirty="0"/>
                    </a:p>
                  </a:txBody>
                  <a:tcPr/>
                </a:tc>
                <a:tc>
                  <a:txBody>
                    <a:bodyPr/>
                    <a:lstStyle/>
                    <a:p>
                      <a:pPr algn="ctr"/>
                      <a:r>
                        <a:rPr lang="tr-TR" dirty="0" smtClean="0"/>
                        <a:t>Kuvvetli</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6"/>
                  </a:ext>
                </a:extLst>
              </a:tr>
              <a:tr h="337089">
                <a:tc>
                  <a:txBody>
                    <a:bodyPr/>
                    <a:lstStyle/>
                    <a:p>
                      <a:pPr algn="ctr"/>
                      <a:r>
                        <a:rPr lang="tr-TR" dirty="0" smtClean="0"/>
                        <a:t>Bulutlu</a:t>
                      </a:r>
                      <a:endParaRPr lang="tr-TR" dirty="0"/>
                    </a:p>
                  </a:txBody>
                  <a:tcPr/>
                </a:tc>
                <a:tc>
                  <a:txBody>
                    <a:bodyPr/>
                    <a:lstStyle/>
                    <a:p>
                      <a:pPr algn="ctr"/>
                      <a:r>
                        <a:rPr lang="tr-TR" dirty="0" smtClean="0"/>
                        <a:t>Soğuk</a:t>
                      </a:r>
                      <a:endParaRPr lang="tr-TR" dirty="0"/>
                    </a:p>
                  </a:txBody>
                  <a:tcPr/>
                </a:tc>
                <a:tc>
                  <a:txBody>
                    <a:bodyPr/>
                    <a:lstStyle/>
                    <a:p>
                      <a:pPr algn="ctr"/>
                      <a:r>
                        <a:rPr lang="tr-TR" dirty="0" smtClean="0"/>
                        <a:t>Normal</a:t>
                      </a:r>
                      <a:endParaRPr lang="tr-TR" dirty="0"/>
                    </a:p>
                  </a:txBody>
                  <a:tcPr/>
                </a:tc>
                <a:tc>
                  <a:txBody>
                    <a:bodyPr/>
                    <a:lstStyle/>
                    <a:p>
                      <a:pPr algn="ctr"/>
                      <a:r>
                        <a:rPr lang="tr-TR" dirty="0" smtClean="0"/>
                        <a:t>Kuvvetli</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7"/>
                  </a:ext>
                </a:extLst>
              </a:tr>
              <a:tr h="337089">
                <a:tc>
                  <a:txBody>
                    <a:bodyPr/>
                    <a:lstStyle/>
                    <a:p>
                      <a:pPr algn="ctr"/>
                      <a:r>
                        <a:rPr lang="tr-TR" dirty="0" smtClean="0"/>
                        <a:t>Güneşli</a:t>
                      </a:r>
                      <a:endParaRPr lang="tr-TR" dirty="0"/>
                    </a:p>
                  </a:txBody>
                  <a:tcPr/>
                </a:tc>
                <a:tc>
                  <a:txBody>
                    <a:bodyPr/>
                    <a:lstStyle/>
                    <a:p>
                      <a:pPr algn="ctr"/>
                      <a:r>
                        <a:rPr lang="tr-TR" dirty="0" smtClean="0"/>
                        <a:t>Ilık</a:t>
                      </a:r>
                      <a:endParaRPr lang="tr-TR" dirty="0"/>
                    </a:p>
                  </a:txBody>
                  <a:tcPr/>
                </a:tc>
                <a:tc>
                  <a:txBody>
                    <a:bodyPr/>
                    <a:lstStyle/>
                    <a:p>
                      <a:pPr algn="ctr"/>
                      <a:r>
                        <a:rPr lang="tr-TR" dirty="0" smtClean="0"/>
                        <a:t>Yüksek</a:t>
                      </a:r>
                      <a:endParaRPr lang="tr-TR" dirty="0"/>
                    </a:p>
                  </a:txBody>
                  <a:tcPr/>
                </a:tc>
                <a:tc>
                  <a:txBody>
                    <a:bodyPr/>
                    <a:lstStyle/>
                    <a:p>
                      <a:pPr algn="ctr"/>
                      <a:r>
                        <a:rPr lang="tr-TR" dirty="0" smtClean="0"/>
                        <a:t>Hafif</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8"/>
                  </a:ext>
                </a:extLst>
              </a:tr>
              <a:tr h="33708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dirty="0" smtClean="0"/>
                        <a:t>Güneşli</a:t>
                      </a:r>
                    </a:p>
                  </a:txBody>
                  <a:tcPr/>
                </a:tc>
                <a:tc>
                  <a:txBody>
                    <a:bodyPr/>
                    <a:lstStyle/>
                    <a:p>
                      <a:pPr algn="ctr"/>
                      <a:r>
                        <a:rPr lang="tr-TR" dirty="0" smtClean="0"/>
                        <a:t>Soğuk</a:t>
                      </a:r>
                      <a:endParaRPr lang="tr-TR" dirty="0"/>
                    </a:p>
                  </a:txBody>
                  <a:tcPr/>
                </a:tc>
                <a:tc>
                  <a:txBody>
                    <a:bodyPr/>
                    <a:lstStyle/>
                    <a:p>
                      <a:pPr algn="ctr"/>
                      <a:r>
                        <a:rPr lang="tr-TR" dirty="0" smtClean="0"/>
                        <a:t>Normal</a:t>
                      </a:r>
                      <a:endParaRPr lang="tr-TR" dirty="0"/>
                    </a:p>
                  </a:txBody>
                  <a:tcPr/>
                </a:tc>
                <a:tc>
                  <a:txBody>
                    <a:bodyPr/>
                    <a:lstStyle/>
                    <a:p>
                      <a:pPr algn="ctr"/>
                      <a:r>
                        <a:rPr lang="tr-TR" dirty="0" smtClean="0"/>
                        <a:t>Hafif</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9"/>
                  </a:ext>
                </a:extLst>
              </a:tr>
              <a:tr h="337089">
                <a:tc>
                  <a:txBody>
                    <a:bodyPr/>
                    <a:lstStyle/>
                    <a:p>
                      <a:pPr algn="ctr"/>
                      <a:r>
                        <a:rPr lang="tr-TR" dirty="0" smtClean="0"/>
                        <a:t>Yağmurlu</a:t>
                      </a:r>
                      <a:endParaRPr lang="tr-TR" dirty="0"/>
                    </a:p>
                  </a:txBody>
                  <a:tcPr/>
                </a:tc>
                <a:tc>
                  <a:txBody>
                    <a:bodyPr/>
                    <a:lstStyle/>
                    <a:p>
                      <a:pPr algn="ctr"/>
                      <a:r>
                        <a:rPr lang="tr-TR" dirty="0" smtClean="0"/>
                        <a:t>Ilık</a:t>
                      </a:r>
                      <a:endParaRPr lang="tr-TR" dirty="0"/>
                    </a:p>
                  </a:txBody>
                  <a:tcPr/>
                </a:tc>
                <a:tc>
                  <a:txBody>
                    <a:bodyPr/>
                    <a:lstStyle/>
                    <a:p>
                      <a:pPr algn="ctr"/>
                      <a:r>
                        <a:rPr lang="tr-TR" dirty="0" smtClean="0"/>
                        <a:t>Normal</a:t>
                      </a:r>
                      <a:endParaRPr lang="tr-TR" dirty="0"/>
                    </a:p>
                  </a:txBody>
                  <a:tcPr/>
                </a:tc>
                <a:tc>
                  <a:txBody>
                    <a:bodyPr/>
                    <a:lstStyle/>
                    <a:p>
                      <a:pPr algn="ctr"/>
                      <a:r>
                        <a:rPr lang="tr-TR" dirty="0" smtClean="0"/>
                        <a:t>Hafif</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10"/>
                  </a:ext>
                </a:extLst>
              </a:tr>
              <a:tr h="33708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dirty="0" smtClean="0"/>
                        <a:t>Güneşli</a:t>
                      </a:r>
                    </a:p>
                  </a:txBody>
                  <a:tcPr/>
                </a:tc>
                <a:tc>
                  <a:txBody>
                    <a:bodyPr/>
                    <a:lstStyle/>
                    <a:p>
                      <a:pPr algn="ctr"/>
                      <a:r>
                        <a:rPr lang="tr-TR" dirty="0" smtClean="0"/>
                        <a:t>Ilık</a:t>
                      </a:r>
                      <a:endParaRPr lang="tr-TR" dirty="0"/>
                    </a:p>
                  </a:txBody>
                  <a:tcPr/>
                </a:tc>
                <a:tc>
                  <a:txBody>
                    <a:bodyPr/>
                    <a:lstStyle/>
                    <a:p>
                      <a:pPr algn="ctr"/>
                      <a:r>
                        <a:rPr lang="tr-TR" dirty="0" smtClean="0"/>
                        <a:t>Normal</a:t>
                      </a:r>
                      <a:endParaRPr lang="tr-TR" dirty="0"/>
                    </a:p>
                  </a:txBody>
                  <a:tcPr/>
                </a:tc>
                <a:tc>
                  <a:txBody>
                    <a:bodyPr/>
                    <a:lstStyle/>
                    <a:p>
                      <a:pPr algn="ctr"/>
                      <a:r>
                        <a:rPr lang="tr-TR" dirty="0" smtClean="0"/>
                        <a:t>Kuvvetli</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11"/>
                  </a:ext>
                </a:extLst>
              </a:tr>
              <a:tr h="337089">
                <a:tc>
                  <a:txBody>
                    <a:bodyPr/>
                    <a:lstStyle/>
                    <a:p>
                      <a:pPr algn="ctr"/>
                      <a:r>
                        <a:rPr lang="tr-TR" dirty="0" smtClean="0"/>
                        <a:t>Bulutlu</a:t>
                      </a:r>
                      <a:endParaRPr lang="tr-TR" dirty="0"/>
                    </a:p>
                  </a:txBody>
                  <a:tcPr/>
                </a:tc>
                <a:tc>
                  <a:txBody>
                    <a:bodyPr/>
                    <a:lstStyle/>
                    <a:p>
                      <a:pPr algn="ctr"/>
                      <a:r>
                        <a:rPr lang="tr-TR" dirty="0" smtClean="0"/>
                        <a:t>Ilık</a:t>
                      </a:r>
                      <a:endParaRPr lang="tr-TR" dirty="0"/>
                    </a:p>
                  </a:txBody>
                  <a:tcPr/>
                </a:tc>
                <a:tc>
                  <a:txBody>
                    <a:bodyPr/>
                    <a:lstStyle/>
                    <a:p>
                      <a:pPr algn="ctr"/>
                      <a:r>
                        <a:rPr lang="tr-TR" dirty="0" smtClean="0"/>
                        <a:t>Yüksek</a:t>
                      </a:r>
                      <a:endParaRPr lang="tr-TR" dirty="0"/>
                    </a:p>
                  </a:txBody>
                  <a:tcPr/>
                </a:tc>
                <a:tc>
                  <a:txBody>
                    <a:bodyPr/>
                    <a:lstStyle/>
                    <a:p>
                      <a:pPr algn="ctr"/>
                      <a:r>
                        <a:rPr lang="tr-TR" dirty="0" smtClean="0"/>
                        <a:t>Kuvvetli</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12"/>
                  </a:ext>
                </a:extLst>
              </a:tr>
              <a:tr h="337089">
                <a:tc>
                  <a:txBody>
                    <a:bodyPr/>
                    <a:lstStyle/>
                    <a:p>
                      <a:pPr algn="ctr"/>
                      <a:r>
                        <a:rPr lang="tr-TR" dirty="0" smtClean="0"/>
                        <a:t>Bulutlu</a:t>
                      </a:r>
                      <a:endParaRPr lang="tr-TR" dirty="0"/>
                    </a:p>
                  </a:txBody>
                  <a:tcPr/>
                </a:tc>
                <a:tc>
                  <a:txBody>
                    <a:bodyPr/>
                    <a:lstStyle/>
                    <a:p>
                      <a:pPr algn="ctr"/>
                      <a:r>
                        <a:rPr lang="tr-TR" dirty="0" smtClean="0"/>
                        <a:t>Sıcak</a:t>
                      </a:r>
                      <a:endParaRPr lang="tr-TR" dirty="0"/>
                    </a:p>
                  </a:txBody>
                  <a:tcPr/>
                </a:tc>
                <a:tc>
                  <a:txBody>
                    <a:bodyPr/>
                    <a:lstStyle/>
                    <a:p>
                      <a:pPr algn="ctr"/>
                      <a:r>
                        <a:rPr lang="tr-TR" dirty="0" smtClean="0"/>
                        <a:t>Normal</a:t>
                      </a:r>
                      <a:endParaRPr lang="tr-TR" dirty="0"/>
                    </a:p>
                  </a:txBody>
                  <a:tcPr/>
                </a:tc>
                <a:tc>
                  <a:txBody>
                    <a:bodyPr/>
                    <a:lstStyle/>
                    <a:p>
                      <a:pPr algn="ctr"/>
                      <a:r>
                        <a:rPr lang="tr-TR" dirty="0" smtClean="0"/>
                        <a:t>Hafif</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13"/>
                  </a:ext>
                </a:extLst>
              </a:tr>
              <a:tr h="337089">
                <a:tc>
                  <a:txBody>
                    <a:bodyPr/>
                    <a:lstStyle/>
                    <a:p>
                      <a:pPr algn="ctr"/>
                      <a:r>
                        <a:rPr lang="tr-TR" dirty="0" smtClean="0"/>
                        <a:t>Yağmurlu</a:t>
                      </a:r>
                      <a:endParaRPr lang="tr-TR" dirty="0"/>
                    </a:p>
                  </a:txBody>
                  <a:tcPr/>
                </a:tc>
                <a:tc>
                  <a:txBody>
                    <a:bodyPr/>
                    <a:lstStyle/>
                    <a:p>
                      <a:pPr algn="ctr"/>
                      <a:r>
                        <a:rPr lang="tr-TR" dirty="0" smtClean="0"/>
                        <a:t>Ilık</a:t>
                      </a:r>
                      <a:endParaRPr lang="tr-TR" dirty="0"/>
                    </a:p>
                  </a:txBody>
                  <a:tcPr/>
                </a:tc>
                <a:tc>
                  <a:txBody>
                    <a:bodyPr/>
                    <a:lstStyle/>
                    <a:p>
                      <a:pPr algn="ctr"/>
                      <a:r>
                        <a:rPr lang="tr-TR" dirty="0" smtClean="0"/>
                        <a:t>Yüksek</a:t>
                      </a:r>
                      <a:endParaRPr lang="tr-TR" dirty="0"/>
                    </a:p>
                  </a:txBody>
                  <a:tcPr/>
                </a:tc>
                <a:tc>
                  <a:txBody>
                    <a:bodyPr/>
                    <a:lstStyle/>
                    <a:p>
                      <a:pPr algn="ctr"/>
                      <a:r>
                        <a:rPr lang="tr-TR" dirty="0" smtClean="0"/>
                        <a:t>Kuvvetli</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14"/>
                  </a:ext>
                </a:extLst>
              </a:tr>
            </a:tbl>
          </a:graphicData>
        </a:graphic>
      </p:graphicFrame>
      <p:sp>
        <p:nvSpPr>
          <p:cNvPr id="5" name="Altbilgi Yer Tutucusu 4"/>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4133507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20688"/>
                <a:ext cx="8229600" cy="5856312"/>
              </a:xfrm>
            </p:spPr>
            <p:txBody>
              <a:bodyPr>
                <a:normAutofit/>
              </a:bodyPr>
              <a:lstStyle/>
              <a:p>
                <a:pPr>
                  <a:buFont typeface="Wingdings" pitchFamily="2" charset="2"/>
                  <a:buChar char="v"/>
                </a:pPr>
                <a:r>
                  <a:rPr lang="tr-TR" dirty="0" smtClean="0"/>
                  <a:t> ID3 algoritması yardımıyla bir karar ağacı oluşturacağız. Burada </a:t>
                </a:r>
                <a:r>
                  <a:rPr lang="tr-TR" dirty="0" smtClean="0">
                    <a:solidFill>
                      <a:srgbClr val="FF0000"/>
                    </a:solidFill>
                  </a:rPr>
                  <a:t>OYUN</a:t>
                </a:r>
                <a:r>
                  <a:rPr lang="tr-TR" dirty="0" smtClean="0"/>
                  <a:t> niteliği hedef sınıf değerleri içermektedir. O halde</a:t>
                </a:r>
                <a:r>
                  <a:rPr lang="tr-TR" dirty="0" smtClean="0">
                    <a:solidFill>
                      <a:srgbClr val="FF0000"/>
                    </a:solidFill>
                  </a:rPr>
                  <a:t> OYUN </a:t>
                </a:r>
                <a:r>
                  <a:rPr lang="tr-TR" dirty="0" smtClean="0"/>
                  <a:t>nitelik değerlerinden oluşan küme T kümesi olarak kabul edilebilir.</a:t>
                </a:r>
              </a:p>
              <a:p>
                <a:pPr marL="0" indent="0">
                  <a:buNone/>
                </a:pPr>
                <a:endParaRPr lang="tr-TR" sz="1400" dirty="0" smtClean="0"/>
              </a:p>
              <a:p>
                <a:pPr marL="0" indent="0">
                  <a:buNone/>
                </a:pPr>
                <a14:m>
                  <m:oMathPara xmlns:m="http://schemas.openxmlformats.org/officeDocument/2006/math">
                    <m:oMathParaPr>
                      <m:jc m:val="centerGroup"/>
                    </m:oMathParaPr>
                    <m:oMath xmlns:m="http://schemas.openxmlformats.org/officeDocument/2006/math">
                      <m:r>
                        <a:rPr lang="tr-TR" sz="1400" b="0" i="1" smtClean="0">
                          <a:latin typeface="Cambria Math"/>
                        </a:rPr>
                        <m:t>𝑂𝑌𝑈𝑁</m:t>
                      </m:r>
                      <m:r>
                        <a:rPr lang="tr-TR" sz="1400" b="0" i="1" smtClean="0">
                          <a:latin typeface="Cambria Math"/>
                        </a:rPr>
                        <m:t>=</m:t>
                      </m:r>
                      <m:d>
                        <m:dPr>
                          <m:begChr m:val="{"/>
                          <m:endChr m:val="}"/>
                          <m:ctrlPr>
                            <a:rPr lang="tr-TR" sz="1400" b="0" i="1" smtClean="0">
                              <a:latin typeface="Cambria Math" panose="02040503050406030204" pitchFamily="18" charset="0"/>
                            </a:rPr>
                          </m:ctrlPr>
                        </m:dPr>
                        <m:e>
                          <m:r>
                            <a:rPr lang="tr-TR" sz="1400" b="0" i="1" smtClean="0">
                              <a:latin typeface="Cambria Math"/>
                            </a:rPr>
                            <m:t>h𝑎𝑦𝚤𝑟</m:t>
                          </m:r>
                          <m:r>
                            <a:rPr lang="tr-TR" sz="1400" b="0" i="1" smtClean="0">
                              <a:latin typeface="Cambria Math"/>
                            </a:rPr>
                            <m:t>,</m:t>
                          </m:r>
                          <m:r>
                            <a:rPr lang="tr-TR" sz="1400" b="0" i="1" smtClean="0">
                              <a:latin typeface="Cambria Math"/>
                            </a:rPr>
                            <m:t>h𝑎𝑦𝚤𝑟</m:t>
                          </m:r>
                          <m:r>
                            <a:rPr lang="tr-TR" sz="1400" b="0" i="1" smtClean="0">
                              <a:latin typeface="Cambria Math"/>
                            </a:rPr>
                            <m:t>,</m:t>
                          </m:r>
                          <m:r>
                            <a:rPr lang="tr-TR" sz="1400" b="0" i="1" smtClean="0">
                              <a:latin typeface="Cambria Math"/>
                            </a:rPr>
                            <m:t>h𝑎𝑦𝚤𝑟</m:t>
                          </m:r>
                          <m:r>
                            <a:rPr lang="tr-TR" sz="1400" b="0" i="1" smtClean="0">
                              <a:latin typeface="Cambria Math"/>
                            </a:rPr>
                            <m:t>,</m:t>
                          </m:r>
                          <m:r>
                            <a:rPr lang="tr-TR" sz="1400" b="0" i="1" smtClean="0">
                              <a:latin typeface="Cambria Math"/>
                            </a:rPr>
                            <m:t>h𝑎𝑦𝚤𝑟</m:t>
                          </m:r>
                          <m:r>
                            <a:rPr lang="tr-TR" sz="1400" b="0" i="1" smtClean="0">
                              <a:latin typeface="Cambria Math"/>
                            </a:rPr>
                            <m:t>,</m:t>
                          </m:r>
                          <m:r>
                            <a:rPr lang="tr-TR" sz="1400" b="0" i="1" smtClean="0">
                              <a:latin typeface="Cambria Math"/>
                            </a:rPr>
                            <m:t>h𝑎𝑦𝚤𝑟</m:t>
                          </m:r>
                          <m:r>
                            <a:rPr lang="tr-TR" sz="1400" b="0" i="1" smtClean="0">
                              <a:latin typeface="Cambria Math"/>
                            </a:rPr>
                            <m:t>,</m:t>
                          </m:r>
                          <m:r>
                            <a:rPr lang="tr-TR" sz="1400" b="0" i="1" smtClean="0">
                              <a:latin typeface="Cambria Math"/>
                            </a:rPr>
                            <m:t>𝑒𝑣𝑒𝑡</m:t>
                          </m:r>
                          <m:r>
                            <a:rPr lang="tr-TR" sz="1400" b="0" i="1" smtClean="0">
                              <a:latin typeface="Cambria Math"/>
                            </a:rPr>
                            <m:t>,</m:t>
                          </m:r>
                          <m:r>
                            <a:rPr lang="tr-TR" sz="1400" b="0" i="1" smtClean="0">
                              <a:latin typeface="Cambria Math"/>
                            </a:rPr>
                            <m:t>𝑒𝑣𝑒𝑡</m:t>
                          </m:r>
                          <m:r>
                            <a:rPr lang="tr-TR" sz="1400" b="0" i="1" smtClean="0">
                              <a:latin typeface="Cambria Math"/>
                            </a:rPr>
                            <m:t>,</m:t>
                          </m:r>
                          <m:r>
                            <a:rPr lang="tr-TR" sz="1400" b="0" i="1" smtClean="0">
                              <a:latin typeface="Cambria Math"/>
                            </a:rPr>
                            <m:t>𝑒𝑣𝑒𝑡</m:t>
                          </m:r>
                          <m:r>
                            <a:rPr lang="tr-TR" sz="1400" b="0" i="1" smtClean="0">
                              <a:latin typeface="Cambria Math"/>
                            </a:rPr>
                            <m:t>,</m:t>
                          </m:r>
                          <m:r>
                            <a:rPr lang="tr-TR" sz="1400" b="0" i="1" smtClean="0">
                              <a:latin typeface="Cambria Math"/>
                            </a:rPr>
                            <m:t>𝑒𝑣𝑒𝑡</m:t>
                          </m:r>
                          <m:r>
                            <a:rPr lang="tr-TR" sz="1400" b="0" i="1" smtClean="0">
                              <a:latin typeface="Cambria Math"/>
                            </a:rPr>
                            <m:t>,</m:t>
                          </m:r>
                          <m:r>
                            <a:rPr lang="tr-TR" sz="1400" b="0" i="1" smtClean="0">
                              <a:latin typeface="Cambria Math"/>
                            </a:rPr>
                            <m:t>𝑒𝑣𝑒𝑡</m:t>
                          </m:r>
                          <m:r>
                            <a:rPr lang="tr-TR" sz="1400" b="0" i="1" smtClean="0">
                              <a:latin typeface="Cambria Math"/>
                            </a:rPr>
                            <m:t>,</m:t>
                          </m:r>
                          <m:r>
                            <a:rPr lang="tr-TR" sz="1400" b="0" i="1" smtClean="0">
                              <a:latin typeface="Cambria Math"/>
                            </a:rPr>
                            <m:t>𝑒𝑣𝑒𝑡</m:t>
                          </m:r>
                          <m:r>
                            <a:rPr lang="tr-TR" sz="1400" b="0" i="1" smtClean="0">
                              <a:latin typeface="Cambria Math"/>
                            </a:rPr>
                            <m:t>,</m:t>
                          </m:r>
                          <m:r>
                            <a:rPr lang="tr-TR" sz="1400" b="0" i="1" smtClean="0">
                              <a:latin typeface="Cambria Math"/>
                            </a:rPr>
                            <m:t>𝑒𝑣𝑒𝑡</m:t>
                          </m:r>
                          <m:r>
                            <a:rPr lang="tr-TR" sz="1400" b="0" i="1" smtClean="0">
                              <a:latin typeface="Cambria Math"/>
                            </a:rPr>
                            <m:t>,</m:t>
                          </m:r>
                          <m:r>
                            <a:rPr lang="tr-TR" sz="1400" b="0" i="1" smtClean="0">
                              <a:latin typeface="Cambria Math"/>
                            </a:rPr>
                            <m:t>𝑒𝑣𝑒𝑡</m:t>
                          </m:r>
                          <m:r>
                            <a:rPr lang="tr-TR" sz="1400" b="0" i="1" smtClean="0">
                              <a:latin typeface="Cambria Math"/>
                            </a:rPr>
                            <m:t>,</m:t>
                          </m:r>
                          <m:r>
                            <a:rPr lang="tr-TR" sz="1400" b="0" i="1" smtClean="0">
                              <a:latin typeface="Cambria Math"/>
                            </a:rPr>
                            <m:t>𝑒𝑣𝑒𝑡</m:t>
                          </m:r>
                        </m:e>
                      </m:d>
                    </m:oMath>
                  </m:oMathPara>
                </a14:m>
                <a:endParaRPr lang="tr-TR" sz="1400" dirty="0" smtClean="0"/>
              </a:p>
              <a:p>
                <a:pPr marL="0" indent="0">
                  <a:buNone/>
                </a:pPr>
                <a:endParaRPr lang="tr-TR" sz="1400" dirty="0"/>
              </a:p>
              <a:p>
                <a:pPr marL="0" indent="0" algn="just">
                  <a:buNone/>
                </a:pPr>
                <a:r>
                  <a:rPr lang="tr-TR" dirty="0" smtClean="0"/>
                  <a:t>Burada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a:rPr>
                          <m:t>𝐶</m:t>
                        </m:r>
                      </m:e>
                      <m:sub>
                        <m:r>
                          <a:rPr lang="tr-TR" b="0" i="1" smtClean="0">
                            <a:latin typeface="Cambria Math"/>
                          </a:rPr>
                          <m:t>1</m:t>
                        </m:r>
                      </m:sub>
                    </m:sSub>
                  </m:oMath>
                </a14:m>
                <a:r>
                  <a:rPr lang="tr-TR" dirty="0" smtClean="0"/>
                  <a:t> sınıfı ‘hayır’,</a:t>
                </a:r>
                <a:r>
                  <a:rPr lang="tr-TR" dirty="0">
                    <a:solidFill>
                      <a:srgbClr val="292934"/>
                    </a:solidFill>
                  </a:rPr>
                  <a:t> </a:t>
                </a:r>
                <a14:m>
                  <m:oMath xmlns:m="http://schemas.openxmlformats.org/officeDocument/2006/math">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𝐶</m:t>
                        </m:r>
                      </m:e>
                      <m:sub>
                        <m:r>
                          <a:rPr lang="tr-TR" b="0" i="1" smtClean="0">
                            <a:solidFill>
                              <a:srgbClr val="292934"/>
                            </a:solidFill>
                            <a:latin typeface="Cambria Math"/>
                          </a:rPr>
                          <m:t>2</m:t>
                        </m:r>
                      </m:sub>
                    </m:sSub>
                  </m:oMath>
                </a14:m>
                <a:r>
                  <a:rPr lang="tr-TR" dirty="0" smtClean="0"/>
                  <a:t> sınıfı ise ‘evet’ değerine uymaktadır. </a:t>
                </a:r>
                <a14:m>
                  <m:oMath xmlns:m="http://schemas.openxmlformats.org/officeDocument/2006/math">
                    <m:d>
                      <m:dPr>
                        <m:begChr m:val="|"/>
                        <m:endChr m:val="|"/>
                        <m:ctrlPr>
                          <a:rPr lang="tr-TR" i="1" smtClean="0">
                            <a:latin typeface="Cambria Math" panose="02040503050406030204" pitchFamily="18" charset="0"/>
                          </a:rPr>
                        </m:ctrlPr>
                      </m:dPr>
                      <m:e>
                        <m:r>
                          <a:rPr lang="tr-TR" b="0" i="1" smtClean="0">
                            <a:latin typeface="Cambria Math"/>
                          </a:rPr>
                          <m:t>𝑂𝑌𝑈𝑁</m:t>
                        </m:r>
                      </m:e>
                    </m:d>
                    <m:r>
                      <a:rPr lang="tr-TR" b="0" i="1" smtClean="0">
                        <a:latin typeface="Cambria Math"/>
                      </a:rPr>
                      <m:t>=14, </m:t>
                    </m:r>
                  </m:oMath>
                </a14:m>
                <a:r>
                  <a:rPr lang="tr-TR" dirty="0" smtClean="0"/>
                  <a:t>beş adet ‘hayır’ değeri için </a:t>
                </a:r>
                <a:r>
                  <a:rPr lang="tr-TR" dirty="0">
                    <a:solidFill>
                      <a:srgbClr val="292934"/>
                    </a:solidFill>
                  </a:rPr>
                  <a:t> </a:t>
                </a:r>
                <a14:m>
                  <m:oMath xmlns:m="http://schemas.openxmlformats.org/officeDocument/2006/math">
                    <m:d>
                      <m:dPr>
                        <m:begChr m:val="|"/>
                        <m:endChr m:val="|"/>
                        <m:ctrlPr>
                          <a:rPr lang="tr-TR" i="1" smtClean="0">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𝐶</m:t>
                            </m:r>
                          </m:e>
                          <m:sub>
                            <m:r>
                              <a:rPr lang="tr-TR" i="1">
                                <a:solidFill>
                                  <a:srgbClr val="292934"/>
                                </a:solidFill>
                                <a:latin typeface="Cambria Math"/>
                              </a:rPr>
                              <m:t>1</m:t>
                            </m:r>
                          </m:sub>
                        </m:sSub>
                      </m:e>
                    </m:d>
                  </m:oMath>
                </a14:m>
                <a:r>
                  <a:rPr lang="tr-TR" dirty="0" smtClean="0"/>
                  <a:t>=5 olmak üzere;</a:t>
                </a:r>
              </a:p>
              <a:p>
                <a:pPr marL="0" indent="0">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a:rPr>
                            <m:t>𝑃</m:t>
                          </m:r>
                        </m:e>
                        <m:sub>
                          <m:r>
                            <a:rPr lang="tr-TR" b="0" i="1" smtClean="0">
                              <a:latin typeface="Cambria Math"/>
                            </a:rPr>
                            <m:t>1</m:t>
                          </m:r>
                        </m:sub>
                      </m:sSub>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5</m:t>
                          </m:r>
                        </m:num>
                        <m:den>
                          <m:r>
                            <a:rPr lang="tr-TR" b="0" i="1" smtClean="0">
                              <a:latin typeface="Cambria Math"/>
                            </a:rPr>
                            <m:t>14</m:t>
                          </m:r>
                        </m:den>
                      </m:f>
                    </m:oMath>
                  </m:oMathPara>
                </a14:m>
                <a:endParaRPr lang="tr-TR" dirty="0" smtClean="0"/>
              </a:p>
              <a:p>
                <a:pPr marL="0" indent="0" algn="just">
                  <a:buNone/>
                </a:pPr>
                <a:r>
                  <a:rPr lang="tr-TR" dirty="0" smtClean="0"/>
                  <a:t>Ve dokuz adet ‘evet’ değeri için olasılık,</a:t>
                </a:r>
                <a:r>
                  <a:rPr lang="tr-TR" dirty="0">
                    <a:solidFill>
                      <a:srgbClr val="292934"/>
                    </a:solidFill>
                  </a:rPr>
                  <a:t> </a:t>
                </a:r>
                <a14:m>
                  <m:oMath xmlns:m="http://schemas.openxmlformats.org/officeDocument/2006/math">
                    <m:d>
                      <m:dPr>
                        <m:begChr m:val="|"/>
                        <m:endChr m:val="|"/>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𝐶</m:t>
                            </m:r>
                          </m:e>
                          <m:sub>
                            <m:r>
                              <a:rPr lang="tr-TR" b="0" i="1" smtClean="0">
                                <a:solidFill>
                                  <a:srgbClr val="292934"/>
                                </a:solidFill>
                                <a:latin typeface="Cambria Math"/>
                              </a:rPr>
                              <m:t>2</m:t>
                            </m:r>
                          </m:sub>
                        </m:sSub>
                      </m:e>
                    </m:d>
                  </m:oMath>
                </a14:m>
                <a:r>
                  <a:rPr lang="tr-TR" dirty="0">
                    <a:solidFill>
                      <a:srgbClr val="292934"/>
                    </a:solidFill>
                  </a:rPr>
                  <a:t>=</a:t>
                </a:r>
                <a:r>
                  <a:rPr lang="tr-TR" dirty="0" smtClean="0">
                    <a:solidFill>
                      <a:srgbClr val="292934"/>
                    </a:solidFill>
                  </a:rPr>
                  <a:t>9 olmak üzere,</a:t>
                </a:r>
              </a:p>
              <a:p>
                <a:pPr marL="0" indent="0" algn="just">
                  <a:buNone/>
                </a:pPr>
                <a14:m>
                  <m:oMathPara xmlns:m="http://schemas.openxmlformats.org/officeDocument/2006/math">
                    <m:oMathParaPr>
                      <m:jc m:val="centerGroup"/>
                    </m:oMathParaPr>
                    <m:oMath xmlns:m="http://schemas.openxmlformats.org/officeDocument/2006/math">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𝑃</m:t>
                          </m:r>
                        </m:e>
                        <m:sub>
                          <m:r>
                            <a:rPr lang="tr-TR" b="0" i="1" smtClean="0">
                              <a:solidFill>
                                <a:srgbClr val="292934"/>
                              </a:solidFill>
                              <a:latin typeface="Cambria Math"/>
                            </a:rPr>
                            <m:t>2</m:t>
                          </m:r>
                        </m:sub>
                      </m:sSub>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9</m:t>
                          </m:r>
                        </m:num>
                        <m:den>
                          <m:r>
                            <a:rPr lang="tr-TR" i="1">
                              <a:solidFill>
                                <a:srgbClr val="292934"/>
                              </a:solidFill>
                              <a:latin typeface="Cambria Math"/>
                            </a:rPr>
                            <m:t>14</m:t>
                          </m:r>
                        </m:den>
                      </m:f>
                    </m:oMath>
                  </m:oMathPara>
                </a14:m>
                <a:endParaRPr lang="tr-TR" dirty="0" smtClean="0"/>
              </a:p>
              <a:p>
                <a:pPr marL="0" indent="0">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20688"/>
                <a:ext cx="8229600" cy="5856312"/>
              </a:xfrm>
              <a:blipFill rotWithShape="1">
                <a:blip r:embed="rId2"/>
                <a:stretch>
                  <a:fillRect l="-1111" t="-728" r="-1556"/>
                </a:stretch>
              </a:blipFill>
            </p:spPr>
            <p:txBody>
              <a:bodyPr/>
              <a:lstStyle/>
              <a:p>
                <a:r>
                  <a:rPr lang="tr-TR">
                    <a:noFill/>
                  </a:rPr>
                  <a:t> </a:t>
                </a:r>
              </a:p>
            </p:txBody>
          </p:sp>
        </mc:Fallback>
      </mc:AlternateContent>
      <p:sp>
        <p:nvSpPr>
          <p:cNvPr id="4" name="Metin kutusu 3"/>
          <p:cNvSpPr txBox="1"/>
          <p:nvPr/>
        </p:nvSpPr>
        <p:spPr>
          <a:xfrm>
            <a:off x="4114800" y="2971800"/>
            <a:ext cx="184731" cy="369332"/>
          </a:xfrm>
          <a:prstGeom prst="rect">
            <a:avLst/>
          </a:prstGeom>
          <a:noFill/>
        </p:spPr>
        <p:txBody>
          <a:bodyPr wrap="none" rtlCol="0">
            <a:spAutoFit/>
          </a:bodyPr>
          <a:lstStyle/>
          <a:p>
            <a:endParaRPr lang="tr-TR" dirty="0"/>
          </a:p>
        </p:txBody>
      </p:sp>
      <p:sp>
        <p:nvSpPr>
          <p:cNvPr id="2" name="Altbilgi Yer Tutucusu 1"/>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18283768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548680"/>
                <a:ext cx="8229600" cy="5928320"/>
              </a:xfrm>
            </p:spPr>
            <p:txBody>
              <a:bodyPr/>
              <a:lstStyle/>
              <a:p>
                <a:pPr marL="0" indent="0">
                  <a:buNone/>
                </a:pPr>
                <a:r>
                  <a:rPr lang="tr-TR" dirty="0" smtClean="0"/>
                  <a:t>Olasılık dağılımı şu şekilde yazılabilir;</a:t>
                </a:r>
              </a:p>
              <a:p>
                <a:pPr marL="0" indent="0">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a:rPr>
                            <m:t>𝑃</m:t>
                          </m:r>
                        </m:e>
                        <m:sub>
                          <m:r>
                            <a:rPr lang="tr-TR" b="0" i="1" smtClean="0">
                              <a:latin typeface="Cambria Math"/>
                            </a:rPr>
                            <m:t>𝑂𝑌𝑈𝑁</m:t>
                          </m:r>
                        </m:sub>
                      </m:sSub>
                      <m:r>
                        <a:rPr lang="tr-TR" b="0" i="1" smtClean="0">
                          <a:latin typeface="Cambria Math"/>
                        </a:rPr>
                        <m:t>=</m:t>
                      </m:r>
                      <m:d>
                        <m:dPr>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a:rPr>
                                <m:t>5</m:t>
                              </m:r>
                            </m:num>
                            <m:den>
                              <m:r>
                                <a:rPr lang="tr-TR" b="0" i="1" smtClean="0">
                                  <a:latin typeface="Cambria Math"/>
                                </a:rPr>
                                <m:t>14</m:t>
                              </m:r>
                            </m:den>
                          </m:f>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9</m:t>
                              </m:r>
                            </m:num>
                            <m:den>
                              <m:r>
                                <a:rPr lang="tr-TR" b="0" i="1" smtClean="0">
                                  <a:latin typeface="Cambria Math"/>
                                </a:rPr>
                                <m:t>14</m:t>
                              </m:r>
                            </m:den>
                          </m:f>
                        </m:e>
                      </m:d>
                    </m:oMath>
                  </m:oMathPara>
                </a14:m>
                <a:endParaRPr lang="tr-TR" dirty="0" smtClean="0"/>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𝑂𝑌𝑈𝑁</m:t>
                          </m:r>
                        </m:e>
                      </m:d>
                      <m:r>
                        <a:rPr lang="tr-TR" b="0" i="1" smtClean="0">
                          <a:latin typeface="Cambria Math"/>
                        </a:rPr>
                        <m:t>=−</m:t>
                      </m:r>
                      <m:nary>
                        <m:naryPr>
                          <m:chr m:val="∑"/>
                          <m:ctrlPr>
                            <a:rPr lang="tr-TR" b="0" i="1" smtClean="0">
                              <a:latin typeface="Cambria Math" panose="02040503050406030204" pitchFamily="18" charset="0"/>
                            </a:rPr>
                          </m:ctrlPr>
                        </m:naryPr>
                        <m:sub>
                          <m:r>
                            <m:rPr>
                              <m:brk m:alnAt="23"/>
                            </m:rPr>
                            <a:rPr lang="tr-TR" b="0" i="1" smtClean="0">
                              <a:latin typeface="Cambria Math"/>
                            </a:rPr>
                            <m:t>𝑖</m:t>
                          </m:r>
                          <m:r>
                            <a:rPr lang="tr-TR" b="0" i="1" smtClean="0">
                              <a:latin typeface="Cambria Math"/>
                            </a:rPr>
                            <m:t>=1</m:t>
                          </m:r>
                        </m:sub>
                        <m:sup>
                          <m:r>
                            <a:rPr lang="tr-TR" b="0" i="1" smtClean="0">
                              <a:latin typeface="Cambria Math"/>
                            </a:rPr>
                            <m:t>𝑛</m:t>
                          </m:r>
                        </m:sup>
                        <m:e>
                          <m:sSub>
                            <m:sSubPr>
                              <m:ctrlPr>
                                <a:rPr lang="tr-TR" b="0" i="1" smtClean="0">
                                  <a:latin typeface="Cambria Math" panose="02040503050406030204" pitchFamily="18" charset="0"/>
                                </a:rPr>
                              </m:ctrlPr>
                            </m:sSubPr>
                            <m:e>
                              <m:r>
                                <a:rPr lang="tr-TR" b="0" i="1" smtClean="0">
                                  <a:latin typeface="Cambria Math"/>
                                </a:rPr>
                                <m:t>𝑃</m:t>
                              </m:r>
                            </m:e>
                            <m:sub>
                              <m:r>
                                <a:rPr lang="tr-TR" b="0" i="1" smtClean="0">
                                  <a:latin typeface="Cambria Math"/>
                                </a:rPr>
                                <m:t>𝑖</m:t>
                              </m:r>
                            </m:sub>
                          </m:sSub>
                        </m:e>
                      </m:nary>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r>
                            <a:rPr lang="tr-TR" b="0" i="1" smtClean="0">
                              <a:latin typeface="Cambria Math"/>
                            </a:rPr>
                            <m:t>(</m:t>
                          </m:r>
                        </m:fName>
                        <m:e>
                          <m:sSub>
                            <m:sSubPr>
                              <m:ctrlPr>
                                <a:rPr lang="tr-TR" b="0" i="1" smtClean="0">
                                  <a:latin typeface="Cambria Math" panose="02040503050406030204" pitchFamily="18" charset="0"/>
                                </a:rPr>
                              </m:ctrlPr>
                            </m:sSubPr>
                            <m:e>
                              <m:r>
                                <a:rPr lang="tr-TR" b="0" i="1" smtClean="0">
                                  <a:latin typeface="Cambria Math"/>
                                </a:rPr>
                                <m:t>𝑃</m:t>
                              </m:r>
                            </m:e>
                            <m:sub>
                              <m:r>
                                <a:rPr lang="tr-TR" b="0" i="1" smtClean="0">
                                  <a:latin typeface="Cambria Math"/>
                                </a:rPr>
                                <m:t>𝑖</m:t>
                              </m:r>
                            </m:sub>
                          </m:sSub>
                          <m:r>
                            <a:rPr lang="tr-TR" b="0" i="1" smtClean="0">
                              <a:latin typeface="Cambria Math"/>
                            </a:rPr>
                            <m:t>)</m:t>
                          </m:r>
                        </m:e>
                      </m:func>
                    </m:oMath>
                  </m:oMathPara>
                </a14:m>
                <a:endParaRPr lang="tr-TR" b="0" dirty="0" smtClean="0"/>
              </a:p>
              <a:p>
                <a:pPr marL="0" indent="0" algn="just">
                  <a:buNone/>
                </a:pPr>
                <a:r>
                  <a:rPr lang="tr-TR" dirty="0" smtClean="0"/>
                  <a:t>Eşitliğini kullanarak </a:t>
                </a:r>
                <a:r>
                  <a:rPr lang="tr-TR" dirty="0" smtClean="0">
                    <a:solidFill>
                      <a:srgbClr val="FF0000"/>
                    </a:solidFill>
                  </a:rPr>
                  <a:t>OYUN</a:t>
                </a:r>
                <a:r>
                  <a:rPr lang="tr-TR" dirty="0" smtClean="0"/>
                  <a:t> kümesi için entropi hesaplanabilir.</a:t>
                </a:r>
              </a:p>
              <a:p>
                <a:pPr marL="0" indent="0" algn="just">
                  <a:buNone/>
                </a:pPr>
                <a:endParaRPr lang="tr-TR" dirty="0"/>
              </a:p>
              <a:p>
                <a:pPr marL="0" indent="0" algn="ctr">
                  <a:buNone/>
                </a:pPr>
                <a14:m>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𝑂𝑌𝑈𝑁</m:t>
                        </m:r>
                      </m:e>
                    </m:d>
                    <m:r>
                      <a:rPr lang="tr-TR" b="0" i="1" smtClean="0">
                        <a:latin typeface="Cambria Math"/>
                      </a:rPr>
                      <m:t>=−</m:t>
                    </m:r>
                    <m:d>
                      <m:dPr>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a:rPr>
                              <m:t>5</m:t>
                            </m:r>
                          </m:num>
                          <m:den>
                            <m:r>
                              <a:rPr lang="tr-TR" b="0" i="1" smtClean="0">
                                <a:latin typeface="Cambria Math"/>
                              </a:rPr>
                              <m:t>14</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5</m:t>
                                </m:r>
                              </m:num>
                              <m:den>
                                <m:r>
                                  <a:rPr lang="tr-TR" b="0" i="1" smtClean="0">
                                    <a:latin typeface="Cambria Math"/>
                                  </a:rPr>
                                  <m:t>14</m:t>
                                </m:r>
                              </m:den>
                            </m:f>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9</m:t>
                                </m:r>
                              </m:num>
                              <m:den>
                                <m:r>
                                  <a:rPr lang="tr-TR" b="0" i="1" smtClean="0">
                                    <a:latin typeface="Cambria Math"/>
                                  </a:rPr>
                                  <m:t>14</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9</m:t>
                                    </m:r>
                                  </m:num>
                                  <m:den>
                                    <m:r>
                                      <a:rPr lang="tr-TR" b="0" i="1" smtClean="0">
                                        <a:latin typeface="Cambria Math"/>
                                      </a:rPr>
                                      <m:t>14</m:t>
                                    </m:r>
                                  </m:den>
                                </m:f>
                              </m:e>
                            </m:func>
                          </m:e>
                        </m:func>
                      </m:e>
                    </m:d>
                  </m:oMath>
                </a14:m>
                <a:r>
                  <a:rPr lang="tr-TR" dirty="0" smtClean="0"/>
                  <a:t>=0.940</a:t>
                </a: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548680"/>
                <a:ext cx="8229600" cy="5928320"/>
              </a:xfrm>
              <a:blipFill rotWithShape="1">
                <a:blip r:embed="rId2"/>
                <a:stretch>
                  <a:fillRect l="-1111" t="-719" r="-1111"/>
                </a:stretch>
              </a:blipFill>
            </p:spPr>
            <p:txBody>
              <a:bodyPr/>
              <a:lstStyle/>
              <a:p>
                <a:r>
                  <a:rPr lang="tr-TR">
                    <a:noFill/>
                  </a:rPr>
                  <a:t> </a:t>
                </a:r>
              </a:p>
            </p:txBody>
          </p:sp>
        </mc:Fallback>
      </mc:AlternateContent>
      <p:sp>
        <p:nvSpPr>
          <p:cNvPr id="2" name="Altbilgi Yer Tutucusu 1"/>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27229829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Sınıflandırma</a:t>
            </a:r>
            <a:endParaRPr lang="tr-TR" dirty="0"/>
          </a:p>
        </p:txBody>
      </p:sp>
      <p:sp>
        <p:nvSpPr>
          <p:cNvPr id="3" name="İçerik Yer Tutucusu 2"/>
          <p:cNvSpPr>
            <a:spLocks noGrp="1"/>
          </p:cNvSpPr>
          <p:nvPr>
            <p:ph idx="1"/>
          </p:nvPr>
        </p:nvSpPr>
        <p:spPr/>
        <p:txBody>
          <a:bodyPr/>
          <a:lstStyle/>
          <a:p>
            <a:pPr algn="just">
              <a:buFont typeface="Wingdings" pitchFamily="2" charset="2"/>
              <a:buChar char="v"/>
            </a:pPr>
            <a:r>
              <a:rPr lang="tr-TR" dirty="0" smtClean="0">
                <a:solidFill>
                  <a:srgbClr val="FF0000"/>
                </a:solidFill>
              </a:rPr>
              <a:t> </a:t>
            </a:r>
            <a:r>
              <a:rPr lang="tr-TR" sz="2400" dirty="0" smtClean="0"/>
              <a:t>Sınıflandırma bir öğrenme algoritmasına dayanır. Öğrenmenin amacı bir </a:t>
            </a:r>
            <a:r>
              <a:rPr lang="tr-TR" sz="2400" dirty="0" smtClean="0">
                <a:solidFill>
                  <a:srgbClr val="FF0000"/>
                </a:solidFill>
              </a:rPr>
              <a:t>sınıflandırma modelinin </a:t>
            </a:r>
            <a:r>
              <a:rPr lang="tr-TR" sz="2400" dirty="0" smtClean="0"/>
              <a:t>yaratılmasıdır.</a:t>
            </a:r>
          </a:p>
          <a:p>
            <a:pPr algn="just">
              <a:buFont typeface="Wingdings" pitchFamily="2" charset="2"/>
              <a:buChar char="v"/>
            </a:pPr>
            <a:r>
              <a:rPr lang="tr-TR" sz="2400" dirty="0">
                <a:solidFill>
                  <a:srgbClr val="FF0000"/>
                </a:solidFill>
              </a:rPr>
              <a:t> </a:t>
            </a:r>
            <a:r>
              <a:rPr lang="tr-TR" sz="2400" dirty="0" smtClean="0"/>
              <a:t>Diğer bir ifadeyle sınıflandırma, hangi sınıfa ait olduğu bilinmeyen bir kayıt için bir sınıf belirleme sürecidir.</a:t>
            </a:r>
          </a:p>
          <a:p>
            <a:pPr algn="just">
              <a:buFont typeface="Wingdings" pitchFamily="2" charset="2"/>
              <a:buChar char="v"/>
            </a:pPr>
            <a:r>
              <a:rPr lang="tr-TR" sz="2400" dirty="0">
                <a:solidFill>
                  <a:srgbClr val="FF0000"/>
                </a:solidFill>
              </a:rPr>
              <a:t> </a:t>
            </a:r>
            <a:r>
              <a:rPr lang="tr-TR" sz="2400" dirty="0" smtClean="0"/>
              <a:t>Örnek olarak; ’</a:t>
            </a:r>
            <a:r>
              <a:rPr lang="tr-TR" sz="2400" dirty="0" smtClean="0">
                <a:solidFill>
                  <a:srgbClr val="FF0000"/>
                </a:solidFill>
              </a:rPr>
              <a:t>’Ödemeleri üç gün içinde yapanlar</a:t>
            </a:r>
            <a:r>
              <a:rPr lang="tr-TR" sz="2400" dirty="0" smtClean="0"/>
              <a:t>’’ ve ’</a:t>
            </a:r>
            <a:r>
              <a:rPr lang="tr-TR" sz="2400" dirty="0" smtClean="0">
                <a:solidFill>
                  <a:srgbClr val="FF0000"/>
                </a:solidFill>
              </a:rPr>
              <a:t>’Ödemeleri üç günden sonra yapanlar</a:t>
            </a:r>
            <a:r>
              <a:rPr lang="tr-TR" sz="2400" dirty="0" smtClean="0"/>
              <a:t>’’ gibi sınıflandırma yapılabilir.</a:t>
            </a:r>
            <a:endParaRPr lang="tr-TR" dirty="0"/>
          </a:p>
        </p:txBody>
      </p:sp>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5351066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735360"/>
          </a:xfrm>
        </p:spPr>
        <p:txBody>
          <a:bodyPr/>
          <a:lstStyle/>
          <a:p>
            <a:r>
              <a:rPr lang="tr-TR" dirty="0" smtClean="0"/>
              <a:t>Adım 1: Birinci dallanma</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600199"/>
                <a:ext cx="8229600" cy="5179423"/>
              </a:xfrm>
            </p:spPr>
            <p:txBody>
              <a:bodyPr/>
              <a:lstStyle/>
              <a:p>
                <a:pPr algn="just">
                  <a:buFont typeface="Wingdings" pitchFamily="2" charset="2"/>
                  <a:buChar char="v"/>
                </a:pPr>
                <a:r>
                  <a:rPr lang="tr-TR" dirty="0" smtClean="0"/>
                  <a:t> Önce karar ağacının oluşturulması için hangi niteliğin seçileceği üzerinde duracağız. Bunun için elde edilen </a:t>
                </a:r>
                <a:r>
                  <a:rPr lang="tr-TR" i="1" dirty="0" smtClean="0"/>
                  <a:t>H(OYUN)=0.940 </a:t>
                </a:r>
                <a:r>
                  <a:rPr lang="tr-TR" dirty="0" smtClean="0"/>
                  <a:t>entropi değeri göz önüne alınarak her bir nitelik için kazanç ölçütleri belirlenir.</a:t>
                </a:r>
              </a:p>
              <a:p>
                <a:pPr marL="457200" indent="-457200" algn="just">
                  <a:buFont typeface="+mj-lt"/>
                  <a:buAutoNum type="alphaLcParenR"/>
                </a:pPr>
                <a:r>
                  <a:rPr lang="tr-TR" dirty="0" smtClean="0">
                    <a:solidFill>
                      <a:srgbClr val="FF0000"/>
                    </a:solidFill>
                  </a:rPr>
                  <a:t>ISI niteliği için kazanç ölçütü:</a:t>
                </a:r>
              </a:p>
              <a:p>
                <a:pPr marL="0" indent="0" algn="just">
                  <a:buNone/>
                </a:pPr>
                <a:r>
                  <a:rPr lang="tr-TR" dirty="0" smtClean="0">
                    <a:solidFill>
                      <a:srgbClr val="FF0000"/>
                    </a:solidFill>
                  </a:rPr>
                  <a:t> </a:t>
                </a:r>
                <a:r>
                  <a:rPr lang="tr-TR" dirty="0" smtClean="0"/>
                  <a:t>Burada önce ISI niteliğini ele alalım. Bu niteliğin her bir değeri için aşağıdaki değerleri yazabiliriz. Burada her değerin nitelik içinde </a:t>
                </a:r>
                <a:r>
                  <a:rPr lang="tr-TR" dirty="0" smtClean="0">
                    <a:solidFill>
                      <a:srgbClr val="FF0000"/>
                    </a:solidFill>
                  </a:rPr>
                  <a:t>tekrarlanma</a:t>
                </a:r>
                <a:r>
                  <a:rPr lang="tr-TR" dirty="0" smtClean="0"/>
                  <a:t> sayıları hesaplanmıştır.</a:t>
                </a:r>
              </a:p>
              <a:p>
                <a:pPr marL="0" indent="0" algn="ctr">
                  <a:buNone/>
                </a:pPr>
                <a14:m>
                  <m:oMath xmlns:m="http://schemas.openxmlformats.org/officeDocument/2006/math">
                    <m:d>
                      <m:dPr>
                        <m:begChr m:val="|"/>
                        <m:endChr m:val="|"/>
                        <m:ctrlPr>
                          <a:rPr lang="tr-TR" i="1" smtClean="0">
                            <a:latin typeface="Cambria Math" panose="02040503050406030204" pitchFamily="18" charset="0"/>
                          </a:rPr>
                        </m:ctrlPr>
                      </m:dPr>
                      <m:e>
                        <m:sSub>
                          <m:sSubPr>
                            <m:ctrlPr>
                              <a:rPr lang="tr-TR" i="1" smtClean="0">
                                <a:latin typeface="Cambria Math" panose="02040503050406030204" pitchFamily="18" charset="0"/>
                              </a:rPr>
                            </m:ctrlPr>
                          </m:sSubPr>
                          <m:e>
                            <m:r>
                              <a:rPr lang="tr-TR" b="0" i="1" smtClean="0">
                                <a:latin typeface="Cambria Math"/>
                              </a:rPr>
                              <m:t>𝐼𝑆𝐼</m:t>
                            </m:r>
                          </m:e>
                          <m:sub>
                            <m:r>
                              <a:rPr lang="tr-TR" b="0" i="1" smtClean="0">
                                <a:latin typeface="Cambria Math"/>
                              </a:rPr>
                              <m:t>𝑠𝑜</m:t>
                            </m:r>
                            <m:r>
                              <a:rPr lang="tr-TR" b="0" i="1" smtClean="0">
                                <a:latin typeface="Cambria Math"/>
                              </a:rPr>
                              <m:t>ğ</m:t>
                            </m:r>
                            <m:r>
                              <a:rPr lang="tr-TR" b="0" i="1" smtClean="0">
                                <a:latin typeface="Cambria Math"/>
                              </a:rPr>
                              <m:t>𝑢𝑘</m:t>
                            </m:r>
                          </m:sub>
                        </m:sSub>
                      </m:e>
                    </m:d>
                  </m:oMath>
                </a14:m>
                <a:r>
                  <a:rPr lang="tr-TR" dirty="0" smtClean="0"/>
                  <a:t>= 4</a:t>
                </a:r>
              </a:p>
              <a:p>
                <a:pPr marL="0" indent="0" algn="ctr">
                  <a:buNone/>
                </a:pPr>
                <a:r>
                  <a:rPr lang="tr-TR" dirty="0">
                    <a:solidFill>
                      <a:srgbClr val="292934"/>
                    </a:solidFill>
                  </a:rPr>
                  <a:t> </a:t>
                </a:r>
                <a:r>
                  <a:rPr lang="tr-TR" dirty="0" smtClean="0">
                    <a:solidFill>
                      <a:srgbClr val="292934"/>
                    </a:solidFill>
                  </a:rPr>
                  <a:t>  </a:t>
                </a:r>
                <a14:m>
                  <m:oMath xmlns:m="http://schemas.openxmlformats.org/officeDocument/2006/math">
                    <m:d>
                      <m:dPr>
                        <m:begChr m:val="|"/>
                        <m:endChr m:val="|"/>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b="0" i="1" smtClean="0">
                                <a:solidFill>
                                  <a:srgbClr val="292934"/>
                                </a:solidFill>
                                <a:latin typeface="Cambria Math"/>
                              </a:rPr>
                              <m:t>𝐼𝑆𝐼</m:t>
                            </m:r>
                          </m:e>
                          <m:sub>
                            <m:r>
                              <a:rPr lang="tr-TR" b="0" i="1" smtClean="0">
                                <a:solidFill>
                                  <a:srgbClr val="292934"/>
                                </a:solidFill>
                                <a:latin typeface="Cambria Math"/>
                              </a:rPr>
                              <m:t>𝚤𝑙𝚤𝑘</m:t>
                            </m:r>
                          </m:sub>
                        </m:sSub>
                      </m:e>
                    </m:d>
                  </m:oMath>
                </a14:m>
                <a:r>
                  <a:rPr lang="tr-TR" dirty="0" smtClean="0"/>
                  <a:t>= 6</a:t>
                </a: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b="0" i="1" smtClean="0">
                                  <a:solidFill>
                                    <a:srgbClr val="292934"/>
                                  </a:solidFill>
                                  <a:latin typeface="Cambria Math"/>
                                </a:rPr>
                                <m:t>𝐼𝑆𝐼</m:t>
                              </m:r>
                            </m:e>
                            <m:sub>
                              <m:r>
                                <a:rPr lang="tr-TR" b="0" i="1" smtClean="0">
                                  <a:solidFill>
                                    <a:srgbClr val="292934"/>
                                  </a:solidFill>
                                  <a:latin typeface="Cambria Math"/>
                                </a:rPr>
                                <m:t>𝑠𝚤𝑐𝑎𝑘</m:t>
                              </m:r>
                            </m:sub>
                          </m:sSub>
                        </m:e>
                      </m:d>
                      <m:r>
                        <a:rPr lang="tr-TR" b="0" i="1" smtClean="0">
                          <a:solidFill>
                            <a:srgbClr val="292934"/>
                          </a:solidFill>
                          <a:latin typeface="Cambria Math"/>
                        </a:rPr>
                        <m:t>=4</m:t>
                      </m:r>
                    </m:oMath>
                  </m:oMathPara>
                </a14:m>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600199"/>
                <a:ext cx="8229600" cy="5179423"/>
              </a:xfrm>
              <a:blipFill rotWithShape="1">
                <a:blip r:embed="rId2"/>
                <a:stretch>
                  <a:fillRect l="-1111" t="-706"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14223996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92696"/>
                <a:ext cx="8229600" cy="5784304"/>
              </a:xfrm>
            </p:spPr>
            <p:txBody>
              <a:bodyPr/>
              <a:lstStyle/>
              <a:p>
                <a:pPr marL="0" indent="0" algn="just">
                  <a:buNone/>
                </a:pPr>
                <a:r>
                  <a:rPr lang="tr-TR" dirty="0" smtClean="0"/>
                  <a:t>Bu durumda ISI niteliğine göre bir ayırma gerçekleştirildiğinde kazancın ne olacağını hesaplamak gerekiyor.</a:t>
                </a:r>
              </a:p>
              <a:p>
                <a:pPr marL="0" indent="0" algn="just">
                  <a:buNone/>
                </a:pPr>
                <a14:m>
                  <m:oMathPara xmlns:m="http://schemas.openxmlformats.org/officeDocument/2006/math">
                    <m:oMathParaPr>
                      <m:jc m:val="centerGroup"/>
                    </m:oMathParaPr>
                    <m:oMath xmlns:m="http://schemas.openxmlformats.org/officeDocument/2006/math">
                      <m:r>
                        <a:rPr lang="tr-TR" b="0" i="1" smtClean="0">
                          <a:latin typeface="Cambria Math"/>
                        </a:rPr>
                        <m:t>𝐾𝑎𝑧𝑎𝑛</m:t>
                      </m:r>
                      <m:r>
                        <a:rPr lang="tr-TR" b="0" i="1" smtClean="0">
                          <a:latin typeface="Cambria Math"/>
                        </a:rPr>
                        <m:t>ç=</m:t>
                      </m:r>
                      <m:d>
                        <m:dPr>
                          <m:ctrlPr>
                            <a:rPr lang="tr-TR" b="0" i="1" smtClean="0">
                              <a:latin typeface="Cambria Math" panose="02040503050406030204" pitchFamily="18" charset="0"/>
                            </a:rPr>
                          </m:ctrlPr>
                        </m:dPr>
                        <m:e>
                          <m:r>
                            <a:rPr lang="tr-TR" b="0" i="1" smtClean="0">
                              <a:latin typeface="Cambria Math"/>
                            </a:rPr>
                            <m:t>𝑋</m:t>
                          </m:r>
                          <m:r>
                            <a:rPr lang="tr-TR" b="0" i="1" smtClean="0">
                              <a:latin typeface="Cambria Math"/>
                            </a:rPr>
                            <m:t>,</m:t>
                          </m:r>
                          <m:r>
                            <a:rPr lang="tr-TR" b="0" i="1" smtClean="0">
                              <a:latin typeface="Cambria Math"/>
                            </a:rPr>
                            <m:t>𝑇</m:t>
                          </m:r>
                        </m:e>
                      </m:d>
                      <m:r>
                        <a:rPr lang="tr-TR" b="0" i="1" smtClean="0">
                          <a:latin typeface="Cambria Math"/>
                        </a:rPr>
                        <m:t>=</m:t>
                      </m:r>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𝑇</m:t>
                          </m:r>
                        </m:e>
                      </m:d>
                      <m:r>
                        <a:rPr lang="tr-TR" b="0" i="1" smtClean="0">
                          <a:latin typeface="Cambria Math"/>
                        </a:rPr>
                        <m:t>−</m:t>
                      </m:r>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𝑋</m:t>
                          </m:r>
                          <m:r>
                            <a:rPr lang="tr-TR" b="0" i="1" smtClean="0">
                              <a:latin typeface="Cambria Math"/>
                            </a:rPr>
                            <m:t>,</m:t>
                          </m:r>
                          <m:r>
                            <a:rPr lang="tr-TR" b="0" i="1" smtClean="0">
                              <a:latin typeface="Cambria Math"/>
                            </a:rPr>
                            <m:t>𝑇</m:t>
                          </m:r>
                        </m:e>
                      </m:d>
                      <m:r>
                        <a:rPr lang="tr-TR" b="0" i="1" smtClean="0">
                          <a:latin typeface="Cambria Math"/>
                        </a:rPr>
                        <m:t> </m:t>
                      </m:r>
                    </m:oMath>
                  </m:oMathPara>
                </a14:m>
                <a:endParaRPr lang="tr-TR" b="0" dirty="0" smtClean="0"/>
              </a:p>
              <a:p>
                <a:pPr marL="0" indent="0" algn="just">
                  <a:buNone/>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𝑋</m:t>
                          </m:r>
                          <m:r>
                            <a:rPr lang="tr-TR" b="0" i="1" smtClean="0">
                              <a:latin typeface="Cambria Math"/>
                            </a:rPr>
                            <m:t>,</m:t>
                          </m:r>
                          <m:r>
                            <a:rPr lang="tr-TR" b="0" i="1" smtClean="0">
                              <a:latin typeface="Cambria Math"/>
                            </a:rPr>
                            <m:t>𝑇</m:t>
                          </m:r>
                        </m:e>
                      </m:d>
                      <m:r>
                        <a:rPr lang="tr-TR" b="0" i="1" smtClean="0">
                          <a:latin typeface="Cambria Math"/>
                        </a:rPr>
                        <m:t>=</m:t>
                      </m:r>
                      <m:nary>
                        <m:naryPr>
                          <m:chr m:val="∑"/>
                          <m:ctrlPr>
                            <a:rPr lang="tr-TR" b="0" i="1" smtClean="0">
                              <a:latin typeface="Cambria Math" panose="02040503050406030204" pitchFamily="18" charset="0"/>
                            </a:rPr>
                          </m:ctrlPr>
                        </m:naryPr>
                        <m:sub>
                          <m:r>
                            <m:rPr>
                              <m:brk m:alnAt="23"/>
                            </m:rPr>
                            <a:rPr lang="tr-TR" b="0" i="1" smtClean="0">
                              <a:latin typeface="Cambria Math"/>
                            </a:rPr>
                            <m:t>𝑖</m:t>
                          </m:r>
                          <m:r>
                            <a:rPr lang="tr-TR" b="0" i="1" smtClean="0">
                              <a:latin typeface="Cambria Math"/>
                            </a:rPr>
                            <m:t>=1</m:t>
                          </m:r>
                        </m:sub>
                        <m:sup>
                          <m:r>
                            <a:rPr lang="tr-TR" b="0" i="1" smtClean="0">
                              <a:latin typeface="Cambria Math"/>
                            </a:rPr>
                            <m:t>𝑛</m:t>
                          </m:r>
                        </m:sup>
                        <m:e>
                          <m:f>
                            <m:fPr>
                              <m:ctrlPr>
                                <a:rPr lang="tr-TR" b="0" i="1" smtClean="0">
                                  <a:latin typeface="Cambria Math" panose="02040503050406030204" pitchFamily="18" charset="0"/>
                                </a:rPr>
                              </m:ctrlPr>
                            </m:fPr>
                            <m:num>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𝑇</m:t>
                                      </m:r>
                                    </m:e>
                                    <m:sub>
                                      <m:r>
                                        <a:rPr lang="tr-TR" b="0" i="1" smtClean="0">
                                          <a:latin typeface="Cambria Math"/>
                                        </a:rPr>
                                        <m:t>𝑖</m:t>
                                      </m:r>
                                    </m:sub>
                                  </m:sSub>
                                </m:e>
                              </m:d>
                            </m:num>
                            <m:den>
                              <m:d>
                                <m:dPr>
                                  <m:begChr m:val="|"/>
                                  <m:endChr m:val="|"/>
                                  <m:ctrlPr>
                                    <a:rPr lang="tr-TR" b="0" i="1" smtClean="0">
                                      <a:latin typeface="Cambria Math" panose="02040503050406030204" pitchFamily="18" charset="0"/>
                                    </a:rPr>
                                  </m:ctrlPr>
                                </m:dPr>
                                <m:e>
                                  <m:r>
                                    <a:rPr lang="tr-TR" b="0" i="1" smtClean="0">
                                      <a:latin typeface="Cambria Math"/>
                                    </a:rPr>
                                    <m:t>𝑇</m:t>
                                  </m:r>
                                </m:e>
                              </m:d>
                            </m:den>
                          </m:f>
                        </m:e>
                      </m:nary>
                      <m:r>
                        <a:rPr lang="tr-TR" b="0" i="1" smtClean="0">
                          <a:latin typeface="Cambria Math"/>
                        </a:rPr>
                        <m:t>𝐻</m:t>
                      </m:r>
                      <m:r>
                        <a:rPr lang="tr-TR" b="0" i="1" smtClean="0">
                          <a:latin typeface="Cambria Math"/>
                        </a:rPr>
                        <m:t>(</m:t>
                      </m:r>
                      <m:sSub>
                        <m:sSubPr>
                          <m:ctrlPr>
                            <a:rPr lang="tr-TR" b="0" i="1" smtClean="0">
                              <a:latin typeface="Cambria Math" panose="02040503050406030204" pitchFamily="18" charset="0"/>
                            </a:rPr>
                          </m:ctrlPr>
                        </m:sSubPr>
                        <m:e>
                          <m:r>
                            <a:rPr lang="tr-TR" b="0" i="1" smtClean="0">
                              <a:latin typeface="Cambria Math"/>
                            </a:rPr>
                            <m:t>𝑇</m:t>
                          </m:r>
                        </m:e>
                        <m:sub>
                          <m:r>
                            <a:rPr lang="tr-TR" b="0" i="1" smtClean="0">
                              <a:latin typeface="Cambria Math"/>
                            </a:rPr>
                            <m:t>𝑖</m:t>
                          </m:r>
                        </m:sub>
                      </m:sSub>
                      <m:r>
                        <a:rPr lang="tr-TR" b="0" i="1" smtClean="0">
                          <a:latin typeface="Cambria Math"/>
                        </a:rPr>
                        <m:t>)</m:t>
                      </m:r>
                    </m:oMath>
                  </m:oMathPara>
                </a14:m>
                <a:endParaRPr lang="tr-TR" dirty="0" smtClean="0"/>
              </a:p>
              <a:p>
                <a:pPr marL="0" indent="0" algn="just">
                  <a:buNone/>
                </a:pPr>
                <a:r>
                  <a:rPr lang="tr-TR" dirty="0" smtClean="0"/>
                  <a:t>Bağıntısını ve öncelikle her bir nitelik değeri için </a:t>
                </a:r>
                <a:r>
                  <a:rPr lang="tr-TR" dirty="0" err="1" smtClean="0"/>
                  <a:t>entropiyi</a:t>
                </a:r>
                <a:r>
                  <a:rPr lang="tr-TR" dirty="0" smtClean="0"/>
                  <a:t> bulmak gerekiyor. Burada </a:t>
                </a:r>
                <a14:m>
                  <m:oMath xmlns:m="http://schemas.openxmlformats.org/officeDocument/2006/math">
                    <m:d>
                      <m:dPr>
                        <m:begChr m:val="|"/>
                        <m:endChr m:val="|"/>
                        <m:ctrlPr>
                          <a:rPr lang="tr-TR" i="1" smtClean="0">
                            <a:latin typeface="Cambria Math" panose="02040503050406030204" pitchFamily="18" charset="0"/>
                          </a:rPr>
                        </m:ctrlPr>
                      </m:dPr>
                      <m:e>
                        <m:sSub>
                          <m:sSubPr>
                            <m:ctrlPr>
                              <a:rPr lang="tr-TR" i="1" smtClean="0">
                                <a:latin typeface="Cambria Math" panose="02040503050406030204" pitchFamily="18" charset="0"/>
                              </a:rPr>
                            </m:ctrlPr>
                          </m:sSubPr>
                          <m:e>
                            <m:r>
                              <a:rPr lang="tr-TR" b="0" i="1" smtClean="0">
                                <a:latin typeface="Cambria Math"/>
                              </a:rPr>
                              <m:t>𝑇</m:t>
                            </m:r>
                          </m:e>
                          <m:sub>
                            <m:r>
                              <a:rPr lang="tr-TR" b="0" i="1" smtClean="0">
                                <a:latin typeface="Cambria Math"/>
                              </a:rPr>
                              <m:t>𝑖</m:t>
                            </m:r>
                          </m:sub>
                        </m:sSub>
                      </m:e>
                    </m:d>
                  </m:oMath>
                </a14:m>
                <a:r>
                  <a:rPr lang="tr-TR" dirty="0" smtClean="0"/>
                  <a:t> değeri, ISI niteliğinin her bir değerinden kaç tane olduğunu belirler. Yani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a:rPr>
                          <m:t>𝐼𝑆𝐼</m:t>
                        </m:r>
                      </m:e>
                      <m:sub>
                        <m:r>
                          <a:rPr lang="tr-TR" b="0" i="1" smtClean="0">
                            <a:latin typeface="Cambria Math"/>
                          </a:rPr>
                          <m:t>𝑠𝑜</m:t>
                        </m:r>
                        <m:r>
                          <a:rPr lang="tr-TR" b="0" i="1" smtClean="0">
                            <a:latin typeface="Cambria Math"/>
                          </a:rPr>
                          <m:t>ğ</m:t>
                        </m:r>
                        <m:r>
                          <a:rPr lang="tr-TR" b="0" i="1" smtClean="0">
                            <a:latin typeface="Cambria Math"/>
                          </a:rPr>
                          <m:t>𝑢𝑘</m:t>
                        </m:r>
                      </m:sub>
                    </m:sSub>
                  </m:oMath>
                </a14:m>
                <a:r>
                  <a:rPr lang="tr-TR" dirty="0" smtClean="0"/>
                  <a:t> değerinin karşılığıdır.</a:t>
                </a:r>
              </a:p>
              <a:p>
                <a:pPr marL="0" indent="0" algn="just">
                  <a:buNone/>
                </a:pPr>
                <a:endParaRPr lang="tr-TR" dirty="0" smtClean="0"/>
              </a:p>
              <a:p>
                <a:pPr marL="0" indent="0" algn="just">
                  <a:buNone/>
                </a:pPr>
                <a14:m>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𝐼𝑆𝐼</m:t>
                        </m:r>
                        <m:r>
                          <a:rPr lang="tr-TR" b="0" i="1" smtClean="0">
                            <a:latin typeface="Cambria Math"/>
                          </a:rPr>
                          <m:t>,</m:t>
                        </m:r>
                        <m:r>
                          <a:rPr lang="tr-TR" b="0" i="1" smtClean="0">
                            <a:latin typeface="Cambria Math"/>
                          </a:rPr>
                          <m:t>𝑂𝑌𝑈𝑁</m:t>
                        </m:r>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4</m:t>
                        </m:r>
                      </m:num>
                      <m:den>
                        <m:r>
                          <a:rPr lang="tr-TR" b="0" i="1" smtClean="0">
                            <a:latin typeface="Cambria Math"/>
                          </a:rPr>
                          <m:t>14</m:t>
                        </m:r>
                      </m:den>
                    </m:f>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𝐼𝑆𝐼</m:t>
                            </m:r>
                          </m:e>
                          <m:sub>
                            <m:r>
                              <a:rPr lang="tr-TR" b="0" i="1" smtClean="0">
                                <a:latin typeface="Cambria Math"/>
                              </a:rPr>
                              <m:t>𝑠𝑜</m:t>
                            </m:r>
                            <m:r>
                              <a:rPr lang="tr-TR" b="0" i="1" smtClean="0">
                                <a:latin typeface="Cambria Math"/>
                              </a:rPr>
                              <m:t>ğ</m:t>
                            </m:r>
                            <m:r>
                              <a:rPr lang="tr-TR" b="0" i="1" smtClean="0">
                                <a:latin typeface="Cambria Math"/>
                              </a:rPr>
                              <m:t>𝑢𝑘</m:t>
                            </m:r>
                          </m:sub>
                        </m:sSub>
                      </m:e>
                    </m:d>
                  </m:oMath>
                </a14:m>
                <a:r>
                  <a:rPr lang="tr-TR" dirty="0" smtClean="0"/>
                  <a:t>+</a:t>
                </a:r>
                <a14:m>
                  <m:oMath xmlns:m="http://schemas.openxmlformats.org/officeDocument/2006/math">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6</m:t>
                        </m:r>
                      </m:num>
                      <m:den>
                        <m:r>
                          <a:rPr lang="tr-TR" b="0" i="1" smtClean="0">
                            <a:solidFill>
                              <a:srgbClr val="292934"/>
                            </a:solidFill>
                            <a:latin typeface="Cambria Math"/>
                          </a:rPr>
                          <m:t>14</m:t>
                        </m:r>
                      </m:den>
                    </m:f>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b="0" i="1" smtClean="0">
                                <a:solidFill>
                                  <a:srgbClr val="292934"/>
                                </a:solidFill>
                                <a:latin typeface="Cambria Math"/>
                              </a:rPr>
                              <m:t>𝐼𝑆𝐼</m:t>
                            </m:r>
                          </m:e>
                          <m:sub>
                            <m:r>
                              <a:rPr lang="tr-TR" b="0" i="1" smtClean="0">
                                <a:solidFill>
                                  <a:srgbClr val="292934"/>
                                </a:solidFill>
                                <a:latin typeface="Cambria Math"/>
                              </a:rPr>
                              <m:t>𝚤𝑙𝚤𝑘</m:t>
                            </m:r>
                          </m:sub>
                        </m:sSub>
                      </m:e>
                    </m:d>
                  </m:oMath>
                </a14:m>
                <a:r>
                  <a:rPr lang="tr-TR" dirty="0" smtClean="0"/>
                  <a:t>+</a:t>
                </a:r>
                <a14:m>
                  <m:oMath xmlns:m="http://schemas.openxmlformats.org/officeDocument/2006/math">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4</m:t>
                        </m:r>
                      </m:num>
                      <m:den>
                        <m:r>
                          <a:rPr lang="tr-TR" b="0" i="1" smtClean="0">
                            <a:solidFill>
                              <a:srgbClr val="292934"/>
                            </a:solidFill>
                            <a:latin typeface="Cambria Math"/>
                          </a:rPr>
                          <m:t>14</m:t>
                        </m:r>
                      </m:den>
                    </m:f>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b="0" i="1" smtClean="0">
                                <a:solidFill>
                                  <a:srgbClr val="292934"/>
                                </a:solidFill>
                                <a:latin typeface="Cambria Math"/>
                              </a:rPr>
                              <m:t>𝐼𝑆𝐼</m:t>
                            </m:r>
                          </m:e>
                          <m:sub>
                            <m:r>
                              <a:rPr lang="tr-TR" b="0" i="1" smtClean="0">
                                <a:solidFill>
                                  <a:srgbClr val="292934"/>
                                </a:solidFill>
                                <a:latin typeface="Cambria Math"/>
                              </a:rPr>
                              <m:t>𝑠𝚤𝑐𝑎𝑘</m:t>
                            </m:r>
                          </m:sub>
                        </m:sSub>
                      </m:e>
                    </m:d>
                  </m:oMath>
                </a14:m>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92696"/>
                <a:ext cx="8229600" cy="5784304"/>
              </a:xfrm>
              <a:blipFill rotWithShape="1">
                <a:blip r:embed="rId2"/>
                <a:stretch>
                  <a:fillRect l="-1111" t="-738" r="-1111"/>
                </a:stretch>
              </a:blipFill>
            </p:spPr>
            <p:txBody>
              <a:bodyPr/>
              <a:lstStyle/>
              <a:p>
                <a:r>
                  <a:rPr lang="tr-TR">
                    <a:noFill/>
                  </a:rPr>
                  <a:t> </a:t>
                </a:r>
              </a:p>
            </p:txBody>
          </p:sp>
        </mc:Fallback>
      </mc:AlternateContent>
      <p:sp>
        <p:nvSpPr>
          <p:cNvPr id="2" name="Altbilgi Yer Tutucusu 1"/>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23403992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332656"/>
            <a:ext cx="8229600" cy="576064"/>
          </a:xfrm>
        </p:spPr>
        <p:txBody>
          <a:bodyPr>
            <a:normAutofit fontScale="90000"/>
          </a:bodyPr>
          <a:lstStyle/>
          <a:p>
            <a:pPr algn="ctr"/>
            <a:r>
              <a:rPr lang="tr-TR" sz="2000" dirty="0" smtClean="0"/>
              <a:t>Tablo 3.3 Bir önceki (Tablo 3.2) de yer alan eğitim kümesinin ISI ve OYUN değerleri</a:t>
            </a:r>
            <a:endParaRPr lang="tr-TR" sz="2000" dirty="0"/>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969675745"/>
              </p:ext>
            </p:extLst>
          </p:nvPr>
        </p:nvGraphicFramePr>
        <p:xfrm>
          <a:off x="2123728" y="1052736"/>
          <a:ext cx="4896544" cy="5562600"/>
        </p:xfrm>
        <a:graphic>
          <a:graphicData uri="http://schemas.openxmlformats.org/drawingml/2006/table">
            <a:tbl>
              <a:tblPr firstRow="1" bandRow="1">
                <a:tableStyleId>{912C8C85-51F0-491E-9774-3900AFEF0FD7}</a:tableStyleId>
              </a:tblPr>
              <a:tblGrid>
                <a:gridCol w="2448272">
                  <a:extLst>
                    <a:ext uri="{9D8B030D-6E8A-4147-A177-3AD203B41FA5}">
                      <a16:colId xmlns:a16="http://schemas.microsoft.com/office/drawing/2014/main" xmlns="" val="20000"/>
                    </a:ext>
                  </a:extLst>
                </a:gridCol>
                <a:gridCol w="2448272">
                  <a:extLst>
                    <a:ext uri="{9D8B030D-6E8A-4147-A177-3AD203B41FA5}">
                      <a16:colId xmlns:a16="http://schemas.microsoft.com/office/drawing/2014/main" xmlns="" val="20001"/>
                    </a:ext>
                  </a:extLst>
                </a:gridCol>
              </a:tblGrid>
              <a:tr h="370840">
                <a:tc>
                  <a:txBody>
                    <a:bodyPr/>
                    <a:lstStyle/>
                    <a:p>
                      <a:pPr algn="ctr"/>
                      <a:r>
                        <a:rPr lang="tr-TR" dirty="0" smtClean="0"/>
                        <a:t>ISI</a:t>
                      </a:r>
                      <a:endParaRPr lang="tr-TR" dirty="0"/>
                    </a:p>
                  </a:txBody>
                  <a:tcPr/>
                </a:tc>
                <a:tc>
                  <a:txBody>
                    <a:bodyPr/>
                    <a:lstStyle/>
                    <a:p>
                      <a:pPr algn="ctr"/>
                      <a:r>
                        <a:rPr lang="tr-TR" dirty="0" smtClean="0"/>
                        <a:t>OYUN</a:t>
                      </a:r>
                      <a:endParaRPr lang="tr-TR" dirty="0"/>
                    </a:p>
                  </a:txBody>
                  <a:tcPr/>
                </a:tc>
                <a:extLst>
                  <a:ext uri="{0D108BD9-81ED-4DB2-BD59-A6C34878D82A}">
                    <a16:rowId xmlns:a16="http://schemas.microsoft.com/office/drawing/2014/main" xmlns="" val="10000"/>
                  </a:ext>
                </a:extLst>
              </a:tr>
              <a:tr h="370840">
                <a:tc>
                  <a:txBody>
                    <a:bodyPr/>
                    <a:lstStyle/>
                    <a:p>
                      <a:pPr algn="ctr"/>
                      <a:r>
                        <a:rPr lang="tr-TR" dirty="0" smtClean="0"/>
                        <a:t>Soğuk</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1"/>
                  </a:ext>
                </a:extLst>
              </a:tr>
              <a:tr h="370840">
                <a:tc>
                  <a:txBody>
                    <a:bodyPr/>
                    <a:lstStyle/>
                    <a:p>
                      <a:pPr algn="ctr"/>
                      <a:r>
                        <a:rPr lang="tr-TR" dirty="0" smtClean="0"/>
                        <a:t>Soğuk</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2"/>
                  </a:ext>
                </a:extLst>
              </a:tr>
              <a:tr h="370840">
                <a:tc>
                  <a:txBody>
                    <a:bodyPr/>
                    <a:lstStyle/>
                    <a:p>
                      <a:pPr algn="ctr"/>
                      <a:r>
                        <a:rPr lang="tr-TR" dirty="0" smtClean="0"/>
                        <a:t>Soğuk</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3"/>
                  </a:ext>
                </a:extLst>
              </a:tr>
              <a:tr h="370840">
                <a:tc>
                  <a:txBody>
                    <a:bodyPr/>
                    <a:lstStyle/>
                    <a:p>
                      <a:pPr algn="ctr"/>
                      <a:r>
                        <a:rPr lang="tr-TR" dirty="0" smtClean="0"/>
                        <a:t>Soğuk</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4"/>
                  </a:ext>
                </a:extLst>
              </a:tr>
              <a:tr h="370840">
                <a:tc>
                  <a:txBody>
                    <a:bodyPr/>
                    <a:lstStyle/>
                    <a:p>
                      <a:pPr algn="ctr"/>
                      <a:r>
                        <a:rPr lang="tr-TR" dirty="0" smtClean="0"/>
                        <a:t>Ilık</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5"/>
                  </a:ext>
                </a:extLst>
              </a:tr>
              <a:tr h="370840">
                <a:tc>
                  <a:txBody>
                    <a:bodyPr/>
                    <a:lstStyle/>
                    <a:p>
                      <a:pPr algn="ctr"/>
                      <a:r>
                        <a:rPr lang="tr-TR" dirty="0" smtClean="0"/>
                        <a:t>Ilık</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6"/>
                  </a:ext>
                </a:extLst>
              </a:tr>
              <a:tr h="370840">
                <a:tc>
                  <a:txBody>
                    <a:bodyPr/>
                    <a:lstStyle/>
                    <a:p>
                      <a:pPr algn="ctr"/>
                      <a:r>
                        <a:rPr lang="tr-TR" dirty="0" smtClean="0"/>
                        <a:t>Ilık</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7"/>
                  </a:ext>
                </a:extLst>
              </a:tr>
              <a:tr h="370840">
                <a:tc>
                  <a:txBody>
                    <a:bodyPr/>
                    <a:lstStyle/>
                    <a:p>
                      <a:pPr algn="ctr"/>
                      <a:r>
                        <a:rPr lang="tr-TR" dirty="0" smtClean="0"/>
                        <a:t>Ilık</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8"/>
                  </a:ext>
                </a:extLst>
              </a:tr>
              <a:tr h="370840">
                <a:tc>
                  <a:txBody>
                    <a:bodyPr/>
                    <a:lstStyle/>
                    <a:p>
                      <a:pPr algn="ctr"/>
                      <a:r>
                        <a:rPr lang="tr-TR" dirty="0" smtClean="0"/>
                        <a:t>Ilık</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9"/>
                  </a:ext>
                </a:extLst>
              </a:tr>
              <a:tr h="370840">
                <a:tc>
                  <a:txBody>
                    <a:bodyPr/>
                    <a:lstStyle/>
                    <a:p>
                      <a:pPr algn="ctr"/>
                      <a:r>
                        <a:rPr lang="tr-TR" dirty="0" smtClean="0"/>
                        <a:t>Ilık</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10"/>
                  </a:ext>
                </a:extLst>
              </a:tr>
              <a:tr h="370840">
                <a:tc>
                  <a:txBody>
                    <a:bodyPr/>
                    <a:lstStyle/>
                    <a:p>
                      <a:pPr algn="ctr"/>
                      <a:r>
                        <a:rPr lang="tr-TR" dirty="0" smtClean="0"/>
                        <a:t>Sıcak</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11"/>
                  </a:ext>
                </a:extLst>
              </a:tr>
              <a:tr h="370840">
                <a:tc>
                  <a:txBody>
                    <a:bodyPr/>
                    <a:lstStyle/>
                    <a:p>
                      <a:pPr algn="ctr"/>
                      <a:r>
                        <a:rPr lang="tr-TR" dirty="0" smtClean="0"/>
                        <a:t>Sıcak</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12"/>
                  </a:ext>
                </a:extLst>
              </a:tr>
              <a:tr h="370840">
                <a:tc>
                  <a:txBody>
                    <a:bodyPr/>
                    <a:lstStyle/>
                    <a:p>
                      <a:pPr algn="ctr"/>
                      <a:r>
                        <a:rPr lang="tr-TR" dirty="0" smtClean="0"/>
                        <a:t>Sıcak</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13"/>
                  </a:ext>
                </a:extLst>
              </a:tr>
              <a:tr h="370840">
                <a:tc>
                  <a:txBody>
                    <a:bodyPr/>
                    <a:lstStyle/>
                    <a:p>
                      <a:pPr algn="ctr"/>
                      <a:r>
                        <a:rPr lang="tr-TR" dirty="0" smtClean="0"/>
                        <a:t>Sıcak</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14"/>
                  </a:ext>
                </a:extLst>
              </a:tr>
            </a:tbl>
          </a:graphicData>
        </a:graphic>
      </p:graphicFrame>
      <p:sp>
        <p:nvSpPr>
          <p:cNvPr id="3" name="Altbilgi Yer Tutucusu 2"/>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30623442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92696"/>
                <a:ext cx="8229600" cy="5784304"/>
              </a:xfrm>
            </p:spPr>
            <p:txBody>
              <a:bodyPr/>
              <a:lstStyle/>
              <a:p>
                <a:pPr>
                  <a:buFont typeface="Wingdings" pitchFamily="2" charset="2"/>
                  <a:buChar char="v"/>
                </a:pPr>
                <a:r>
                  <a:rPr lang="tr-TR" dirty="0" smtClean="0"/>
                  <a:t> Tablo 3.3’e göre </a:t>
                </a:r>
                <a:r>
                  <a:rPr lang="tr-TR" dirty="0" err="1" smtClean="0"/>
                  <a:t>entropiler</a:t>
                </a:r>
                <a:r>
                  <a:rPr lang="tr-TR" dirty="0" smtClean="0"/>
                  <a:t> şöyle hesaplanır;</a:t>
                </a:r>
              </a:p>
              <a:p>
                <a:pPr marL="0" indent="0" algn="ctr">
                  <a:buNone/>
                </a:pPr>
                <a14:m>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𝐼𝑆𝐼</m:t>
                            </m:r>
                          </m:e>
                          <m:sub>
                            <m:r>
                              <a:rPr lang="tr-TR" b="0" i="1" smtClean="0">
                                <a:latin typeface="Cambria Math"/>
                              </a:rPr>
                              <m:t>𝑠𝑜</m:t>
                            </m:r>
                            <m:r>
                              <a:rPr lang="tr-TR" b="0" i="1" smtClean="0">
                                <a:latin typeface="Cambria Math"/>
                              </a:rPr>
                              <m:t>ğ</m:t>
                            </m:r>
                            <m:r>
                              <a:rPr lang="tr-TR" b="0" i="1" smtClean="0">
                                <a:latin typeface="Cambria Math"/>
                              </a:rPr>
                              <m:t>𝑢𝑘</m:t>
                            </m:r>
                          </m:sub>
                        </m:sSub>
                      </m:e>
                    </m:d>
                    <m:r>
                      <a:rPr lang="tr-TR" b="0" i="1" smtClean="0">
                        <a:latin typeface="Cambria Math"/>
                      </a:rPr>
                      <m:t>=−</m:t>
                    </m:r>
                    <m:d>
                      <m:dPr>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a:rPr>
                              <m:t>1</m:t>
                            </m:r>
                          </m:num>
                          <m:den>
                            <m:r>
                              <a:rPr lang="tr-TR" b="0" i="1" smtClean="0">
                                <a:latin typeface="Cambria Math"/>
                              </a:rPr>
                              <m:t>4</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1</m:t>
                                </m:r>
                              </m:num>
                              <m:den>
                                <m:r>
                                  <a:rPr lang="tr-TR" b="0" i="1" smtClean="0">
                                    <a:latin typeface="Cambria Math"/>
                                  </a:rPr>
                                  <m:t>4</m:t>
                                </m:r>
                              </m:den>
                            </m:f>
                          </m:e>
                        </m:func>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3</m:t>
                            </m:r>
                          </m:num>
                          <m:den>
                            <m:r>
                              <a:rPr lang="tr-TR" b="0" i="1" smtClean="0">
                                <a:latin typeface="Cambria Math"/>
                              </a:rPr>
                              <m:t>4</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3</m:t>
                                </m:r>
                              </m:num>
                              <m:den>
                                <m:r>
                                  <a:rPr lang="tr-TR" b="0" i="1" smtClean="0">
                                    <a:latin typeface="Cambria Math"/>
                                  </a:rPr>
                                  <m:t>4</m:t>
                                </m:r>
                              </m:den>
                            </m:f>
                          </m:e>
                        </m:func>
                      </m:e>
                    </m:d>
                  </m:oMath>
                </a14:m>
                <a:r>
                  <a:rPr lang="tr-TR" dirty="0" smtClean="0"/>
                  <a:t>=0.811</a:t>
                </a:r>
              </a:p>
              <a:p>
                <a:pPr marL="0" indent="0" algn="ctr">
                  <a:buNone/>
                </a:pPr>
                <a14:m>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𝐼𝑆𝐼</m:t>
                            </m:r>
                          </m:e>
                          <m:sub>
                            <m:r>
                              <a:rPr lang="tr-TR" b="0" i="1" smtClean="0">
                                <a:solidFill>
                                  <a:srgbClr val="292934"/>
                                </a:solidFill>
                                <a:latin typeface="Cambria Math"/>
                              </a:rPr>
                              <m:t>𝚤𝑙𝚤𝑘</m:t>
                            </m:r>
                          </m:sub>
                        </m:sSub>
                      </m:e>
                    </m:d>
                    <m:r>
                      <a:rPr lang="tr-TR" i="1">
                        <a:solidFill>
                          <a:srgbClr val="292934"/>
                        </a:solidFill>
                        <a:latin typeface="Cambria Math"/>
                      </a:rPr>
                      <m:t>=−</m:t>
                    </m:r>
                    <m:d>
                      <m:dPr>
                        <m:ctrlPr>
                          <a:rPr lang="tr-TR" i="1">
                            <a:solidFill>
                              <a:srgbClr val="292934"/>
                            </a:solidFill>
                            <a:latin typeface="Cambria Math" panose="02040503050406030204" pitchFamily="18" charset="0"/>
                          </a:rPr>
                        </m:ctrlPr>
                      </m:dPr>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b="0" i="1" smtClean="0">
                                <a:solidFill>
                                  <a:srgbClr val="292934"/>
                                </a:solidFill>
                                <a:latin typeface="Cambria Math"/>
                              </a:rPr>
                              <m:t>6</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b="0" i="1" smtClean="0">
                                    <a:solidFill>
                                      <a:srgbClr val="292934"/>
                                    </a:solidFill>
                                    <a:latin typeface="Cambria Math"/>
                                  </a:rPr>
                                  <m:t>6</m:t>
                                </m:r>
                              </m:den>
                            </m:f>
                          </m:e>
                        </m:func>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4</m:t>
                            </m:r>
                          </m:num>
                          <m:den>
                            <m:r>
                              <a:rPr lang="tr-TR" b="0" i="1" smtClean="0">
                                <a:solidFill>
                                  <a:srgbClr val="292934"/>
                                </a:solidFill>
                                <a:latin typeface="Cambria Math"/>
                              </a:rPr>
                              <m:t>6</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4</m:t>
                                </m:r>
                              </m:num>
                              <m:den>
                                <m:r>
                                  <a:rPr lang="tr-TR" b="0" i="1" smtClean="0">
                                    <a:solidFill>
                                      <a:srgbClr val="292934"/>
                                    </a:solidFill>
                                    <a:latin typeface="Cambria Math"/>
                                  </a:rPr>
                                  <m:t>6</m:t>
                                </m:r>
                              </m:den>
                            </m:f>
                          </m:e>
                        </m:func>
                      </m:e>
                    </m:d>
                  </m:oMath>
                </a14:m>
                <a:r>
                  <a:rPr lang="tr-TR" dirty="0">
                    <a:solidFill>
                      <a:srgbClr val="292934"/>
                    </a:solidFill>
                  </a:rPr>
                  <a:t>=</a:t>
                </a:r>
                <a:r>
                  <a:rPr lang="tr-TR" dirty="0" smtClean="0">
                    <a:solidFill>
                      <a:srgbClr val="292934"/>
                    </a:solidFill>
                  </a:rPr>
                  <a:t>0.918</a:t>
                </a:r>
              </a:p>
              <a:p>
                <a:pPr marL="0" indent="0" algn="ctr">
                  <a:buNone/>
                </a:pPr>
                <a14:m>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𝐼𝑆𝐼</m:t>
                            </m:r>
                          </m:e>
                          <m:sub>
                            <m:r>
                              <a:rPr lang="tr-TR" i="1">
                                <a:solidFill>
                                  <a:srgbClr val="292934"/>
                                </a:solidFill>
                                <a:latin typeface="Cambria Math"/>
                              </a:rPr>
                              <m:t>𝑠</m:t>
                            </m:r>
                            <m:r>
                              <a:rPr lang="tr-TR" b="0" i="1" smtClean="0">
                                <a:solidFill>
                                  <a:srgbClr val="292934"/>
                                </a:solidFill>
                                <a:latin typeface="Cambria Math"/>
                              </a:rPr>
                              <m:t>𝚤𝑐𝑎𝑘</m:t>
                            </m:r>
                          </m:sub>
                        </m:sSub>
                      </m:e>
                    </m:d>
                    <m:r>
                      <a:rPr lang="tr-TR" i="1">
                        <a:solidFill>
                          <a:srgbClr val="292934"/>
                        </a:solidFill>
                        <a:latin typeface="Cambria Math"/>
                      </a:rPr>
                      <m:t>=−</m:t>
                    </m:r>
                    <m:d>
                      <m:dPr>
                        <m:ctrlPr>
                          <a:rPr lang="tr-TR" i="1">
                            <a:solidFill>
                              <a:srgbClr val="292934"/>
                            </a:solidFill>
                            <a:latin typeface="Cambria Math" panose="02040503050406030204" pitchFamily="18" charset="0"/>
                          </a:rPr>
                        </m:ctrlPr>
                      </m:dPr>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i="1">
                                <a:solidFill>
                                  <a:srgbClr val="292934"/>
                                </a:solidFill>
                                <a:latin typeface="Cambria Math"/>
                              </a:rPr>
                              <m:t>4</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i="1">
                                    <a:solidFill>
                                      <a:srgbClr val="292934"/>
                                    </a:solidFill>
                                    <a:latin typeface="Cambria Math"/>
                                  </a:rPr>
                                  <m:t>4</m:t>
                                </m:r>
                              </m:den>
                            </m:f>
                          </m:e>
                        </m:func>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i="1">
                                <a:solidFill>
                                  <a:srgbClr val="292934"/>
                                </a:solidFill>
                                <a:latin typeface="Cambria Math"/>
                              </a:rPr>
                              <m:t>4</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i="1">
                                    <a:solidFill>
                                      <a:srgbClr val="292934"/>
                                    </a:solidFill>
                                    <a:latin typeface="Cambria Math"/>
                                  </a:rPr>
                                  <m:t>4</m:t>
                                </m:r>
                              </m:den>
                            </m:f>
                          </m:e>
                        </m:func>
                      </m:e>
                    </m:d>
                  </m:oMath>
                </a14:m>
                <a:r>
                  <a:rPr lang="tr-TR" dirty="0">
                    <a:solidFill>
                      <a:srgbClr val="292934"/>
                    </a:solidFill>
                  </a:rPr>
                  <a:t>=</a:t>
                </a:r>
                <a:r>
                  <a:rPr lang="tr-TR" dirty="0" smtClean="0">
                    <a:solidFill>
                      <a:srgbClr val="292934"/>
                    </a:solidFill>
                  </a:rPr>
                  <a:t>1.00</a:t>
                </a:r>
              </a:p>
              <a:p>
                <a:pPr marL="0" indent="0">
                  <a:buNone/>
                </a:pPr>
                <a:r>
                  <a:rPr lang="tr-TR" dirty="0" smtClean="0">
                    <a:solidFill>
                      <a:srgbClr val="292934"/>
                    </a:solidFill>
                  </a:rPr>
                  <a:t>Bu durumda </a:t>
                </a:r>
                <a14:m>
                  <m:oMath xmlns:m="http://schemas.openxmlformats.org/officeDocument/2006/math">
                    <m:r>
                      <a:rPr lang="tr-TR" b="0" i="1" smtClean="0">
                        <a:solidFill>
                          <a:srgbClr val="292934"/>
                        </a:solidFill>
                        <a:latin typeface="Cambria Math"/>
                      </a:rPr>
                      <m:t>𝐻</m:t>
                    </m:r>
                    <m:d>
                      <m:dPr>
                        <m:ctrlPr>
                          <a:rPr lang="tr-TR" b="0" i="1" smtClean="0">
                            <a:solidFill>
                              <a:srgbClr val="292934"/>
                            </a:solidFill>
                            <a:latin typeface="Cambria Math" panose="02040503050406030204" pitchFamily="18" charset="0"/>
                          </a:rPr>
                        </m:ctrlPr>
                      </m:dPr>
                      <m:e>
                        <m:r>
                          <a:rPr lang="tr-TR" b="0" i="1" smtClean="0">
                            <a:solidFill>
                              <a:srgbClr val="292934"/>
                            </a:solidFill>
                            <a:latin typeface="Cambria Math"/>
                          </a:rPr>
                          <m:t>𝐼𝑆𝐼</m:t>
                        </m:r>
                        <m:r>
                          <a:rPr lang="tr-TR" b="0" i="1" smtClean="0">
                            <a:solidFill>
                              <a:srgbClr val="292934"/>
                            </a:solidFill>
                            <a:latin typeface="Cambria Math"/>
                          </a:rPr>
                          <m:t>,</m:t>
                        </m:r>
                        <m:r>
                          <a:rPr lang="tr-TR" b="0" i="1" smtClean="0">
                            <a:solidFill>
                              <a:srgbClr val="292934"/>
                            </a:solidFill>
                            <a:latin typeface="Cambria Math"/>
                          </a:rPr>
                          <m:t>𝑂𝑌𝑈𝑁</m:t>
                        </m:r>
                      </m:e>
                    </m:d>
                  </m:oMath>
                </a14:m>
                <a:r>
                  <a:rPr lang="tr-TR" dirty="0" smtClean="0"/>
                  <a:t> </a:t>
                </a:r>
                <a:r>
                  <a:rPr lang="tr-TR" dirty="0" err="1" smtClean="0"/>
                  <a:t>entropisi</a:t>
                </a:r>
                <a:r>
                  <a:rPr lang="tr-TR" dirty="0" smtClean="0"/>
                  <a:t> şu şekilde hesaplanır;</a:t>
                </a:r>
              </a:p>
              <a:p>
                <a:pPr marL="0" indent="0">
                  <a:buNone/>
                </a:pPr>
                <a14:m>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r>
                          <a:rPr lang="tr-TR" i="1">
                            <a:solidFill>
                              <a:srgbClr val="292934"/>
                            </a:solidFill>
                            <a:latin typeface="Cambria Math"/>
                          </a:rPr>
                          <m:t>𝐼𝑆𝐼</m:t>
                        </m:r>
                        <m:r>
                          <a:rPr lang="tr-TR" i="1">
                            <a:solidFill>
                              <a:srgbClr val="292934"/>
                            </a:solidFill>
                            <a:latin typeface="Cambria Math"/>
                          </a:rPr>
                          <m:t>,</m:t>
                        </m:r>
                        <m:r>
                          <a:rPr lang="tr-TR" i="1">
                            <a:solidFill>
                              <a:srgbClr val="292934"/>
                            </a:solidFill>
                            <a:latin typeface="Cambria Math"/>
                          </a:rPr>
                          <m:t>𝑂𝑌𝑈𝑁</m:t>
                        </m:r>
                      </m:e>
                    </m:d>
                    <m:r>
                      <a:rPr lang="tr-TR" b="0" i="1" smtClean="0">
                        <a:solidFill>
                          <a:srgbClr val="292934"/>
                        </a:solidFill>
                        <a:latin typeface="Cambria Math"/>
                      </a:rPr>
                      <m:t>=</m:t>
                    </m:r>
                    <m:f>
                      <m:fPr>
                        <m:ctrlPr>
                          <a:rPr lang="tr-TR" b="0" i="1" smtClean="0">
                            <a:solidFill>
                              <a:srgbClr val="292934"/>
                            </a:solidFill>
                            <a:latin typeface="Cambria Math" panose="02040503050406030204" pitchFamily="18" charset="0"/>
                          </a:rPr>
                        </m:ctrlPr>
                      </m:fPr>
                      <m:num>
                        <m:r>
                          <a:rPr lang="tr-TR" b="0" i="1" smtClean="0">
                            <a:solidFill>
                              <a:srgbClr val="292934"/>
                            </a:solidFill>
                            <a:latin typeface="Cambria Math"/>
                          </a:rPr>
                          <m:t>4</m:t>
                        </m:r>
                      </m:num>
                      <m:den>
                        <m:r>
                          <a:rPr lang="tr-TR" b="0" i="1" smtClean="0">
                            <a:solidFill>
                              <a:srgbClr val="292934"/>
                            </a:solidFill>
                            <a:latin typeface="Cambria Math"/>
                          </a:rPr>
                          <m:t>14</m:t>
                        </m:r>
                      </m:den>
                    </m:f>
                    <m:d>
                      <m:dPr>
                        <m:ctrlPr>
                          <a:rPr lang="tr-TR" b="0" i="1" smtClean="0">
                            <a:solidFill>
                              <a:srgbClr val="292934"/>
                            </a:solidFill>
                            <a:latin typeface="Cambria Math" panose="02040503050406030204" pitchFamily="18" charset="0"/>
                          </a:rPr>
                        </m:ctrlPr>
                      </m:dPr>
                      <m:e>
                        <m:r>
                          <a:rPr lang="tr-TR" b="0" i="1" smtClean="0">
                            <a:solidFill>
                              <a:srgbClr val="292934"/>
                            </a:solidFill>
                            <a:latin typeface="Cambria Math"/>
                          </a:rPr>
                          <m:t>0.811</m:t>
                        </m:r>
                      </m:e>
                    </m:d>
                    <m:r>
                      <a:rPr lang="tr-TR" b="0" i="1" smtClean="0">
                        <a:solidFill>
                          <a:srgbClr val="292934"/>
                        </a:solidFill>
                        <a:latin typeface="Cambria Math"/>
                      </a:rPr>
                      <m:t>+</m:t>
                    </m:r>
                    <m:f>
                      <m:fPr>
                        <m:ctrlPr>
                          <a:rPr lang="tr-TR" b="0" i="1" smtClean="0">
                            <a:solidFill>
                              <a:srgbClr val="292934"/>
                            </a:solidFill>
                            <a:latin typeface="Cambria Math" panose="02040503050406030204" pitchFamily="18" charset="0"/>
                          </a:rPr>
                        </m:ctrlPr>
                      </m:fPr>
                      <m:num>
                        <m:r>
                          <a:rPr lang="tr-TR" b="0" i="1" smtClean="0">
                            <a:solidFill>
                              <a:srgbClr val="292934"/>
                            </a:solidFill>
                            <a:latin typeface="Cambria Math"/>
                          </a:rPr>
                          <m:t>6</m:t>
                        </m:r>
                      </m:num>
                      <m:den>
                        <m:r>
                          <a:rPr lang="tr-TR" b="0" i="1" smtClean="0">
                            <a:solidFill>
                              <a:srgbClr val="292934"/>
                            </a:solidFill>
                            <a:latin typeface="Cambria Math"/>
                          </a:rPr>
                          <m:t>14</m:t>
                        </m:r>
                      </m:den>
                    </m:f>
                    <m:d>
                      <m:dPr>
                        <m:ctrlPr>
                          <a:rPr lang="tr-TR" b="0" i="1" smtClean="0">
                            <a:solidFill>
                              <a:srgbClr val="292934"/>
                            </a:solidFill>
                            <a:latin typeface="Cambria Math" panose="02040503050406030204" pitchFamily="18" charset="0"/>
                          </a:rPr>
                        </m:ctrlPr>
                      </m:dPr>
                      <m:e>
                        <m:r>
                          <a:rPr lang="tr-TR" b="0" i="1" smtClean="0">
                            <a:solidFill>
                              <a:srgbClr val="292934"/>
                            </a:solidFill>
                            <a:latin typeface="Cambria Math"/>
                          </a:rPr>
                          <m:t>0.918</m:t>
                        </m:r>
                      </m:e>
                    </m:d>
                    <m:r>
                      <a:rPr lang="tr-TR" b="0" i="1" smtClean="0">
                        <a:solidFill>
                          <a:srgbClr val="292934"/>
                        </a:solidFill>
                        <a:latin typeface="Cambria Math"/>
                      </a:rPr>
                      <m:t>+</m:t>
                    </m:r>
                    <m:f>
                      <m:fPr>
                        <m:ctrlPr>
                          <a:rPr lang="tr-TR" b="0" i="1" smtClean="0">
                            <a:solidFill>
                              <a:srgbClr val="292934"/>
                            </a:solidFill>
                            <a:latin typeface="Cambria Math" panose="02040503050406030204" pitchFamily="18" charset="0"/>
                          </a:rPr>
                        </m:ctrlPr>
                      </m:fPr>
                      <m:num>
                        <m:r>
                          <a:rPr lang="tr-TR" b="0" i="1" smtClean="0">
                            <a:solidFill>
                              <a:srgbClr val="292934"/>
                            </a:solidFill>
                            <a:latin typeface="Cambria Math"/>
                          </a:rPr>
                          <m:t>4</m:t>
                        </m:r>
                      </m:num>
                      <m:den>
                        <m:r>
                          <a:rPr lang="tr-TR" b="0" i="1" smtClean="0">
                            <a:solidFill>
                              <a:srgbClr val="292934"/>
                            </a:solidFill>
                            <a:latin typeface="Cambria Math"/>
                          </a:rPr>
                          <m:t>14</m:t>
                        </m:r>
                      </m:den>
                    </m:f>
                    <m:d>
                      <m:dPr>
                        <m:ctrlPr>
                          <a:rPr lang="tr-TR" b="0" i="1" smtClean="0">
                            <a:solidFill>
                              <a:srgbClr val="292934"/>
                            </a:solidFill>
                            <a:latin typeface="Cambria Math" panose="02040503050406030204" pitchFamily="18" charset="0"/>
                          </a:rPr>
                        </m:ctrlPr>
                      </m:dPr>
                      <m:e>
                        <m:r>
                          <a:rPr lang="tr-TR" b="0" i="1" smtClean="0">
                            <a:solidFill>
                              <a:srgbClr val="292934"/>
                            </a:solidFill>
                            <a:latin typeface="Cambria Math"/>
                          </a:rPr>
                          <m:t>1.00</m:t>
                        </m:r>
                      </m:e>
                    </m:d>
                  </m:oMath>
                </a14:m>
                <a:r>
                  <a:rPr lang="tr-TR" dirty="0" smtClean="0"/>
                  <a:t>=0.911</a:t>
                </a:r>
              </a:p>
              <a:p>
                <a:pPr marL="0" indent="0">
                  <a:buNone/>
                </a:pPr>
                <a:r>
                  <a:rPr lang="tr-TR" dirty="0" smtClean="0"/>
                  <a:t>Önceki örnekte </a:t>
                </a:r>
                <a:r>
                  <a:rPr lang="tr-TR" i="1" dirty="0" smtClean="0"/>
                  <a:t>H(OYUN)=0.940 </a:t>
                </a:r>
                <a:r>
                  <a:rPr lang="tr-TR" dirty="0" smtClean="0"/>
                  <a:t>hesaplamıştık. O halde kazanç ölçütü;</a:t>
                </a: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a:rPr>
                        <m:t>𝐾𝑎𝑧𝑎𝑛</m:t>
                      </m:r>
                      <m:r>
                        <a:rPr lang="tr-TR" b="0" i="1" smtClean="0">
                          <a:latin typeface="Cambria Math"/>
                        </a:rPr>
                        <m:t>ç</m:t>
                      </m:r>
                      <m:d>
                        <m:dPr>
                          <m:ctrlPr>
                            <a:rPr lang="tr-TR" b="0" i="1" smtClean="0">
                              <a:latin typeface="Cambria Math" panose="02040503050406030204" pitchFamily="18" charset="0"/>
                            </a:rPr>
                          </m:ctrlPr>
                        </m:dPr>
                        <m:e>
                          <m:r>
                            <a:rPr lang="tr-TR" b="0" i="1" smtClean="0">
                              <a:latin typeface="Cambria Math"/>
                            </a:rPr>
                            <m:t>𝐼𝑆𝐼</m:t>
                          </m:r>
                          <m:r>
                            <a:rPr lang="tr-TR" b="0" i="1" smtClean="0">
                              <a:latin typeface="Cambria Math"/>
                            </a:rPr>
                            <m:t>,</m:t>
                          </m:r>
                          <m:r>
                            <a:rPr lang="tr-TR" b="0" i="1" smtClean="0">
                              <a:latin typeface="Cambria Math"/>
                            </a:rPr>
                            <m:t>𝑂𝑌𝑈𝑁</m:t>
                          </m:r>
                        </m:e>
                      </m:d>
                      <m:r>
                        <a:rPr lang="tr-TR" b="0" i="1" smtClean="0">
                          <a:latin typeface="Cambria Math"/>
                        </a:rPr>
                        <m:t>=</m:t>
                      </m:r>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𝑂𝑌𝑈𝑁</m:t>
                          </m:r>
                        </m:e>
                      </m:d>
                      <m:r>
                        <a:rPr lang="tr-TR" b="0" i="1" smtClean="0">
                          <a:latin typeface="Cambria Math"/>
                        </a:rPr>
                        <m:t>−</m:t>
                      </m:r>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𝐼𝑆𝐼</m:t>
                          </m:r>
                          <m:r>
                            <a:rPr lang="tr-TR" b="0" i="1" smtClean="0">
                              <a:latin typeface="Cambria Math"/>
                            </a:rPr>
                            <m:t>,</m:t>
                          </m:r>
                          <m:r>
                            <a:rPr lang="tr-TR" b="0" i="1" smtClean="0">
                              <a:latin typeface="Cambria Math"/>
                            </a:rPr>
                            <m:t>𝑂𝑌𝑈𝑁</m:t>
                          </m:r>
                        </m:e>
                      </m:d>
                    </m:oMath>
                  </m:oMathPara>
                </a14:m>
                <a:endParaRPr lang="tr-TR" b="0" i="1" dirty="0" smtClean="0"/>
              </a:p>
              <a:p>
                <a:pPr marL="0" indent="0">
                  <a:buNone/>
                </a:pPr>
                <a:r>
                  <a:rPr lang="tr-TR" i="1" dirty="0" smtClean="0"/>
                  <a:t>                                         = 0.940-0.911</a:t>
                </a:r>
              </a:p>
              <a:p>
                <a:pPr marL="0" indent="0">
                  <a:buNone/>
                </a:pPr>
                <a:r>
                  <a:rPr lang="tr-TR" i="1" dirty="0" smtClean="0"/>
                  <a:t>                                         = 0.029</a:t>
                </a:r>
              </a:p>
              <a:p>
                <a:pPr marL="0" indent="0">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92696"/>
                <a:ext cx="8229600" cy="5784304"/>
              </a:xfrm>
              <a:blipFill rotWithShape="1">
                <a:blip r:embed="rId2"/>
                <a:stretch>
                  <a:fillRect l="-1111" t="-738"/>
                </a:stretch>
              </a:blipFill>
            </p:spPr>
            <p:txBody>
              <a:bodyPr/>
              <a:lstStyle/>
              <a:p>
                <a:r>
                  <a:rPr lang="tr-TR">
                    <a:noFill/>
                  </a:rPr>
                  <a:t> </a:t>
                </a:r>
              </a:p>
            </p:txBody>
          </p:sp>
        </mc:Fallback>
      </mc:AlternateContent>
      <p:sp>
        <p:nvSpPr>
          <p:cNvPr id="2" name="Altbilgi Yer Tutucusu 1"/>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2474617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764704"/>
                <a:ext cx="8229600" cy="5976664"/>
              </a:xfrm>
            </p:spPr>
            <p:txBody>
              <a:bodyPr>
                <a:normAutofit/>
              </a:bodyPr>
              <a:lstStyle/>
              <a:p>
                <a:pPr marL="0" indent="0">
                  <a:buNone/>
                </a:pPr>
                <a:r>
                  <a:rPr lang="tr-TR" dirty="0" smtClean="0">
                    <a:solidFill>
                      <a:schemeClr val="accent4">
                        <a:lumMod val="60000"/>
                        <a:lumOff val="40000"/>
                      </a:schemeClr>
                    </a:solidFill>
                  </a:rPr>
                  <a:t>b) </a:t>
                </a:r>
                <a:r>
                  <a:rPr lang="tr-TR" dirty="0" smtClean="0">
                    <a:solidFill>
                      <a:srgbClr val="FF0000"/>
                    </a:solidFill>
                  </a:rPr>
                  <a:t>HAVA niteliği için kazanç ölçütü: </a:t>
                </a:r>
              </a:p>
              <a:p>
                <a:pPr marL="0" indent="0">
                  <a:buNone/>
                </a:pPr>
                <a:endParaRPr lang="tr-TR" dirty="0" smtClean="0">
                  <a:solidFill>
                    <a:srgbClr val="FF0000"/>
                  </a:solidFill>
                </a:endParaRPr>
              </a:p>
              <a:p>
                <a:pPr algn="just">
                  <a:buFont typeface="Wingdings" pitchFamily="2" charset="2"/>
                  <a:buChar char="v"/>
                </a:pPr>
                <a:r>
                  <a:rPr lang="tr-TR" dirty="0">
                    <a:solidFill>
                      <a:srgbClr val="FF0000"/>
                    </a:solidFill>
                  </a:rPr>
                  <a:t> </a:t>
                </a:r>
                <a:r>
                  <a:rPr lang="tr-TR" dirty="0"/>
                  <a:t> </a:t>
                </a:r>
                <a:r>
                  <a:rPr lang="tr-TR" dirty="0" smtClean="0"/>
                  <a:t>İkinci adım olarak HAVA niteliği için benzer hesaplamalar yaparak kazanç ölçütüne ulaşmak istiyoruz. Öncelikle;</a:t>
                </a:r>
              </a:p>
              <a:p>
                <a:pPr marL="0" indent="0" algn="ctr">
                  <a:buNone/>
                </a:pPr>
                <a14:m>
                  <m:oMath xmlns:m="http://schemas.openxmlformats.org/officeDocument/2006/math">
                    <m:d>
                      <m:dPr>
                        <m:begChr m:val="|"/>
                        <m:endChr m:val="|"/>
                        <m:ctrlPr>
                          <a:rPr lang="tr-TR" i="1" smtClean="0">
                            <a:solidFill>
                              <a:schemeClr val="tx1"/>
                            </a:solidFill>
                            <a:latin typeface="Cambria Math" panose="02040503050406030204" pitchFamily="18" charset="0"/>
                          </a:rPr>
                        </m:ctrlPr>
                      </m:dPr>
                      <m:e>
                        <m:sSub>
                          <m:sSubPr>
                            <m:ctrlPr>
                              <a:rPr lang="tr-TR" i="1" smtClean="0">
                                <a:solidFill>
                                  <a:schemeClr val="tx1"/>
                                </a:solidFill>
                                <a:latin typeface="Cambria Math" panose="02040503050406030204" pitchFamily="18" charset="0"/>
                              </a:rPr>
                            </m:ctrlPr>
                          </m:sSubPr>
                          <m:e>
                            <m:r>
                              <a:rPr lang="tr-TR" b="0" i="1" smtClean="0">
                                <a:solidFill>
                                  <a:schemeClr val="tx1"/>
                                </a:solidFill>
                                <a:latin typeface="Cambria Math"/>
                              </a:rPr>
                              <m:t>𝐻𝐴𝑉𝐴</m:t>
                            </m:r>
                          </m:e>
                          <m:sub>
                            <m:r>
                              <a:rPr lang="tr-TR" b="0" i="1" smtClean="0">
                                <a:solidFill>
                                  <a:schemeClr val="tx1"/>
                                </a:solidFill>
                                <a:latin typeface="Cambria Math"/>
                              </a:rPr>
                              <m:t>𝑔</m:t>
                            </m:r>
                            <m:r>
                              <a:rPr lang="tr-TR" b="0" i="1" smtClean="0">
                                <a:solidFill>
                                  <a:schemeClr val="tx1"/>
                                </a:solidFill>
                                <a:latin typeface="Cambria Math"/>
                              </a:rPr>
                              <m:t>ü</m:t>
                            </m:r>
                            <m:r>
                              <a:rPr lang="tr-TR" b="0" i="1" smtClean="0">
                                <a:solidFill>
                                  <a:schemeClr val="tx1"/>
                                </a:solidFill>
                                <a:latin typeface="Cambria Math"/>
                              </a:rPr>
                              <m:t>𝑛𝑒</m:t>
                            </m:r>
                            <m:r>
                              <a:rPr lang="tr-TR" b="0" i="1" smtClean="0">
                                <a:solidFill>
                                  <a:schemeClr val="tx1"/>
                                </a:solidFill>
                                <a:latin typeface="Cambria Math"/>
                              </a:rPr>
                              <m:t>ş</m:t>
                            </m:r>
                            <m:r>
                              <a:rPr lang="tr-TR" b="0" i="1" smtClean="0">
                                <a:solidFill>
                                  <a:schemeClr val="tx1"/>
                                </a:solidFill>
                                <a:latin typeface="Cambria Math"/>
                              </a:rPr>
                              <m:t>𝑙𝑖</m:t>
                            </m:r>
                          </m:sub>
                        </m:sSub>
                      </m:e>
                    </m:d>
                  </m:oMath>
                </a14:m>
                <a:r>
                  <a:rPr lang="tr-TR" dirty="0" smtClean="0">
                    <a:solidFill>
                      <a:schemeClr val="tx1"/>
                    </a:solidFill>
                  </a:rPr>
                  <a:t>=5</a:t>
                </a:r>
              </a:p>
              <a:p>
                <a:pPr marL="0" indent="0" algn="ctr">
                  <a:buNone/>
                </a:pPr>
                <a14:m>
                  <m:oMath xmlns:m="http://schemas.openxmlformats.org/officeDocument/2006/math">
                    <m:d>
                      <m:dPr>
                        <m:begChr m:val="|"/>
                        <m:endChr m:val="|"/>
                        <m:ctrlPr>
                          <a:rPr lang="tr-TR" i="1">
                            <a:solidFill>
                              <a:schemeClr val="tx1"/>
                            </a:solidFill>
                            <a:latin typeface="Cambria Math" panose="02040503050406030204" pitchFamily="18" charset="0"/>
                          </a:rPr>
                        </m:ctrlPr>
                      </m:dPr>
                      <m:e>
                        <m:sSub>
                          <m:sSubPr>
                            <m:ctrlPr>
                              <a:rPr lang="tr-TR" i="1">
                                <a:solidFill>
                                  <a:schemeClr val="tx1"/>
                                </a:solidFill>
                                <a:latin typeface="Cambria Math" panose="02040503050406030204" pitchFamily="18" charset="0"/>
                              </a:rPr>
                            </m:ctrlPr>
                          </m:sSubPr>
                          <m:e>
                            <m:r>
                              <a:rPr lang="tr-TR" b="0" i="1" smtClean="0">
                                <a:solidFill>
                                  <a:schemeClr val="tx1"/>
                                </a:solidFill>
                                <a:latin typeface="Cambria Math"/>
                              </a:rPr>
                              <m:t>𝐻𝐴𝑉𝐴</m:t>
                            </m:r>
                          </m:e>
                          <m:sub>
                            <m:r>
                              <a:rPr lang="tr-TR" b="0" i="1" smtClean="0">
                                <a:solidFill>
                                  <a:schemeClr val="tx1"/>
                                </a:solidFill>
                                <a:latin typeface="Cambria Math"/>
                              </a:rPr>
                              <m:t>𝑦𝑎</m:t>
                            </m:r>
                            <m:r>
                              <a:rPr lang="tr-TR" b="0" i="1" smtClean="0">
                                <a:solidFill>
                                  <a:schemeClr val="tx1"/>
                                </a:solidFill>
                                <a:latin typeface="Cambria Math"/>
                              </a:rPr>
                              <m:t>ğ</m:t>
                            </m:r>
                            <m:r>
                              <a:rPr lang="tr-TR" b="0" i="1" smtClean="0">
                                <a:solidFill>
                                  <a:schemeClr val="tx1"/>
                                </a:solidFill>
                                <a:latin typeface="Cambria Math"/>
                              </a:rPr>
                              <m:t>𝑚𝑢𝑟𝑙𝑢</m:t>
                            </m:r>
                          </m:sub>
                        </m:sSub>
                      </m:e>
                    </m:d>
                  </m:oMath>
                </a14:m>
                <a:r>
                  <a:rPr lang="tr-TR" dirty="0" smtClean="0">
                    <a:solidFill>
                      <a:schemeClr val="tx1"/>
                    </a:solidFill>
                  </a:rPr>
                  <a:t>=5</a:t>
                </a:r>
              </a:p>
              <a:p>
                <a:pPr marL="0" indent="0" algn="ctr">
                  <a:buNone/>
                </a:pPr>
                <a14:m>
                  <m:oMath xmlns:m="http://schemas.openxmlformats.org/officeDocument/2006/math">
                    <m:d>
                      <m:dPr>
                        <m:begChr m:val="|"/>
                        <m:endChr m:val="|"/>
                        <m:ctrlPr>
                          <a:rPr lang="tr-TR" i="1">
                            <a:solidFill>
                              <a:schemeClr val="tx1"/>
                            </a:solidFill>
                            <a:latin typeface="Cambria Math" panose="02040503050406030204" pitchFamily="18" charset="0"/>
                          </a:rPr>
                        </m:ctrlPr>
                      </m:dPr>
                      <m:e>
                        <m:sSub>
                          <m:sSubPr>
                            <m:ctrlPr>
                              <a:rPr lang="tr-TR" i="1">
                                <a:solidFill>
                                  <a:schemeClr val="tx1"/>
                                </a:solidFill>
                                <a:latin typeface="Cambria Math" panose="02040503050406030204" pitchFamily="18" charset="0"/>
                              </a:rPr>
                            </m:ctrlPr>
                          </m:sSubPr>
                          <m:e>
                            <m:r>
                              <a:rPr lang="tr-TR" b="0" i="1" smtClean="0">
                                <a:solidFill>
                                  <a:schemeClr val="tx1"/>
                                </a:solidFill>
                                <a:latin typeface="Cambria Math"/>
                              </a:rPr>
                              <m:t>𝐻𝐴𝑉𝐴</m:t>
                            </m:r>
                          </m:e>
                          <m:sub>
                            <m:r>
                              <a:rPr lang="tr-TR" b="0" i="1" smtClean="0">
                                <a:solidFill>
                                  <a:schemeClr val="tx1"/>
                                </a:solidFill>
                                <a:latin typeface="Cambria Math"/>
                              </a:rPr>
                              <m:t>𝑏𝑢𝑙𝑢𝑡𝑙𝑢</m:t>
                            </m:r>
                          </m:sub>
                        </m:sSub>
                      </m:e>
                    </m:d>
                  </m:oMath>
                </a14:m>
                <a:r>
                  <a:rPr lang="tr-TR" dirty="0" smtClean="0">
                    <a:solidFill>
                      <a:schemeClr val="tx1"/>
                    </a:solidFill>
                  </a:rPr>
                  <a:t>=4</a:t>
                </a:r>
              </a:p>
              <a:p>
                <a:pPr marL="0" indent="0" algn="ctr">
                  <a:buNone/>
                </a:pPr>
                <a:endParaRPr lang="tr-TR" dirty="0" smtClean="0">
                  <a:solidFill>
                    <a:schemeClr val="tx1"/>
                  </a:solidFill>
                </a:endParaRPr>
              </a:p>
              <a:p>
                <a:pPr marL="0" indent="0" algn="just">
                  <a:buNone/>
                </a:pPr>
                <a:r>
                  <a:rPr lang="tr-TR" dirty="0" smtClean="0"/>
                  <a:t>HAVA niteliği için entropi değeri;</a:t>
                </a:r>
              </a:p>
              <a:p>
                <a:pPr marL="0" indent="0" algn="just">
                  <a:buNone/>
                </a:pPr>
                <a:endParaRPr lang="tr-TR" dirty="0" smtClean="0"/>
              </a:p>
              <a:p>
                <a:pPr marL="0" indent="0" algn="just">
                  <a:buNone/>
                </a:pPr>
                <a14:m>
                  <m:oMathPara xmlns:m="http://schemas.openxmlformats.org/officeDocument/2006/math">
                    <m:oMathParaPr>
                      <m:jc m:val="centerGroup"/>
                    </m:oMathParaPr>
                    <m:oMath xmlns:m="http://schemas.openxmlformats.org/officeDocument/2006/math">
                      <m:r>
                        <a:rPr lang="tr-TR" sz="1700" b="0" i="1" smtClean="0">
                          <a:solidFill>
                            <a:schemeClr val="tx1"/>
                          </a:solidFill>
                          <a:latin typeface="Cambria Math"/>
                        </a:rPr>
                        <m:t>𝐻</m:t>
                      </m:r>
                      <m:d>
                        <m:dPr>
                          <m:ctrlPr>
                            <a:rPr lang="tr-TR" sz="1700" b="0" i="1" smtClean="0">
                              <a:solidFill>
                                <a:schemeClr val="tx1"/>
                              </a:solidFill>
                              <a:latin typeface="Cambria Math" panose="02040503050406030204" pitchFamily="18" charset="0"/>
                            </a:rPr>
                          </m:ctrlPr>
                        </m:dPr>
                        <m:e>
                          <m:r>
                            <a:rPr lang="tr-TR" sz="1700" b="0" i="1" smtClean="0">
                              <a:solidFill>
                                <a:schemeClr val="tx1"/>
                              </a:solidFill>
                              <a:latin typeface="Cambria Math"/>
                            </a:rPr>
                            <m:t>𝐻𝐴𝑉𝐴</m:t>
                          </m:r>
                          <m:r>
                            <a:rPr lang="tr-TR" sz="1700" b="0" i="1" smtClean="0">
                              <a:solidFill>
                                <a:schemeClr val="tx1"/>
                              </a:solidFill>
                              <a:latin typeface="Cambria Math"/>
                            </a:rPr>
                            <m:t>,</m:t>
                          </m:r>
                          <m:r>
                            <a:rPr lang="tr-TR" sz="1700" b="0" i="1" smtClean="0">
                              <a:solidFill>
                                <a:schemeClr val="tx1"/>
                              </a:solidFill>
                              <a:latin typeface="Cambria Math"/>
                            </a:rPr>
                            <m:t>𝑂𝑌𝑈𝑁</m:t>
                          </m:r>
                        </m:e>
                      </m:d>
                      <m:r>
                        <a:rPr lang="tr-TR" sz="1700" b="0" i="1" smtClean="0">
                          <a:solidFill>
                            <a:schemeClr val="tx1"/>
                          </a:solidFill>
                          <a:latin typeface="Cambria Math"/>
                        </a:rPr>
                        <m:t>=</m:t>
                      </m:r>
                      <m:f>
                        <m:fPr>
                          <m:ctrlPr>
                            <a:rPr lang="tr-TR" sz="1700" b="0" i="1" smtClean="0">
                              <a:solidFill>
                                <a:schemeClr val="tx1"/>
                              </a:solidFill>
                              <a:latin typeface="Cambria Math" panose="02040503050406030204" pitchFamily="18" charset="0"/>
                            </a:rPr>
                          </m:ctrlPr>
                        </m:fPr>
                        <m:num>
                          <m:r>
                            <a:rPr lang="tr-TR" sz="1700" b="0" i="1" smtClean="0">
                              <a:solidFill>
                                <a:schemeClr val="tx1"/>
                              </a:solidFill>
                              <a:latin typeface="Cambria Math"/>
                            </a:rPr>
                            <m:t>5</m:t>
                          </m:r>
                        </m:num>
                        <m:den>
                          <m:r>
                            <a:rPr lang="tr-TR" sz="1700" b="0" i="1" smtClean="0">
                              <a:solidFill>
                                <a:schemeClr val="tx1"/>
                              </a:solidFill>
                              <a:latin typeface="Cambria Math"/>
                            </a:rPr>
                            <m:t>14</m:t>
                          </m:r>
                        </m:den>
                      </m:f>
                      <m:r>
                        <a:rPr lang="tr-TR" sz="1700" b="0" i="1" smtClean="0">
                          <a:solidFill>
                            <a:schemeClr val="tx1"/>
                          </a:solidFill>
                          <a:latin typeface="Cambria Math"/>
                        </a:rPr>
                        <m:t>𝐻</m:t>
                      </m:r>
                      <m:d>
                        <m:dPr>
                          <m:ctrlPr>
                            <a:rPr lang="tr-TR" sz="1700" b="0" i="1" smtClean="0">
                              <a:solidFill>
                                <a:schemeClr val="tx1"/>
                              </a:solidFill>
                              <a:latin typeface="Cambria Math" panose="02040503050406030204" pitchFamily="18" charset="0"/>
                            </a:rPr>
                          </m:ctrlPr>
                        </m:dPr>
                        <m:e>
                          <m:sSub>
                            <m:sSubPr>
                              <m:ctrlPr>
                                <a:rPr lang="tr-TR" sz="1700" b="0" i="1" smtClean="0">
                                  <a:solidFill>
                                    <a:schemeClr val="tx1"/>
                                  </a:solidFill>
                                  <a:latin typeface="Cambria Math" panose="02040503050406030204" pitchFamily="18" charset="0"/>
                                </a:rPr>
                              </m:ctrlPr>
                            </m:sSubPr>
                            <m:e>
                              <m:r>
                                <a:rPr lang="tr-TR" sz="1700" b="0" i="1" smtClean="0">
                                  <a:solidFill>
                                    <a:schemeClr val="tx1"/>
                                  </a:solidFill>
                                  <a:latin typeface="Cambria Math"/>
                                </a:rPr>
                                <m:t>𝐻𝐴𝑉𝐴</m:t>
                              </m:r>
                            </m:e>
                            <m:sub>
                              <m:r>
                                <a:rPr lang="tr-TR" sz="1700" b="0" i="1" smtClean="0">
                                  <a:solidFill>
                                    <a:schemeClr val="tx1"/>
                                  </a:solidFill>
                                  <a:latin typeface="Cambria Math"/>
                                </a:rPr>
                                <m:t>𝑔</m:t>
                              </m:r>
                              <m:r>
                                <a:rPr lang="tr-TR" sz="1700" b="0" i="1" smtClean="0">
                                  <a:solidFill>
                                    <a:schemeClr val="tx1"/>
                                  </a:solidFill>
                                  <a:latin typeface="Cambria Math"/>
                                </a:rPr>
                                <m:t>ü</m:t>
                              </m:r>
                              <m:r>
                                <a:rPr lang="tr-TR" sz="1700" b="0" i="1" smtClean="0">
                                  <a:solidFill>
                                    <a:schemeClr val="tx1"/>
                                  </a:solidFill>
                                  <a:latin typeface="Cambria Math"/>
                                </a:rPr>
                                <m:t>𝑛𝑒</m:t>
                              </m:r>
                              <m:r>
                                <a:rPr lang="tr-TR" sz="1700" b="0" i="1" smtClean="0">
                                  <a:solidFill>
                                    <a:schemeClr val="tx1"/>
                                  </a:solidFill>
                                  <a:latin typeface="Cambria Math"/>
                                </a:rPr>
                                <m:t>ş</m:t>
                              </m:r>
                              <m:r>
                                <a:rPr lang="tr-TR" sz="1700" b="0" i="1" smtClean="0">
                                  <a:solidFill>
                                    <a:schemeClr val="tx1"/>
                                  </a:solidFill>
                                  <a:latin typeface="Cambria Math"/>
                                </a:rPr>
                                <m:t>𝑙𝑖</m:t>
                              </m:r>
                            </m:sub>
                          </m:sSub>
                        </m:e>
                      </m:d>
                      <m:r>
                        <a:rPr lang="tr-TR" sz="1700" b="0" i="1" smtClean="0">
                          <a:solidFill>
                            <a:schemeClr val="tx1"/>
                          </a:solidFill>
                          <a:latin typeface="Cambria Math"/>
                        </a:rPr>
                        <m:t>+</m:t>
                      </m:r>
                      <m:f>
                        <m:fPr>
                          <m:ctrlPr>
                            <a:rPr lang="tr-TR" sz="1700" b="0" i="1" smtClean="0">
                              <a:solidFill>
                                <a:schemeClr val="tx1"/>
                              </a:solidFill>
                              <a:latin typeface="Cambria Math" panose="02040503050406030204" pitchFamily="18" charset="0"/>
                            </a:rPr>
                          </m:ctrlPr>
                        </m:fPr>
                        <m:num>
                          <m:r>
                            <a:rPr lang="tr-TR" sz="1700" b="0" i="1" smtClean="0">
                              <a:solidFill>
                                <a:schemeClr val="tx1"/>
                              </a:solidFill>
                              <a:latin typeface="Cambria Math"/>
                            </a:rPr>
                            <m:t>4</m:t>
                          </m:r>
                        </m:num>
                        <m:den>
                          <m:r>
                            <a:rPr lang="tr-TR" sz="1700" b="0" i="1" smtClean="0">
                              <a:solidFill>
                                <a:schemeClr val="tx1"/>
                              </a:solidFill>
                              <a:latin typeface="Cambria Math"/>
                            </a:rPr>
                            <m:t>14</m:t>
                          </m:r>
                        </m:den>
                      </m:f>
                      <m:r>
                        <a:rPr lang="tr-TR" sz="1700" b="0" i="1" smtClean="0">
                          <a:solidFill>
                            <a:schemeClr val="tx1"/>
                          </a:solidFill>
                          <a:latin typeface="Cambria Math"/>
                        </a:rPr>
                        <m:t>𝐻</m:t>
                      </m:r>
                      <m:d>
                        <m:dPr>
                          <m:ctrlPr>
                            <a:rPr lang="tr-TR" sz="1700" b="0" i="1" smtClean="0">
                              <a:solidFill>
                                <a:schemeClr val="tx1"/>
                              </a:solidFill>
                              <a:latin typeface="Cambria Math" panose="02040503050406030204" pitchFamily="18" charset="0"/>
                            </a:rPr>
                          </m:ctrlPr>
                        </m:dPr>
                        <m:e>
                          <m:sSub>
                            <m:sSubPr>
                              <m:ctrlPr>
                                <a:rPr lang="tr-TR" sz="1700" b="0" i="1" smtClean="0">
                                  <a:solidFill>
                                    <a:schemeClr val="tx1"/>
                                  </a:solidFill>
                                  <a:latin typeface="Cambria Math" panose="02040503050406030204" pitchFamily="18" charset="0"/>
                                </a:rPr>
                              </m:ctrlPr>
                            </m:sSubPr>
                            <m:e>
                              <m:r>
                                <a:rPr lang="tr-TR" sz="1700" b="0" i="1" smtClean="0">
                                  <a:solidFill>
                                    <a:schemeClr val="tx1"/>
                                  </a:solidFill>
                                  <a:latin typeface="Cambria Math"/>
                                </a:rPr>
                                <m:t>𝐻𝐴𝑉𝐴</m:t>
                              </m:r>
                            </m:e>
                            <m:sub>
                              <m:r>
                                <a:rPr lang="tr-TR" sz="1700" b="0" i="1" smtClean="0">
                                  <a:solidFill>
                                    <a:schemeClr val="tx1"/>
                                  </a:solidFill>
                                  <a:latin typeface="Cambria Math"/>
                                </a:rPr>
                                <m:t>𝑏𝑢𝑙𝑢𝑡𝑙𝑢</m:t>
                              </m:r>
                            </m:sub>
                          </m:sSub>
                        </m:e>
                      </m:d>
                      <m:r>
                        <a:rPr lang="tr-TR" sz="1700" b="0" i="1" smtClean="0">
                          <a:solidFill>
                            <a:schemeClr val="tx1"/>
                          </a:solidFill>
                          <a:latin typeface="Cambria Math"/>
                        </a:rPr>
                        <m:t>+</m:t>
                      </m:r>
                      <m:f>
                        <m:fPr>
                          <m:ctrlPr>
                            <a:rPr lang="tr-TR" sz="1700" b="0" i="1" smtClean="0">
                              <a:solidFill>
                                <a:schemeClr val="tx1"/>
                              </a:solidFill>
                              <a:latin typeface="Cambria Math" panose="02040503050406030204" pitchFamily="18" charset="0"/>
                            </a:rPr>
                          </m:ctrlPr>
                        </m:fPr>
                        <m:num>
                          <m:r>
                            <a:rPr lang="tr-TR" sz="1700" b="0" i="1" smtClean="0">
                              <a:solidFill>
                                <a:schemeClr val="tx1"/>
                              </a:solidFill>
                              <a:latin typeface="Cambria Math"/>
                            </a:rPr>
                            <m:t>5</m:t>
                          </m:r>
                        </m:num>
                        <m:den>
                          <m:r>
                            <a:rPr lang="tr-TR" sz="1700" b="0" i="1" smtClean="0">
                              <a:solidFill>
                                <a:schemeClr val="tx1"/>
                              </a:solidFill>
                              <a:latin typeface="Cambria Math"/>
                            </a:rPr>
                            <m:t>14</m:t>
                          </m:r>
                        </m:den>
                      </m:f>
                      <m:r>
                        <a:rPr lang="tr-TR" sz="1700" b="0" i="1" smtClean="0">
                          <a:solidFill>
                            <a:schemeClr val="tx1"/>
                          </a:solidFill>
                          <a:latin typeface="Cambria Math"/>
                        </a:rPr>
                        <m:t>𝐻</m:t>
                      </m:r>
                      <m:r>
                        <a:rPr lang="tr-TR" sz="1700" b="0" i="1" smtClean="0">
                          <a:solidFill>
                            <a:schemeClr val="tx1"/>
                          </a:solidFill>
                          <a:latin typeface="Cambria Math"/>
                        </a:rPr>
                        <m:t>(</m:t>
                      </m:r>
                      <m:sSub>
                        <m:sSubPr>
                          <m:ctrlPr>
                            <a:rPr lang="tr-TR" sz="1700" b="0" i="1" smtClean="0">
                              <a:solidFill>
                                <a:schemeClr val="tx1"/>
                              </a:solidFill>
                              <a:latin typeface="Cambria Math" panose="02040503050406030204" pitchFamily="18" charset="0"/>
                            </a:rPr>
                          </m:ctrlPr>
                        </m:sSubPr>
                        <m:e>
                          <m:r>
                            <a:rPr lang="tr-TR" sz="1700" b="0" i="1" smtClean="0">
                              <a:solidFill>
                                <a:schemeClr val="tx1"/>
                              </a:solidFill>
                              <a:latin typeface="Cambria Math"/>
                            </a:rPr>
                            <m:t>𝐻𝐴𝑉𝐴</m:t>
                          </m:r>
                        </m:e>
                        <m:sub>
                          <m:r>
                            <a:rPr lang="tr-TR" sz="1700" b="0" i="1" smtClean="0">
                              <a:solidFill>
                                <a:schemeClr val="tx1"/>
                              </a:solidFill>
                              <a:latin typeface="Cambria Math"/>
                            </a:rPr>
                            <m:t>𝑦𝑎</m:t>
                          </m:r>
                          <m:r>
                            <a:rPr lang="tr-TR" sz="1700" b="0" i="1" smtClean="0">
                              <a:solidFill>
                                <a:schemeClr val="tx1"/>
                              </a:solidFill>
                              <a:latin typeface="Cambria Math"/>
                            </a:rPr>
                            <m:t>ğ</m:t>
                          </m:r>
                          <m:r>
                            <a:rPr lang="tr-TR" sz="1700" b="0" i="1" smtClean="0">
                              <a:solidFill>
                                <a:schemeClr val="tx1"/>
                              </a:solidFill>
                              <a:latin typeface="Cambria Math"/>
                            </a:rPr>
                            <m:t>𝑚𝑢𝑟𝑙𝑢</m:t>
                          </m:r>
                        </m:sub>
                      </m:sSub>
                      <m:r>
                        <a:rPr lang="tr-TR" sz="1700" b="0" i="1" smtClean="0">
                          <a:solidFill>
                            <a:schemeClr val="tx1"/>
                          </a:solidFill>
                          <a:latin typeface="Cambria Math"/>
                        </a:rPr>
                        <m:t>)</m:t>
                      </m:r>
                    </m:oMath>
                  </m:oMathPara>
                </a14:m>
                <a:endParaRPr lang="tr-TR" sz="1700" dirty="0">
                  <a:solidFill>
                    <a:schemeClr val="tx1"/>
                  </a:solidFill>
                </a:endParaRP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764704"/>
                <a:ext cx="8229600" cy="5976664"/>
              </a:xfrm>
              <a:blipFill rotWithShape="1">
                <a:blip r:embed="rId2"/>
                <a:stretch>
                  <a:fillRect l="-1111" t="-714" r="-1111"/>
                </a:stretch>
              </a:blipFill>
            </p:spPr>
            <p:txBody>
              <a:bodyPr/>
              <a:lstStyle/>
              <a:p>
                <a:r>
                  <a:rPr lang="tr-TR">
                    <a:noFill/>
                  </a:rPr>
                  <a:t> </a:t>
                </a:r>
              </a:p>
            </p:txBody>
          </p:sp>
        </mc:Fallback>
      </mc:AlternateContent>
      <p:sp>
        <p:nvSpPr>
          <p:cNvPr id="5" name="Altbilgi Yer Tutucusu 4"/>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19115561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764704"/>
                <a:ext cx="8229600" cy="5712296"/>
              </a:xfrm>
            </p:spPr>
            <p:txBody>
              <a:bodyPr/>
              <a:lstStyle/>
              <a:p>
                <a:pPr marL="0" indent="0">
                  <a:buNone/>
                </a:pPr>
                <a:endParaRPr lang="tr-TR" i="1" dirty="0">
                  <a:latin typeface="Cambria Math"/>
                </a:endParaRPr>
              </a:p>
              <a:p>
                <a:pPr marL="0" indent="0">
                  <a:buNone/>
                </a:pPr>
                <a:endParaRPr lang="tr-TR" b="0" i="1" dirty="0" smtClean="0">
                  <a:latin typeface="Cambria Math"/>
                </a:endParaRPr>
              </a:p>
              <a:p>
                <a:pPr marL="0" indent="0">
                  <a:buNone/>
                </a:pPr>
                <a:endParaRPr lang="tr-TR" i="1" dirty="0">
                  <a:latin typeface="Cambria Math"/>
                </a:endParaRPr>
              </a:p>
              <a:p>
                <a:pPr marL="0" indent="0">
                  <a:buNone/>
                </a:pPr>
                <a:endParaRPr lang="tr-TR" b="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𝐻𝐴𝑉𝐴</m:t>
                              </m:r>
                            </m:e>
                            <m:sub>
                              <m:r>
                                <a:rPr lang="tr-TR" b="0" i="1" smtClean="0">
                                  <a:latin typeface="Cambria Math"/>
                                </a:rPr>
                                <m:t>𝑔</m:t>
                              </m:r>
                              <m:r>
                                <a:rPr lang="tr-TR" b="0" i="1" smtClean="0">
                                  <a:latin typeface="Cambria Math"/>
                                </a:rPr>
                                <m:t>ü</m:t>
                              </m:r>
                              <m:r>
                                <a:rPr lang="tr-TR" b="0" i="1" smtClean="0">
                                  <a:latin typeface="Cambria Math"/>
                                </a:rPr>
                                <m:t>𝑛𝑒</m:t>
                              </m:r>
                              <m:r>
                                <a:rPr lang="tr-TR" b="0" i="1" smtClean="0">
                                  <a:latin typeface="Cambria Math"/>
                                </a:rPr>
                                <m:t>ş</m:t>
                              </m:r>
                              <m:r>
                                <a:rPr lang="tr-TR" b="0" i="1" smtClean="0">
                                  <a:latin typeface="Cambria Math"/>
                                </a:rPr>
                                <m:t>𝑙𝑖</m:t>
                              </m:r>
                            </m:sub>
                          </m:sSub>
                        </m:e>
                      </m:d>
                      <m:r>
                        <a:rPr lang="tr-TR" b="0" i="1" smtClean="0">
                          <a:latin typeface="Cambria Math"/>
                        </a:rPr>
                        <m:t>=−</m:t>
                      </m:r>
                      <m:d>
                        <m:dPr>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a:rPr>
                                <m:t>3</m:t>
                              </m:r>
                            </m:num>
                            <m:den>
                              <m:r>
                                <a:rPr lang="tr-TR" b="0" i="1" smtClean="0">
                                  <a:latin typeface="Cambria Math"/>
                                </a:rPr>
                                <m:t>5</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3</m:t>
                                  </m:r>
                                </m:num>
                                <m:den>
                                  <m:r>
                                    <a:rPr lang="tr-TR" b="0" i="1" smtClean="0">
                                      <a:latin typeface="Cambria Math"/>
                                    </a:rPr>
                                    <m:t>5</m:t>
                                  </m:r>
                                </m:den>
                              </m:f>
                            </m:e>
                          </m:func>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5</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5</m:t>
                                  </m:r>
                                </m:den>
                              </m:f>
                            </m:e>
                          </m:func>
                        </m:e>
                      </m:d>
                      <m:r>
                        <a:rPr lang="tr-TR" b="0" i="1" smtClean="0">
                          <a:latin typeface="Cambria Math"/>
                        </a:rPr>
                        <m:t>=0.971</m:t>
                      </m:r>
                    </m:oMath>
                  </m:oMathPara>
                </a14:m>
                <a:endParaRPr lang="tr-TR" dirty="0" smtClean="0"/>
              </a:p>
              <a:p>
                <a:pPr marL="0" indent="0" algn="ctr">
                  <a:buNone/>
                </a:pPr>
                <a14:m>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𝐻𝐴𝑉𝐴</m:t>
                            </m:r>
                          </m:e>
                          <m:sub>
                            <m:r>
                              <a:rPr lang="tr-TR" b="0" i="1" smtClean="0">
                                <a:solidFill>
                                  <a:srgbClr val="292934"/>
                                </a:solidFill>
                                <a:latin typeface="Cambria Math"/>
                              </a:rPr>
                              <m:t>𝑦𝑎</m:t>
                            </m:r>
                            <m:r>
                              <a:rPr lang="tr-TR" b="0" i="1" smtClean="0">
                                <a:solidFill>
                                  <a:srgbClr val="292934"/>
                                </a:solidFill>
                                <a:latin typeface="Cambria Math"/>
                              </a:rPr>
                              <m:t>ğ</m:t>
                            </m:r>
                            <m:r>
                              <a:rPr lang="tr-TR" b="0" i="1" smtClean="0">
                                <a:solidFill>
                                  <a:srgbClr val="292934"/>
                                </a:solidFill>
                                <a:latin typeface="Cambria Math"/>
                              </a:rPr>
                              <m:t>𝑚𝑢𝑟𝑙𝑢</m:t>
                            </m:r>
                          </m:sub>
                        </m:sSub>
                      </m:e>
                    </m:d>
                    <m:r>
                      <a:rPr lang="tr-TR" i="1">
                        <a:solidFill>
                          <a:srgbClr val="292934"/>
                        </a:solidFill>
                        <a:latin typeface="Cambria Math"/>
                      </a:rPr>
                      <m:t>=−</m:t>
                    </m:r>
                    <m:d>
                      <m:dPr>
                        <m:ctrlPr>
                          <a:rPr lang="tr-TR" i="1">
                            <a:solidFill>
                              <a:srgbClr val="292934"/>
                            </a:solidFill>
                            <a:latin typeface="Cambria Math" panose="02040503050406030204" pitchFamily="18" charset="0"/>
                          </a:rPr>
                        </m:ctrlPr>
                      </m:dPr>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b="0" i="1" smtClean="0">
                                <a:solidFill>
                                  <a:srgbClr val="292934"/>
                                </a:solidFill>
                                <a:latin typeface="Cambria Math"/>
                              </a:rPr>
                              <m:t>5</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b="0" i="1" smtClean="0">
                                    <a:solidFill>
                                      <a:srgbClr val="292934"/>
                                    </a:solidFill>
                                    <a:latin typeface="Cambria Math"/>
                                  </a:rPr>
                                  <m:t>2</m:t>
                                </m:r>
                              </m:sub>
                            </m:sSub>
                          </m:fName>
                          <m:e>
                            <m:f>
                              <m:fPr>
                                <m:ctrlPr>
                                  <a:rPr lang="tr-TR" i="1" smtClean="0">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b="0" i="1" smtClean="0">
                                    <a:solidFill>
                                      <a:srgbClr val="292934"/>
                                    </a:solidFill>
                                    <a:latin typeface="Cambria Math"/>
                                  </a:rPr>
                                  <m:t>5</m:t>
                                </m:r>
                              </m:den>
                            </m:f>
                          </m:e>
                        </m:func>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3</m:t>
                            </m:r>
                          </m:num>
                          <m:den>
                            <m:r>
                              <a:rPr lang="tr-TR" b="0" i="1" smtClean="0">
                                <a:solidFill>
                                  <a:srgbClr val="292934"/>
                                </a:solidFill>
                                <a:latin typeface="Cambria Math"/>
                              </a:rPr>
                              <m:t>5</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b="0" i="1" smtClean="0">
                                    <a:solidFill>
                                      <a:srgbClr val="292934"/>
                                    </a:solidFill>
                                    <a:latin typeface="Cambria Math"/>
                                  </a:rPr>
                                  <m:t>2</m:t>
                                </m:r>
                              </m:sub>
                            </m:sSub>
                          </m:fName>
                          <m:e>
                            <m:f>
                              <m:fPr>
                                <m:ctrlPr>
                                  <a:rPr lang="tr-TR" i="1" smtClean="0">
                                    <a:solidFill>
                                      <a:srgbClr val="292934"/>
                                    </a:solidFill>
                                    <a:latin typeface="Cambria Math" panose="02040503050406030204" pitchFamily="18" charset="0"/>
                                  </a:rPr>
                                </m:ctrlPr>
                              </m:fPr>
                              <m:num>
                                <m:r>
                                  <a:rPr lang="tr-TR" b="0" i="1" smtClean="0">
                                    <a:solidFill>
                                      <a:srgbClr val="292934"/>
                                    </a:solidFill>
                                    <a:latin typeface="Cambria Math"/>
                                  </a:rPr>
                                  <m:t>3</m:t>
                                </m:r>
                              </m:num>
                              <m:den>
                                <m:r>
                                  <a:rPr lang="tr-TR" b="0" i="1" smtClean="0">
                                    <a:solidFill>
                                      <a:srgbClr val="292934"/>
                                    </a:solidFill>
                                    <a:latin typeface="Cambria Math"/>
                                  </a:rPr>
                                  <m:t>5</m:t>
                                </m:r>
                              </m:den>
                            </m:f>
                          </m:e>
                        </m:func>
                      </m:e>
                    </m:d>
                    <m:r>
                      <a:rPr lang="tr-TR" i="1">
                        <a:solidFill>
                          <a:srgbClr val="292934"/>
                        </a:solidFill>
                        <a:latin typeface="Cambria Math"/>
                      </a:rPr>
                      <m:t>=</m:t>
                    </m:r>
                  </m:oMath>
                </a14:m>
                <a:r>
                  <a:rPr lang="tr-TR" dirty="0" smtClean="0"/>
                  <a:t>0.971</a:t>
                </a:r>
              </a:p>
              <a:p>
                <a:pPr marL="0" indent="0" algn="ctr">
                  <a:buNone/>
                </a:pPr>
                <a14:m>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𝐻𝐴𝑉𝐴</m:t>
                            </m:r>
                          </m:e>
                          <m:sub>
                            <m:r>
                              <a:rPr lang="tr-TR" b="0" i="1" smtClean="0">
                                <a:solidFill>
                                  <a:srgbClr val="292934"/>
                                </a:solidFill>
                                <a:latin typeface="Cambria Math"/>
                              </a:rPr>
                              <m:t>𝑏𝑢𝑙𝑢𝑡𝑙𝑢</m:t>
                            </m:r>
                          </m:sub>
                        </m:sSub>
                      </m:e>
                    </m:d>
                    <m:r>
                      <a:rPr lang="tr-TR" i="1">
                        <a:solidFill>
                          <a:srgbClr val="292934"/>
                        </a:solidFill>
                        <a:latin typeface="Cambria Math"/>
                      </a:rPr>
                      <m:t>=−</m:t>
                    </m:r>
                    <m:d>
                      <m:dPr>
                        <m:ctrlPr>
                          <a:rPr lang="tr-TR" i="1">
                            <a:solidFill>
                              <a:srgbClr val="292934"/>
                            </a:solidFill>
                            <a:latin typeface="Cambria Math" panose="02040503050406030204" pitchFamily="18" charset="0"/>
                          </a:rPr>
                        </m:ctrlPr>
                      </m:dPr>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4</m:t>
                            </m:r>
                          </m:num>
                          <m:den>
                            <m:r>
                              <a:rPr lang="tr-TR" b="0" i="1" smtClean="0">
                                <a:solidFill>
                                  <a:srgbClr val="292934"/>
                                </a:solidFill>
                                <a:latin typeface="Cambria Math"/>
                              </a:rPr>
                              <m:t>4</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b="0" i="1" smtClean="0">
                                    <a:solidFill>
                                      <a:srgbClr val="292934"/>
                                    </a:solidFill>
                                    <a:latin typeface="Cambria Math"/>
                                  </a:rPr>
                                  <m:t>2</m:t>
                                </m:r>
                              </m:sub>
                            </m:sSub>
                          </m:fName>
                          <m:e>
                            <m:f>
                              <m:fPr>
                                <m:ctrlPr>
                                  <a:rPr lang="tr-TR" i="1" smtClean="0">
                                    <a:solidFill>
                                      <a:srgbClr val="292934"/>
                                    </a:solidFill>
                                    <a:latin typeface="Cambria Math" panose="02040503050406030204" pitchFamily="18" charset="0"/>
                                  </a:rPr>
                                </m:ctrlPr>
                              </m:fPr>
                              <m:num>
                                <m:r>
                                  <a:rPr lang="tr-TR" b="0" i="1" smtClean="0">
                                    <a:solidFill>
                                      <a:srgbClr val="292934"/>
                                    </a:solidFill>
                                    <a:latin typeface="Cambria Math"/>
                                  </a:rPr>
                                  <m:t>4</m:t>
                                </m:r>
                              </m:num>
                              <m:den>
                                <m:r>
                                  <a:rPr lang="tr-TR" b="0" i="1" smtClean="0">
                                    <a:solidFill>
                                      <a:srgbClr val="292934"/>
                                    </a:solidFill>
                                    <a:latin typeface="Cambria Math"/>
                                  </a:rPr>
                                  <m:t>4</m:t>
                                </m:r>
                              </m:den>
                            </m:f>
                          </m:e>
                        </m:func>
                      </m:e>
                    </m:d>
                    <m:r>
                      <a:rPr lang="tr-TR" i="1">
                        <a:solidFill>
                          <a:srgbClr val="292934"/>
                        </a:solidFill>
                        <a:latin typeface="Cambria Math"/>
                      </a:rPr>
                      <m:t>=</m:t>
                    </m:r>
                  </m:oMath>
                </a14:m>
                <a:r>
                  <a:rPr lang="tr-TR" dirty="0" smtClean="0"/>
                  <a:t>0</a:t>
                </a:r>
              </a:p>
              <a:p>
                <a:pPr marL="0" indent="0" algn="ctr">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764704"/>
                <a:ext cx="8229600" cy="5712296"/>
              </a:xfrm>
              <a:blipFill rotWithShape="1">
                <a:blip r:embed="rId2"/>
                <a:stretch>
                  <a:fillRect/>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28311325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404664"/>
            <a:ext cx="8229600" cy="504056"/>
          </a:xfrm>
        </p:spPr>
        <p:txBody>
          <a:bodyPr>
            <a:normAutofit/>
          </a:bodyPr>
          <a:lstStyle/>
          <a:p>
            <a:r>
              <a:rPr lang="tr-TR" sz="1800" dirty="0" smtClean="0"/>
              <a:t>Tablo 3.4. HAVA ve OYUN nitelik değerleri</a:t>
            </a:r>
            <a:endParaRPr lang="tr-TR" sz="1800" dirty="0"/>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618464129"/>
              </p:ext>
            </p:extLst>
          </p:nvPr>
        </p:nvGraphicFramePr>
        <p:xfrm>
          <a:off x="2483768" y="1124744"/>
          <a:ext cx="3816424" cy="5486400"/>
        </p:xfrm>
        <a:graphic>
          <a:graphicData uri="http://schemas.openxmlformats.org/drawingml/2006/table">
            <a:tbl>
              <a:tblPr firstRow="1" bandRow="1">
                <a:tableStyleId>{10A1B5D5-9B99-4C35-A422-299274C87663}</a:tableStyleId>
              </a:tblPr>
              <a:tblGrid>
                <a:gridCol w="1908212">
                  <a:extLst>
                    <a:ext uri="{9D8B030D-6E8A-4147-A177-3AD203B41FA5}">
                      <a16:colId xmlns:a16="http://schemas.microsoft.com/office/drawing/2014/main" xmlns="" val="20000"/>
                    </a:ext>
                  </a:extLst>
                </a:gridCol>
                <a:gridCol w="1908212">
                  <a:extLst>
                    <a:ext uri="{9D8B030D-6E8A-4147-A177-3AD203B41FA5}">
                      <a16:colId xmlns:a16="http://schemas.microsoft.com/office/drawing/2014/main" xmlns="" val="20001"/>
                    </a:ext>
                  </a:extLst>
                </a:gridCol>
              </a:tblGrid>
              <a:tr h="321636">
                <a:tc>
                  <a:txBody>
                    <a:bodyPr/>
                    <a:lstStyle/>
                    <a:p>
                      <a:pPr algn="ctr"/>
                      <a:r>
                        <a:rPr lang="tr-TR" dirty="0" smtClean="0"/>
                        <a:t>HAVA</a:t>
                      </a:r>
                      <a:endParaRPr lang="tr-TR" dirty="0"/>
                    </a:p>
                  </a:txBody>
                  <a:tcPr/>
                </a:tc>
                <a:tc>
                  <a:txBody>
                    <a:bodyPr/>
                    <a:lstStyle/>
                    <a:p>
                      <a:pPr algn="ctr"/>
                      <a:r>
                        <a:rPr lang="tr-TR" dirty="0" smtClean="0"/>
                        <a:t>OYUN</a:t>
                      </a:r>
                      <a:endParaRPr lang="tr-TR" dirty="0"/>
                    </a:p>
                  </a:txBody>
                  <a:tcPr/>
                </a:tc>
                <a:extLst>
                  <a:ext uri="{0D108BD9-81ED-4DB2-BD59-A6C34878D82A}">
                    <a16:rowId xmlns:a16="http://schemas.microsoft.com/office/drawing/2014/main" xmlns="" val="10000"/>
                  </a:ext>
                </a:extLst>
              </a:tr>
              <a:tr h="321636">
                <a:tc>
                  <a:txBody>
                    <a:bodyPr/>
                    <a:lstStyle/>
                    <a:p>
                      <a:pPr algn="ctr"/>
                      <a:r>
                        <a:rPr lang="tr-TR" dirty="0" smtClean="0"/>
                        <a:t>Güneşli</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1"/>
                  </a:ext>
                </a:extLst>
              </a:tr>
              <a:tr h="321636">
                <a:tc>
                  <a:txBody>
                    <a:bodyPr/>
                    <a:lstStyle/>
                    <a:p>
                      <a:pPr algn="ctr"/>
                      <a:r>
                        <a:rPr lang="tr-TR" dirty="0" smtClean="0"/>
                        <a:t>Güneşli</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2"/>
                  </a:ext>
                </a:extLst>
              </a:tr>
              <a:tr h="321636">
                <a:tc>
                  <a:txBody>
                    <a:bodyPr/>
                    <a:lstStyle/>
                    <a:p>
                      <a:pPr algn="ctr"/>
                      <a:r>
                        <a:rPr lang="tr-TR" dirty="0" smtClean="0"/>
                        <a:t>Güneşli</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3"/>
                  </a:ext>
                </a:extLst>
              </a:tr>
              <a:tr h="321636">
                <a:tc>
                  <a:txBody>
                    <a:bodyPr/>
                    <a:lstStyle/>
                    <a:p>
                      <a:pPr algn="ctr"/>
                      <a:r>
                        <a:rPr lang="tr-TR" dirty="0" smtClean="0"/>
                        <a:t>Güneşli</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4"/>
                  </a:ext>
                </a:extLst>
              </a:tr>
              <a:tr h="321636">
                <a:tc>
                  <a:txBody>
                    <a:bodyPr/>
                    <a:lstStyle/>
                    <a:p>
                      <a:pPr algn="ctr"/>
                      <a:r>
                        <a:rPr lang="tr-TR" dirty="0" smtClean="0"/>
                        <a:t>Güneşli</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5"/>
                  </a:ext>
                </a:extLst>
              </a:tr>
              <a:tr h="321636">
                <a:tc>
                  <a:txBody>
                    <a:bodyPr/>
                    <a:lstStyle/>
                    <a:p>
                      <a:pPr algn="ctr"/>
                      <a:r>
                        <a:rPr lang="tr-TR" dirty="0" smtClean="0"/>
                        <a:t>Yağmurlu</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6"/>
                  </a:ext>
                </a:extLst>
              </a:tr>
              <a:tr h="321636">
                <a:tc>
                  <a:txBody>
                    <a:bodyPr/>
                    <a:lstStyle/>
                    <a:p>
                      <a:pPr algn="ctr"/>
                      <a:r>
                        <a:rPr lang="tr-TR" dirty="0" smtClean="0"/>
                        <a:t>Yağmurlu</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7"/>
                  </a:ext>
                </a:extLst>
              </a:tr>
              <a:tr h="321636">
                <a:tc>
                  <a:txBody>
                    <a:bodyPr/>
                    <a:lstStyle/>
                    <a:p>
                      <a:pPr algn="ctr"/>
                      <a:r>
                        <a:rPr lang="tr-TR" dirty="0" smtClean="0"/>
                        <a:t>Yağmurlu</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8"/>
                  </a:ext>
                </a:extLst>
              </a:tr>
              <a:tr h="321636">
                <a:tc>
                  <a:txBody>
                    <a:bodyPr/>
                    <a:lstStyle/>
                    <a:p>
                      <a:pPr algn="ctr"/>
                      <a:r>
                        <a:rPr lang="tr-TR" dirty="0" smtClean="0"/>
                        <a:t>Yağmurlu</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9"/>
                  </a:ext>
                </a:extLst>
              </a:tr>
              <a:tr h="321636">
                <a:tc>
                  <a:txBody>
                    <a:bodyPr/>
                    <a:lstStyle/>
                    <a:p>
                      <a:pPr algn="ctr"/>
                      <a:r>
                        <a:rPr lang="tr-TR" dirty="0" smtClean="0"/>
                        <a:t>Yağmurlu</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10"/>
                  </a:ext>
                </a:extLst>
              </a:tr>
              <a:tr h="321636">
                <a:tc>
                  <a:txBody>
                    <a:bodyPr/>
                    <a:lstStyle/>
                    <a:p>
                      <a:pPr algn="ctr"/>
                      <a:r>
                        <a:rPr lang="tr-TR" dirty="0" smtClean="0"/>
                        <a:t>Bulutlu</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11"/>
                  </a:ext>
                </a:extLst>
              </a:tr>
              <a:tr h="321636">
                <a:tc>
                  <a:txBody>
                    <a:bodyPr/>
                    <a:lstStyle/>
                    <a:p>
                      <a:pPr algn="ctr"/>
                      <a:r>
                        <a:rPr lang="tr-TR" dirty="0" smtClean="0"/>
                        <a:t>Bulutlu</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12"/>
                  </a:ext>
                </a:extLst>
              </a:tr>
              <a:tr h="321636">
                <a:tc>
                  <a:txBody>
                    <a:bodyPr/>
                    <a:lstStyle/>
                    <a:p>
                      <a:pPr algn="ctr"/>
                      <a:r>
                        <a:rPr lang="tr-TR" dirty="0" smtClean="0"/>
                        <a:t>Bulutlu</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13"/>
                  </a:ext>
                </a:extLst>
              </a:tr>
              <a:tr h="321636">
                <a:tc>
                  <a:txBody>
                    <a:bodyPr/>
                    <a:lstStyle/>
                    <a:p>
                      <a:pPr algn="ctr"/>
                      <a:r>
                        <a:rPr lang="tr-TR" dirty="0" smtClean="0"/>
                        <a:t>Bulutlu</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14"/>
                  </a:ext>
                </a:extLst>
              </a:tr>
            </a:tbl>
          </a:graphicData>
        </a:graphic>
      </p:graphicFrame>
      <p:sp>
        <p:nvSpPr>
          <p:cNvPr id="5" name="Altbilgi Yer Tutucusu 4"/>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18457053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92696"/>
                <a:ext cx="8229600" cy="5784304"/>
              </a:xfrm>
            </p:spPr>
            <p:txBody>
              <a:bodyPr/>
              <a:lstStyle/>
              <a:p>
                <a:pPr marL="0" indent="0" algn="just">
                  <a:buNone/>
                </a:pPr>
                <a:endParaRPr lang="tr-TR" dirty="0" smtClean="0"/>
              </a:p>
              <a:p>
                <a:pPr marL="0" indent="0" algn="just">
                  <a:buNone/>
                </a:pPr>
                <a:r>
                  <a:rPr lang="tr-TR" dirty="0" smtClean="0"/>
                  <a:t>Bu durumda </a:t>
                </a:r>
                <a14:m>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𝐻𝐴𝑉𝐴</m:t>
                        </m:r>
                        <m:r>
                          <a:rPr lang="tr-TR" b="0" i="1" smtClean="0">
                            <a:latin typeface="Cambria Math"/>
                          </a:rPr>
                          <m:t>,</m:t>
                        </m:r>
                        <m:r>
                          <a:rPr lang="tr-TR" b="0" i="1" smtClean="0">
                            <a:latin typeface="Cambria Math"/>
                          </a:rPr>
                          <m:t>𝑂𝑌𝑈𝑁</m:t>
                        </m:r>
                      </m:e>
                    </m:d>
                  </m:oMath>
                </a14:m>
                <a:r>
                  <a:rPr lang="tr-TR" dirty="0" smtClean="0"/>
                  <a:t> </a:t>
                </a:r>
                <a:r>
                  <a:rPr lang="tr-TR" dirty="0" err="1" smtClean="0"/>
                  <a:t>entropisi</a:t>
                </a:r>
                <a:r>
                  <a:rPr lang="tr-TR" dirty="0" smtClean="0"/>
                  <a:t> şu şekilde elde edilir;</a:t>
                </a:r>
              </a:p>
              <a:p>
                <a:pPr marL="0" indent="0" algn="just">
                  <a:buNone/>
                </a:pPr>
                <a14:m>
                  <m:oMathPara xmlns:m="http://schemas.openxmlformats.org/officeDocument/2006/math">
                    <m:oMathParaPr>
                      <m:jc m:val="centerGroup"/>
                    </m:oMathParaPr>
                    <m:oMath xmlns:m="http://schemas.openxmlformats.org/officeDocument/2006/math">
                      <m:r>
                        <a:rPr lang="tr-TR" sz="1600" b="0" i="1" smtClean="0">
                          <a:latin typeface="Cambria Math"/>
                        </a:rPr>
                        <m:t>𝐻</m:t>
                      </m:r>
                      <m:d>
                        <m:dPr>
                          <m:ctrlPr>
                            <a:rPr lang="tr-TR" sz="1600" b="0" i="1" smtClean="0">
                              <a:latin typeface="Cambria Math" panose="02040503050406030204" pitchFamily="18" charset="0"/>
                            </a:rPr>
                          </m:ctrlPr>
                        </m:dPr>
                        <m:e>
                          <m:r>
                            <a:rPr lang="tr-TR" sz="1600" b="0" i="1" smtClean="0">
                              <a:latin typeface="Cambria Math"/>
                            </a:rPr>
                            <m:t>𝐻𝐴𝑉𝐴</m:t>
                          </m:r>
                          <m:r>
                            <a:rPr lang="tr-TR" sz="1600" b="0" i="1" smtClean="0">
                              <a:latin typeface="Cambria Math"/>
                            </a:rPr>
                            <m:t>,</m:t>
                          </m:r>
                          <m:r>
                            <a:rPr lang="tr-TR" sz="1600" b="0" i="1" smtClean="0">
                              <a:latin typeface="Cambria Math"/>
                            </a:rPr>
                            <m:t>𝑂𝑌𝑈𝑁</m:t>
                          </m:r>
                        </m:e>
                      </m:d>
                      <m:r>
                        <a:rPr lang="tr-TR" sz="1600" b="0" i="1" smtClean="0">
                          <a:latin typeface="Cambria Math"/>
                        </a:rPr>
                        <m:t>=</m:t>
                      </m:r>
                      <m:f>
                        <m:fPr>
                          <m:ctrlPr>
                            <a:rPr lang="tr-TR" sz="1600" b="0" i="1" smtClean="0">
                              <a:latin typeface="Cambria Math" panose="02040503050406030204" pitchFamily="18" charset="0"/>
                            </a:rPr>
                          </m:ctrlPr>
                        </m:fPr>
                        <m:num>
                          <m:r>
                            <a:rPr lang="tr-TR" sz="1600" b="0" i="1" smtClean="0">
                              <a:latin typeface="Cambria Math"/>
                            </a:rPr>
                            <m:t>5</m:t>
                          </m:r>
                        </m:num>
                        <m:den>
                          <m:r>
                            <a:rPr lang="tr-TR" sz="1600" b="0" i="1" smtClean="0">
                              <a:latin typeface="Cambria Math"/>
                            </a:rPr>
                            <m:t>14</m:t>
                          </m:r>
                        </m:den>
                      </m:f>
                      <m:r>
                        <a:rPr lang="tr-TR" sz="1600" b="0" i="1" smtClean="0">
                          <a:latin typeface="Cambria Math"/>
                        </a:rPr>
                        <m:t>𝐻</m:t>
                      </m:r>
                      <m:d>
                        <m:dPr>
                          <m:ctrlPr>
                            <a:rPr lang="tr-TR" sz="1600" b="0" i="1" smtClean="0">
                              <a:latin typeface="Cambria Math" panose="02040503050406030204" pitchFamily="18" charset="0"/>
                            </a:rPr>
                          </m:ctrlPr>
                        </m:dPr>
                        <m:e>
                          <m:sSub>
                            <m:sSubPr>
                              <m:ctrlPr>
                                <a:rPr lang="tr-TR" sz="1600" b="0" i="1" smtClean="0">
                                  <a:latin typeface="Cambria Math" panose="02040503050406030204" pitchFamily="18" charset="0"/>
                                </a:rPr>
                              </m:ctrlPr>
                            </m:sSubPr>
                            <m:e>
                              <m:r>
                                <a:rPr lang="tr-TR" sz="1600" b="0" i="1" smtClean="0">
                                  <a:latin typeface="Cambria Math"/>
                                </a:rPr>
                                <m:t>𝐻𝐴𝑉𝐴</m:t>
                              </m:r>
                            </m:e>
                            <m:sub>
                              <m:r>
                                <a:rPr lang="tr-TR" sz="1600" b="0" i="1" smtClean="0">
                                  <a:latin typeface="Cambria Math"/>
                                </a:rPr>
                                <m:t>𝑔</m:t>
                              </m:r>
                              <m:r>
                                <a:rPr lang="tr-TR" sz="1600" b="0" i="1" smtClean="0">
                                  <a:latin typeface="Cambria Math"/>
                                </a:rPr>
                                <m:t>ü</m:t>
                              </m:r>
                              <m:r>
                                <a:rPr lang="tr-TR" sz="1600" b="0" i="1" smtClean="0">
                                  <a:latin typeface="Cambria Math"/>
                                </a:rPr>
                                <m:t>𝑛𝑒</m:t>
                              </m:r>
                              <m:r>
                                <a:rPr lang="tr-TR" sz="1600" b="0" i="1" smtClean="0">
                                  <a:latin typeface="Cambria Math"/>
                                </a:rPr>
                                <m:t>ş</m:t>
                              </m:r>
                              <m:r>
                                <a:rPr lang="tr-TR" sz="1600" b="0" i="1" smtClean="0">
                                  <a:latin typeface="Cambria Math"/>
                                </a:rPr>
                                <m:t>𝑙𝑖</m:t>
                              </m:r>
                            </m:sub>
                          </m:sSub>
                        </m:e>
                      </m:d>
                      <m:r>
                        <a:rPr lang="tr-TR" sz="1600" b="0" i="1" smtClean="0">
                          <a:latin typeface="Cambria Math"/>
                        </a:rPr>
                        <m:t>+</m:t>
                      </m:r>
                      <m:f>
                        <m:fPr>
                          <m:ctrlPr>
                            <a:rPr lang="tr-TR" sz="1600" b="0" i="1" smtClean="0">
                              <a:latin typeface="Cambria Math" panose="02040503050406030204" pitchFamily="18" charset="0"/>
                            </a:rPr>
                          </m:ctrlPr>
                        </m:fPr>
                        <m:num>
                          <m:r>
                            <a:rPr lang="tr-TR" sz="1600" b="0" i="1" smtClean="0">
                              <a:latin typeface="Cambria Math"/>
                            </a:rPr>
                            <m:t>4</m:t>
                          </m:r>
                        </m:num>
                        <m:den>
                          <m:r>
                            <a:rPr lang="tr-TR" sz="1600" b="0" i="1" smtClean="0">
                              <a:latin typeface="Cambria Math"/>
                            </a:rPr>
                            <m:t>14</m:t>
                          </m:r>
                        </m:den>
                      </m:f>
                      <m:r>
                        <a:rPr lang="tr-TR" sz="1600" b="0" i="1" smtClean="0">
                          <a:latin typeface="Cambria Math"/>
                        </a:rPr>
                        <m:t>𝐻</m:t>
                      </m:r>
                      <m:d>
                        <m:dPr>
                          <m:ctrlPr>
                            <a:rPr lang="tr-TR" sz="1600" b="0" i="1" smtClean="0">
                              <a:latin typeface="Cambria Math" panose="02040503050406030204" pitchFamily="18" charset="0"/>
                            </a:rPr>
                          </m:ctrlPr>
                        </m:dPr>
                        <m:e>
                          <m:sSub>
                            <m:sSubPr>
                              <m:ctrlPr>
                                <a:rPr lang="tr-TR" sz="1600" b="0" i="1" smtClean="0">
                                  <a:latin typeface="Cambria Math" panose="02040503050406030204" pitchFamily="18" charset="0"/>
                                </a:rPr>
                              </m:ctrlPr>
                            </m:sSubPr>
                            <m:e>
                              <m:r>
                                <a:rPr lang="tr-TR" sz="1600" b="0" i="1" smtClean="0">
                                  <a:latin typeface="Cambria Math"/>
                                </a:rPr>
                                <m:t>𝐻𝐴𝑉𝐴</m:t>
                              </m:r>
                            </m:e>
                            <m:sub>
                              <m:r>
                                <a:rPr lang="tr-TR" sz="1600" b="0" i="1" smtClean="0">
                                  <a:latin typeface="Cambria Math"/>
                                </a:rPr>
                                <m:t>𝑏𝑢𝑙𝑢𝑡𝑙𝑢</m:t>
                              </m:r>
                            </m:sub>
                          </m:sSub>
                        </m:e>
                      </m:d>
                      <m:r>
                        <a:rPr lang="tr-TR" sz="1600" b="0" i="1" smtClean="0">
                          <a:latin typeface="Cambria Math"/>
                        </a:rPr>
                        <m:t>+</m:t>
                      </m:r>
                      <m:f>
                        <m:fPr>
                          <m:ctrlPr>
                            <a:rPr lang="tr-TR" sz="1600" b="0" i="1" smtClean="0">
                              <a:latin typeface="Cambria Math" panose="02040503050406030204" pitchFamily="18" charset="0"/>
                            </a:rPr>
                          </m:ctrlPr>
                        </m:fPr>
                        <m:num>
                          <m:r>
                            <a:rPr lang="tr-TR" sz="1600" b="0" i="1" smtClean="0">
                              <a:latin typeface="Cambria Math"/>
                            </a:rPr>
                            <m:t>5</m:t>
                          </m:r>
                        </m:num>
                        <m:den>
                          <m:r>
                            <a:rPr lang="tr-TR" sz="1600" b="0" i="1" smtClean="0">
                              <a:latin typeface="Cambria Math"/>
                            </a:rPr>
                            <m:t>14</m:t>
                          </m:r>
                        </m:den>
                      </m:f>
                      <m:r>
                        <a:rPr lang="tr-TR" sz="1600" b="0" i="1" smtClean="0">
                          <a:latin typeface="Cambria Math"/>
                        </a:rPr>
                        <m:t>𝐻</m:t>
                      </m:r>
                      <m:r>
                        <a:rPr lang="tr-TR" sz="1600" b="0" i="1" smtClean="0">
                          <a:latin typeface="Cambria Math"/>
                        </a:rPr>
                        <m:t>(</m:t>
                      </m:r>
                      <m:sSub>
                        <m:sSubPr>
                          <m:ctrlPr>
                            <a:rPr lang="tr-TR" sz="1600" b="0" i="1" smtClean="0">
                              <a:latin typeface="Cambria Math" panose="02040503050406030204" pitchFamily="18" charset="0"/>
                            </a:rPr>
                          </m:ctrlPr>
                        </m:sSubPr>
                        <m:e>
                          <m:r>
                            <a:rPr lang="tr-TR" sz="1600" b="0" i="1" smtClean="0">
                              <a:latin typeface="Cambria Math"/>
                            </a:rPr>
                            <m:t>𝐻𝐴𝑉𝐴</m:t>
                          </m:r>
                        </m:e>
                        <m:sub>
                          <m:r>
                            <a:rPr lang="tr-TR" sz="1600" b="0" i="1" smtClean="0">
                              <a:latin typeface="Cambria Math"/>
                            </a:rPr>
                            <m:t>𝑦𝑎</m:t>
                          </m:r>
                          <m:r>
                            <a:rPr lang="tr-TR" sz="1600" b="0" i="1" smtClean="0">
                              <a:latin typeface="Cambria Math"/>
                            </a:rPr>
                            <m:t>ğ</m:t>
                          </m:r>
                          <m:r>
                            <a:rPr lang="tr-TR" sz="1600" b="0" i="1" smtClean="0">
                              <a:latin typeface="Cambria Math"/>
                            </a:rPr>
                            <m:t>𝑚𝑢𝑟𝑙𝑢</m:t>
                          </m:r>
                        </m:sub>
                      </m:sSub>
                      <m:r>
                        <a:rPr lang="tr-TR" sz="1600" b="0" i="1" smtClean="0">
                          <a:latin typeface="Cambria Math"/>
                        </a:rPr>
                        <m:t>)</m:t>
                      </m:r>
                    </m:oMath>
                  </m:oMathPara>
                </a14:m>
                <a:endParaRPr lang="tr-TR" sz="1600" dirty="0" smtClean="0"/>
              </a:p>
              <a:p>
                <a:pPr marL="0" indent="0" algn="just">
                  <a:buNone/>
                </a:pPr>
                <a:r>
                  <a:rPr lang="tr-TR" sz="1600" dirty="0"/>
                  <a:t> </a:t>
                </a:r>
                <a:r>
                  <a:rPr lang="tr-TR" sz="1600" dirty="0" smtClean="0"/>
                  <a:t>                                =</a:t>
                </a:r>
                <a14:m>
                  <m:oMath xmlns:m="http://schemas.openxmlformats.org/officeDocument/2006/math">
                    <m:f>
                      <m:fPr>
                        <m:ctrlPr>
                          <a:rPr lang="tr-TR" sz="1600" i="1" smtClean="0">
                            <a:latin typeface="Cambria Math" panose="02040503050406030204" pitchFamily="18" charset="0"/>
                          </a:rPr>
                        </m:ctrlPr>
                      </m:fPr>
                      <m:num>
                        <m:r>
                          <a:rPr lang="tr-TR" sz="1600" b="0" i="1" smtClean="0">
                            <a:latin typeface="Cambria Math"/>
                          </a:rPr>
                          <m:t>5</m:t>
                        </m:r>
                      </m:num>
                      <m:den>
                        <m:r>
                          <a:rPr lang="tr-TR" sz="1600" b="0" i="1" smtClean="0">
                            <a:latin typeface="Cambria Math"/>
                          </a:rPr>
                          <m:t>14</m:t>
                        </m:r>
                      </m:den>
                    </m:f>
                    <m:d>
                      <m:dPr>
                        <m:ctrlPr>
                          <a:rPr lang="tr-TR" sz="1600" i="1" smtClean="0">
                            <a:latin typeface="Cambria Math" panose="02040503050406030204" pitchFamily="18" charset="0"/>
                          </a:rPr>
                        </m:ctrlPr>
                      </m:dPr>
                      <m:e>
                        <m:r>
                          <a:rPr lang="tr-TR" sz="1600" b="0" i="1" smtClean="0">
                            <a:latin typeface="Cambria Math"/>
                          </a:rPr>
                          <m:t>0.971</m:t>
                        </m:r>
                      </m:e>
                    </m:d>
                    <m:r>
                      <a:rPr lang="tr-TR" sz="1600" b="0" i="1" smtClean="0">
                        <a:latin typeface="Cambria Math"/>
                      </a:rPr>
                      <m:t>+</m:t>
                    </m:r>
                    <m:f>
                      <m:fPr>
                        <m:ctrlPr>
                          <a:rPr lang="tr-TR" sz="1600" b="0" i="1" smtClean="0">
                            <a:latin typeface="Cambria Math" panose="02040503050406030204" pitchFamily="18" charset="0"/>
                          </a:rPr>
                        </m:ctrlPr>
                      </m:fPr>
                      <m:num>
                        <m:r>
                          <a:rPr lang="tr-TR" sz="1600" b="0" i="1" smtClean="0">
                            <a:latin typeface="Cambria Math"/>
                          </a:rPr>
                          <m:t>4</m:t>
                        </m:r>
                      </m:num>
                      <m:den>
                        <m:r>
                          <a:rPr lang="tr-TR" sz="1600" b="0" i="1" smtClean="0">
                            <a:latin typeface="Cambria Math"/>
                          </a:rPr>
                          <m:t>14</m:t>
                        </m:r>
                      </m:den>
                    </m:f>
                    <m:d>
                      <m:dPr>
                        <m:ctrlPr>
                          <a:rPr lang="tr-TR" sz="1600" b="0" i="1" smtClean="0">
                            <a:latin typeface="Cambria Math" panose="02040503050406030204" pitchFamily="18" charset="0"/>
                          </a:rPr>
                        </m:ctrlPr>
                      </m:dPr>
                      <m:e>
                        <m:r>
                          <a:rPr lang="tr-TR" sz="1600" b="0" i="1" smtClean="0">
                            <a:latin typeface="Cambria Math"/>
                          </a:rPr>
                          <m:t>0</m:t>
                        </m:r>
                      </m:e>
                    </m:d>
                    <m:r>
                      <a:rPr lang="tr-TR" sz="1600" b="0" i="1" smtClean="0">
                        <a:latin typeface="Cambria Math"/>
                      </a:rPr>
                      <m:t>+</m:t>
                    </m:r>
                    <m:f>
                      <m:fPr>
                        <m:ctrlPr>
                          <a:rPr lang="tr-TR" sz="1600" b="0" i="1" smtClean="0">
                            <a:latin typeface="Cambria Math" panose="02040503050406030204" pitchFamily="18" charset="0"/>
                          </a:rPr>
                        </m:ctrlPr>
                      </m:fPr>
                      <m:num>
                        <m:r>
                          <a:rPr lang="tr-TR" sz="1600" b="0" i="1" smtClean="0">
                            <a:latin typeface="Cambria Math"/>
                          </a:rPr>
                          <m:t>5</m:t>
                        </m:r>
                      </m:num>
                      <m:den>
                        <m:r>
                          <a:rPr lang="tr-TR" sz="1600" b="0" i="1" smtClean="0">
                            <a:latin typeface="Cambria Math"/>
                          </a:rPr>
                          <m:t>14</m:t>
                        </m:r>
                      </m:den>
                    </m:f>
                    <m:d>
                      <m:dPr>
                        <m:ctrlPr>
                          <a:rPr lang="tr-TR" sz="1600" b="0" i="1" smtClean="0">
                            <a:latin typeface="Cambria Math" panose="02040503050406030204" pitchFamily="18" charset="0"/>
                          </a:rPr>
                        </m:ctrlPr>
                      </m:dPr>
                      <m:e>
                        <m:r>
                          <a:rPr lang="tr-TR" sz="1600" b="0" i="1" smtClean="0">
                            <a:latin typeface="Cambria Math"/>
                          </a:rPr>
                          <m:t>0.971</m:t>
                        </m:r>
                      </m:e>
                    </m:d>
                  </m:oMath>
                </a14:m>
                <a:endParaRPr lang="tr-TR" sz="1600" dirty="0" smtClean="0"/>
              </a:p>
              <a:p>
                <a:pPr marL="0" indent="0" algn="just">
                  <a:buNone/>
                </a:pPr>
                <a:r>
                  <a:rPr lang="tr-TR" sz="1600" dirty="0" smtClean="0"/>
                  <a:t>                                 = 0.694</a:t>
                </a:r>
              </a:p>
              <a:p>
                <a:pPr marL="0" indent="0" algn="just">
                  <a:buNone/>
                </a:pPr>
                <a:endParaRPr lang="tr-TR" sz="1600" dirty="0" smtClean="0"/>
              </a:p>
              <a:p>
                <a:pPr marL="0" indent="0" algn="just">
                  <a:buNone/>
                </a:pPr>
                <a:r>
                  <a:rPr lang="tr-TR" dirty="0" smtClean="0"/>
                  <a:t>Kazanç ölçütü aşağıda belirtildiği biçimde hesaplanır:</a:t>
                </a:r>
              </a:p>
              <a:p>
                <a:pPr marL="0" indent="0" algn="just">
                  <a:buNone/>
                </a:pPr>
                <a:endParaRPr lang="tr-TR" dirty="0" smtClean="0"/>
              </a:p>
              <a:p>
                <a:pPr marL="0" indent="0" algn="just">
                  <a:buNone/>
                </a:pPr>
                <a14:m>
                  <m:oMathPara xmlns:m="http://schemas.openxmlformats.org/officeDocument/2006/math">
                    <m:oMathParaPr>
                      <m:jc m:val="centerGroup"/>
                    </m:oMathParaPr>
                    <m:oMath xmlns:m="http://schemas.openxmlformats.org/officeDocument/2006/math">
                      <m:r>
                        <a:rPr lang="tr-TR" b="0" i="1" smtClean="0">
                          <a:latin typeface="Cambria Math"/>
                        </a:rPr>
                        <m:t>𝐾𝑎𝑧𝑎𝑛</m:t>
                      </m:r>
                      <m:r>
                        <a:rPr lang="tr-TR" b="0" i="1" smtClean="0">
                          <a:latin typeface="Cambria Math"/>
                        </a:rPr>
                        <m:t>ç</m:t>
                      </m:r>
                      <m:d>
                        <m:dPr>
                          <m:ctrlPr>
                            <a:rPr lang="tr-TR" b="0" i="1" smtClean="0">
                              <a:latin typeface="Cambria Math" panose="02040503050406030204" pitchFamily="18" charset="0"/>
                            </a:rPr>
                          </m:ctrlPr>
                        </m:dPr>
                        <m:e>
                          <m:r>
                            <a:rPr lang="tr-TR" b="0" i="1" smtClean="0">
                              <a:latin typeface="Cambria Math"/>
                            </a:rPr>
                            <m:t>𝐻𝐴𝑉𝐴</m:t>
                          </m:r>
                          <m:r>
                            <a:rPr lang="tr-TR" b="0" i="1" smtClean="0">
                              <a:latin typeface="Cambria Math"/>
                            </a:rPr>
                            <m:t>,</m:t>
                          </m:r>
                          <m:r>
                            <a:rPr lang="tr-TR" b="0" i="1" smtClean="0">
                              <a:latin typeface="Cambria Math"/>
                            </a:rPr>
                            <m:t>𝑂𝑌𝑈𝑁</m:t>
                          </m:r>
                        </m:e>
                      </m:d>
                      <m:r>
                        <a:rPr lang="tr-TR" b="0" i="1" smtClean="0">
                          <a:latin typeface="Cambria Math"/>
                        </a:rPr>
                        <m:t>=</m:t>
                      </m:r>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𝑂𝑌𝑈𝑁</m:t>
                          </m:r>
                        </m:e>
                      </m:d>
                      <m:r>
                        <a:rPr lang="tr-TR" b="0" i="1" smtClean="0">
                          <a:latin typeface="Cambria Math"/>
                        </a:rPr>
                        <m:t>−</m:t>
                      </m:r>
                      <m:r>
                        <a:rPr lang="tr-TR" b="0" i="1" smtClean="0">
                          <a:latin typeface="Cambria Math"/>
                        </a:rPr>
                        <m:t>𝐻</m:t>
                      </m:r>
                      <m:r>
                        <a:rPr lang="tr-TR" b="0" i="1" smtClean="0">
                          <a:latin typeface="Cambria Math"/>
                        </a:rPr>
                        <m:t>(</m:t>
                      </m:r>
                      <m:r>
                        <a:rPr lang="tr-TR" b="0" i="1" smtClean="0">
                          <a:latin typeface="Cambria Math"/>
                        </a:rPr>
                        <m:t>𝐻𝐴𝑉𝐴</m:t>
                      </m:r>
                      <m:r>
                        <a:rPr lang="tr-TR" b="0" i="1" smtClean="0">
                          <a:latin typeface="Cambria Math"/>
                        </a:rPr>
                        <m:t>,</m:t>
                      </m:r>
                      <m:r>
                        <a:rPr lang="tr-TR" b="0" i="1" smtClean="0">
                          <a:latin typeface="Cambria Math"/>
                        </a:rPr>
                        <m:t>𝑂𝑌𝑈𝑁</m:t>
                      </m:r>
                      <m:r>
                        <a:rPr lang="tr-TR" b="0" i="1" smtClean="0">
                          <a:latin typeface="Cambria Math"/>
                        </a:rPr>
                        <m:t>)</m:t>
                      </m:r>
                    </m:oMath>
                  </m:oMathPara>
                </a14:m>
                <a:endParaRPr lang="tr-TR" dirty="0" smtClean="0"/>
              </a:p>
              <a:p>
                <a:pPr marL="0" indent="0" algn="just">
                  <a:buNone/>
                </a:pPr>
                <a:r>
                  <a:rPr lang="tr-TR" dirty="0" smtClean="0"/>
                  <a:t>                                         = 0.940-0.693</a:t>
                </a:r>
              </a:p>
              <a:p>
                <a:pPr marL="0" indent="0" algn="just">
                  <a:buNone/>
                </a:pPr>
                <a:r>
                  <a:rPr lang="tr-TR" dirty="0"/>
                  <a:t> </a:t>
                </a:r>
                <a:r>
                  <a:rPr lang="tr-TR" dirty="0" smtClean="0"/>
                  <a:t>                                        = 0.247</a:t>
                </a:r>
              </a:p>
              <a:p>
                <a:pPr marL="0" indent="0" algn="just">
                  <a:buNone/>
                </a:pPr>
                <a:endParaRPr lang="tr-TR" dirty="0"/>
              </a:p>
              <a:p>
                <a:pPr marL="0" indent="0" algn="just">
                  <a:buNone/>
                </a:pPr>
                <a:endParaRPr lang="tr-TR" dirty="0" smtClean="0"/>
              </a:p>
              <a:p>
                <a:pPr marL="0" indent="0" algn="just">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92696"/>
                <a:ext cx="8229600" cy="5784304"/>
              </a:xfrm>
              <a:blipFill rotWithShape="1">
                <a:blip r:embed="rId2"/>
                <a:stretch>
                  <a:fillRect l="-1111"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21267057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92696"/>
                <a:ext cx="8229600" cy="6048672"/>
              </a:xfrm>
            </p:spPr>
            <p:txBody>
              <a:bodyPr/>
              <a:lstStyle/>
              <a:p>
                <a:pPr marL="0" indent="0">
                  <a:buNone/>
                </a:pPr>
                <a:r>
                  <a:rPr lang="tr-TR" dirty="0" smtClean="0">
                    <a:solidFill>
                      <a:srgbClr val="FF0000"/>
                    </a:solidFill>
                  </a:rPr>
                  <a:t>C) NEM niteliği için kazanç ölçütü:</a:t>
                </a:r>
              </a:p>
              <a:p>
                <a:pPr marL="0" indent="0">
                  <a:buNone/>
                </a:pPr>
                <a:endParaRPr lang="tr-TR" dirty="0">
                  <a:solidFill>
                    <a:srgbClr val="FF0000"/>
                  </a:solidFill>
                </a:endParaRPr>
              </a:p>
              <a:p>
                <a:pPr marL="0" indent="0" algn="ctr">
                  <a:buNone/>
                </a:pPr>
                <a14:m>
                  <m:oMath xmlns:m="http://schemas.openxmlformats.org/officeDocument/2006/math">
                    <m:d>
                      <m:dPr>
                        <m:begChr m:val="|"/>
                        <m:endChr m:val="|"/>
                        <m:ctrlPr>
                          <a:rPr lang="tr-TR" i="1" smtClean="0">
                            <a:solidFill>
                              <a:schemeClr val="tx1"/>
                            </a:solidFill>
                            <a:latin typeface="Cambria Math" panose="02040503050406030204" pitchFamily="18" charset="0"/>
                          </a:rPr>
                        </m:ctrlPr>
                      </m:dPr>
                      <m:e>
                        <m:sSub>
                          <m:sSubPr>
                            <m:ctrlPr>
                              <a:rPr lang="tr-TR" i="1" smtClean="0">
                                <a:solidFill>
                                  <a:schemeClr val="tx1"/>
                                </a:solidFill>
                                <a:latin typeface="Cambria Math" panose="02040503050406030204" pitchFamily="18" charset="0"/>
                              </a:rPr>
                            </m:ctrlPr>
                          </m:sSubPr>
                          <m:e>
                            <m:r>
                              <a:rPr lang="tr-TR" b="0" i="1" smtClean="0">
                                <a:solidFill>
                                  <a:schemeClr val="tx1"/>
                                </a:solidFill>
                                <a:latin typeface="Cambria Math"/>
                              </a:rPr>
                              <m:t>𝑁𝐸𝑀</m:t>
                            </m:r>
                          </m:e>
                          <m:sub>
                            <m:r>
                              <a:rPr lang="tr-TR" b="0" i="1" smtClean="0">
                                <a:solidFill>
                                  <a:schemeClr val="tx1"/>
                                </a:solidFill>
                                <a:latin typeface="Cambria Math"/>
                              </a:rPr>
                              <m:t>𝑦</m:t>
                            </m:r>
                            <m:r>
                              <a:rPr lang="tr-TR" b="0" i="1" smtClean="0">
                                <a:solidFill>
                                  <a:schemeClr val="tx1"/>
                                </a:solidFill>
                                <a:latin typeface="Cambria Math"/>
                              </a:rPr>
                              <m:t>ü</m:t>
                            </m:r>
                            <m:r>
                              <a:rPr lang="tr-TR" b="0" i="1" smtClean="0">
                                <a:solidFill>
                                  <a:schemeClr val="tx1"/>
                                </a:solidFill>
                                <a:latin typeface="Cambria Math"/>
                              </a:rPr>
                              <m:t>𝑘𝑠𝑒𝑘</m:t>
                            </m:r>
                          </m:sub>
                        </m:sSub>
                      </m:e>
                    </m:d>
                  </m:oMath>
                </a14:m>
                <a:r>
                  <a:rPr lang="tr-TR" dirty="0" smtClean="0">
                    <a:solidFill>
                      <a:schemeClr val="tx1"/>
                    </a:solidFill>
                  </a:rPr>
                  <a:t>=7</a:t>
                </a:r>
              </a:p>
              <a:p>
                <a:pPr marL="0" indent="0" algn="ctr">
                  <a:buNone/>
                </a:pPr>
                <a14:m>
                  <m:oMath xmlns:m="http://schemas.openxmlformats.org/officeDocument/2006/math">
                    <m:d>
                      <m:dPr>
                        <m:begChr m:val="|"/>
                        <m:endChr m:val="|"/>
                        <m:ctrlPr>
                          <a:rPr lang="tr-TR" i="1" smtClean="0">
                            <a:solidFill>
                              <a:schemeClr val="tx1"/>
                            </a:solidFill>
                            <a:latin typeface="Cambria Math" panose="02040503050406030204" pitchFamily="18" charset="0"/>
                          </a:rPr>
                        </m:ctrlPr>
                      </m:dPr>
                      <m:e>
                        <m:sSub>
                          <m:sSubPr>
                            <m:ctrlPr>
                              <a:rPr lang="tr-TR" i="1" smtClean="0">
                                <a:solidFill>
                                  <a:schemeClr val="tx1"/>
                                </a:solidFill>
                                <a:latin typeface="Cambria Math" panose="02040503050406030204" pitchFamily="18" charset="0"/>
                              </a:rPr>
                            </m:ctrlPr>
                          </m:sSubPr>
                          <m:e>
                            <m:r>
                              <a:rPr lang="tr-TR" b="0" i="1" smtClean="0">
                                <a:solidFill>
                                  <a:schemeClr val="tx1"/>
                                </a:solidFill>
                                <a:latin typeface="Cambria Math"/>
                              </a:rPr>
                              <m:t>𝑁𝐸𝑀</m:t>
                            </m:r>
                          </m:e>
                          <m:sub>
                            <m:r>
                              <a:rPr lang="tr-TR" b="0" i="1" smtClean="0">
                                <a:solidFill>
                                  <a:schemeClr val="tx1"/>
                                </a:solidFill>
                                <a:latin typeface="Cambria Math"/>
                              </a:rPr>
                              <m:t>𝑛𝑜𝑟𝑚𝑎𝑙</m:t>
                            </m:r>
                          </m:sub>
                        </m:sSub>
                      </m:e>
                    </m:d>
                  </m:oMath>
                </a14:m>
                <a:r>
                  <a:rPr lang="tr-TR" dirty="0" smtClean="0">
                    <a:solidFill>
                      <a:schemeClr val="tx1"/>
                    </a:solidFill>
                  </a:rPr>
                  <a:t>=7</a:t>
                </a:r>
              </a:p>
              <a:p>
                <a:pPr marL="0" indent="0" algn="just">
                  <a:buNone/>
                </a:pPr>
                <a:endParaRPr lang="tr-TR" dirty="0"/>
              </a:p>
              <a:p>
                <a:pPr marL="0" indent="0" algn="just">
                  <a:buNone/>
                </a:pPr>
                <a:r>
                  <a:rPr lang="tr-TR" dirty="0" smtClean="0">
                    <a:solidFill>
                      <a:schemeClr val="tx1"/>
                    </a:solidFill>
                  </a:rPr>
                  <a:t>NEM niteliği için entropi değeri şu şekilde belirlenir;</a:t>
                </a:r>
              </a:p>
              <a:p>
                <a:pPr marL="0" indent="0" algn="just">
                  <a:buNone/>
                </a:pPr>
                <a14:m>
                  <m:oMath xmlns:m="http://schemas.openxmlformats.org/officeDocument/2006/math">
                    <m:r>
                      <a:rPr lang="tr-TR" b="0" i="1" smtClean="0">
                        <a:solidFill>
                          <a:schemeClr val="tx1"/>
                        </a:solidFill>
                        <a:latin typeface="Cambria Math"/>
                      </a:rPr>
                      <m:t>𝐻</m:t>
                    </m:r>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a:rPr>
                          <m:t>𝑁𝐸𝑀</m:t>
                        </m:r>
                        <m:r>
                          <a:rPr lang="tr-TR" b="0" i="1" smtClean="0">
                            <a:solidFill>
                              <a:schemeClr val="tx1"/>
                            </a:solidFill>
                            <a:latin typeface="Cambria Math"/>
                          </a:rPr>
                          <m:t>,</m:t>
                        </m:r>
                        <m:r>
                          <a:rPr lang="tr-TR" b="0" i="1" smtClean="0">
                            <a:solidFill>
                              <a:schemeClr val="tx1"/>
                            </a:solidFill>
                            <a:latin typeface="Cambria Math"/>
                          </a:rPr>
                          <m:t>𝑂𝑌𝑈𝑁</m:t>
                        </m:r>
                      </m:e>
                    </m:d>
                    <m:r>
                      <a:rPr lang="tr-TR" b="0" i="1" smtClean="0">
                        <a:solidFill>
                          <a:schemeClr val="tx1"/>
                        </a:solidFill>
                        <a:latin typeface="Cambria Math"/>
                      </a:rPr>
                      <m:t>=</m:t>
                    </m:r>
                    <m:f>
                      <m:fPr>
                        <m:ctrlPr>
                          <a:rPr lang="tr-TR" b="0" i="1" smtClean="0">
                            <a:solidFill>
                              <a:schemeClr val="tx1"/>
                            </a:solidFill>
                            <a:latin typeface="Cambria Math" panose="02040503050406030204" pitchFamily="18" charset="0"/>
                          </a:rPr>
                        </m:ctrlPr>
                      </m:fPr>
                      <m:num>
                        <m:r>
                          <a:rPr lang="tr-TR" b="0" i="1" smtClean="0">
                            <a:solidFill>
                              <a:schemeClr val="tx1"/>
                            </a:solidFill>
                            <a:latin typeface="Cambria Math"/>
                          </a:rPr>
                          <m:t>7</m:t>
                        </m:r>
                      </m:num>
                      <m:den>
                        <m:r>
                          <a:rPr lang="tr-TR" b="0" i="1" smtClean="0">
                            <a:solidFill>
                              <a:schemeClr val="tx1"/>
                            </a:solidFill>
                            <a:latin typeface="Cambria Math"/>
                          </a:rPr>
                          <m:t>14</m:t>
                        </m:r>
                      </m:den>
                    </m:f>
                    <m:r>
                      <a:rPr lang="tr-TR" b="0" i="1" smtClean="0">
                        <a:solidFill>
                          <a:schemeClr val="tx1"/>
                        </a:solidFill>
                        <a:latin typeface="Cambria Math"/>
                      </a:rPr>
                      <m:t>𝐻</m:t>
                    </m:r>
                    <m:d>
                      <m:dPr>
                        <m:ctrlPr>
                          <a:rPr lang="tr-TR" b="0" i="1" smtClean="0">
                            <a:solidFill>
                              <a:schemeClr val="tx1"/>
                            </a:solidFill>
                            <a:latin typeface="Cambria Math" panose="02040503050406030204" pitchFamily="18" charset="0"/>
                          </a:rPr>
                        </m:ctrlPr>
                      </m:dPr>
                      <m:e>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a:rPr>
                              <m:t>𝑁𝐸𝑀</m:t>
                            </m:r>
                          </m:e>
                          <m:sub>
                            <m:r>
                              <a:rPr lang="tr-TR" b="0" i="1" smtClean="0">
                                <a:solidFill>
                                  <a:schemeClr val="tx1"/>
                                </a:solidFill>
                                <a:latin typeface="Cambria Math"/>
                              </a:rPr>
                              <m:t>𝑦</m:t>
                            </m:r>
                            <m:r>
                              <a:rPr lang="tr-TR" b="0" i="1" smtClean="0">
                                <a:solidFill>
                                  <a:schemeClr val="tx1"/>
                                </a:solidFill>
                                <a:latin typeface="Cambria Math"/>
                              </a:rPr>
                              <m:t>ü</m:t>
                            </m:r>
                            <m:r>
                              <a:rPr lang="tr-TR" b="0" i="1" smtClean="0">
                                <a:solidFill>
                                  <a:schemeClr val="tx1"/>
                                </a:solidFill>
                                <a:latin typeface="Cambria Math"/>
                              </a:rPr>
                              <m:t>𝑘𝑠𝑒𝑘</m:t>
                            </m:r>
                          </m:sub>
                        </m:sSub>
                      </m:e>
                    </m:d>
                    <m:r>
                      <a:rPr lang="tr-TR" b="0" i="1" smtClean="0">
                        <a:solidFill>
                          <a:schemeClr val="tx1"/>
                        </a:solidFill>
                        <a:latin typeface="Cambria Math"/>
                      </a:rPr>
                      <m:t>+</m:t>
                    </m:r>
                    <m:f>
                      <m:fPr>
                        <m:ctrlPr>
                          <a:rPr lang="tr-TR" b="0" i="1" smtClean="0">
                            <a:solidFill>
                              <a:schemeClr val="tx1"/>
                            </a:solidFill>
                            <a:latin typeface="Cambria Math" panose="02040503050406030204" pitchFamily="18" charset="0"/>
                          </a:rPr>
                        </m:ctrlPr>
                      </m:fPr>
                      <m:num>
                        <m:r>
                          <a:rPr lang="tr-TR" b="0" i="1" smtClean="0">
                            <a:solidFill>
                              <a:schemeClr val="tx1"/>
                            </a:solidFill>
                            <a:latin typeface="Cambria Math"/>
                          </a:rPr>
                          <m:t>7</m:t>
                        </m:r>
                      </m:num>
                      <m:den>
                        <m:r>
                          <a:rPr lang="tr-TR" b="0" i="1" smtClean="0">
                            <a:solidFill>
                              <a:schemeClr val="tx1"/>
                            </a:solidFill>
                            <a:latin typeface="Cambria Math"/>
                          </a:rPr>
                          <m:t>14</m:t>
                        </m:r>
                      </m:den>
                    </m:f>
                    <m:r>
                      <a:rPr lang="tr-TR" b="0" i="1" smtClean="0">
                        <a:solidFill>
                          <a:schemeClr val="tx1"/>
                        </a:solidFill>
                        <a:latin typeface="Cambria Math"/>
                      </a:rPr>
                      <m:t>𝐻</m:t>
                    </m:r>
                    <m:r>
                      <a:rPr lang="tr-TR" b="0" i="1" smtClean="0">
                        <a:solidFill>
                          <a:schemeClr val="tx1"/>
                        </a:solidFill>
                        <a:latin typeface="Cambria Math"/>
                      </a:rPr>
                      <m:t>(</m:t>
                    </m:r>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a:rPr>
                          <m:t>𝑁𝐸𝑀</m:t>
                        </m:r>
                      </m:e>
                      <m:sub>
                        <m:r>
                          <a:rPr lang="tr-TR" b="0" i="1" smtClean="0">
                            <a:solidFill>
                              <a:schemeClr val="tx1"/>
                            </a:solidFill>
                            <a:latin typeface="Cambria Math"/>
                          </a:rPr>
                          <m:t>𝑛𝑜𝑟𝑚𝑎𝑙</m:t>
                        </m:r>
                      </m:sub>
                    </m:sSub>
                  </m:oMath>
                </a14:m>
                <a:r>
                  <a:rPr lang="tr-TR" dirty="0" smtClean="0">
                    <a:solidFill>
                      <a:schemeClr val="tx1"/>
                    </a:solidFill>
                  </a:rPr>
                  <a:t>)</a:t>
                </a:r>
              </a:p>
              <a:p>
                <a:pPr marL="0" indent="0" algn="just">
                  <a:buNone/>
                </a:pPr>
                <a:endParaRPr lang="tr-TR" dirty="0" smtClean="0">
                  <a:solidFill>
                    <a:schemeClr val="tx1"/>
                  </a:solidFill>
                </a:endParaRPr>
              </a:p>
              <a:p>
                <a:pPr marL="0" lvl="0" indent="0" algn="just">
                  <a:buClr>
                    <a:srgbClr val="93A299"/>
                  </a:buClr>
                  <a:buNone/>
                </a:pPr>
                <a:r>
                  <a:rPr lang="tr-TR" dirty="0" smtClean="0"/>
                  <a:t>Bu ifade içinde yer alan </a:t>
                </a:r>
                <a14:m>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𝑁𝐸𝑀</m:t>
                            </m:r>
                          </m:e>
                          <m:sub>
                            <m:r>
                              <a:rPr lang="tr-TR" i="1">
                                <a:solidFill>
                                  <a:srgbClr val="292934"/>
                                </a:solidFill>
                                <a:latin typeface="Cambria Math"/>
                              </a:rPr>
                              <m:t>𝑦</m:t>
                            </m:r>
                            <m:r>
                              <a:rPr lang="tr-TR" i="1">
                                <a:solidFill>
                                  <a:srgbClr val="292934"/>
                                </a:solidFill>
                                <a:latin typeface="Cambria Math"/>
                              </a:rPr>
                              <m:t>ü</m:t>
                            </m:r>
                            <m:r>
                              <a:rPr lang="tr-TR" i="1">
                                <a:solidFill>
                                  <a:srgbClr val="292934"/>
                                </a:solidFill>
                                <a:latin typeface="Cambria Math"/>
                              </a:rPr>
                              <m:t>𝑘𝑠𝑒𝑘</m:t>
                            </m:r>
                          </m:sub>
                        </m:sSub>
                      </m:e>
                    </m:d>
                  </m:oMath>
                </a14:m>
                <a:r>
                  <a:rPr lang="tr-TR" dirty="0" smtClean="0">
                    <a:solidFill>
                      <a:schemeClr val="tx1"/>
                    </a:solidFill>
                  </a:rPr>
                  <a:t> ve </a:t>
                </a:r>
                <a14:m>
                  <m:oMath xmlns:m="http://schemas.openxmlformats.org/officeDocument/2006/math">
                    <m:r>
                      <a:rPr lang="tr-TR" i="1">
                        <a:solidFill>
                          <a:srgbClr val="292934"/>
                        </a:solidFill>
                        <a:latin typeface="Cambria Math"/>
                      </a:rPr>
                      <m:t>𝐻</m:t>
                    </m:r>
                    <m:r>
                      <a:rPr lang="tr-TR" i="1">
                        <a:solidFill>
                          <a:srgbClr val="292934"/>
                        </a:solidFill>
                        <a:latin typeface="Cambria Math"/>
                      </a:rPr>
                      <m:t>(</m:t>
                    </m:r>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𝑁𝐸𝑀</m:t>
                        </m:r>
                      </m:e>
                      <m:sub>
                        <m:r>
                          <a:rPr lang="tr-TR" i="1">
                            <a:solidFill>
                              <a:srgbClr val="292934"/>
                            </a:solidFill>
                            <a:latin typeface="Cambria Math"/>
                          </a:rPr>
                          <m:t>𝑛𝑜𝑟𝑚𝑎𝑙</m:t>
                        </m:r>
                      </m:sub>
                    </m:sSub>
                  </m:oMath>
                </a14:m>
                <a:r>
                  <a:rPr lang="tr-TR" dirty="0">
                    <a:solidFill>
                      <a:srgbClr val="292934"/>
                    </a:solidFill>
                  </a:rPr>
                  <a:t>)</a:t>
                </a:r>
                <a:r>
                  <a:rPr lang="tr-TR" dirty="0" smtClean="0">
                    <a:solidFill>
                      <a:srgbClr val="292934"/>
                    </a:solidFill>
                  </a:rPr>
                  <a:t> </a:t>
                </a:r>
                <a:r>
                  <a:rPr lang="tr-TR" dirty="0" err="1" smtClean="0">
                    <a:solidFill>
                      <a:srgbClr val="292934"/>
                    </a:solidFill>
                  </a:rPr>
                  <a:t>entropileri</a:t>
                </a:r>
                <a:r>
                  <a:rPr lang="tr-TR" dirty="0" smtClean="0">
                    <a:solidFill>
                      <a:srgbClr val="292934"/>
                    </a:solidFill>
                  </a:rPr>
                  <a:t> şu şekilde hesaplanır;</a:t>
                </a:r>
              </a:p>
              <a:p>
                <a:pPr marL="0" lvl="0" indent="0" algn="ctr">
                  <a:buClr>
                    <a:srgbClr val="93A299"/>
                  </a:buClr>
                  <a:buNone/>
                </a:pPr>
                <a14:m>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𝑁𝐸𝑀</m:t>
                            </m:r>
                          </m:e>
                          <m:sub>
                            <m:r>
                              <a:rPr lang="tr-TR" i="1">
                                <a:solidFill>
                                  <a:srgbClr val="292934"/>
                                </a:solidFill>
                                <a:latin typeface="Cambria Math"/>
                              </a:rPr>
                              <m:t>𝑦</m:t>
                            </m:r>
                            <m:r>
                              <a:rPr lang="tr-TR" i="1">
                                <a:solidFill>
                                  <a:srgbClr val="292934"/>
                                </a:solidFill>
                                <a:latin typeface="Cambria Math"/>
                              </a:rPr>
                              <m:t>ü</m:t>
                            </m:r>
                            <m:r>
                              <a:rPr lang="tr-TR" i="1">
                                <a:solidFill>
                                  <a:srgbClr val="292934"/>
                                </a:solidFill>
                                <a:latin typeface="Cambria Math"/>
                              </a:rPr>
                              <m:t>𝑘𝑠𝑒𝑘</m:t>
                            </m:r>
                          </m:sub>
                        </m:sSub>
                      </m:e>
                    </m:d>
                  </m:oMath>
                </a14:m>
                <a:r>
                  <a:rPr lang="tr-TR" dirty="0" smtClean="0">
                    <a:solidFill>
                      <a:srgbClr val="292934"/>
                    </a:solidFill>
                  </a:rPr>
                  <a:t>=-(</a:t>
                </a:r>
                <a14:m>
                  <m:oMath xmlns:m="http://schemas.openxmlformats.org/officeDocument/2006/math">
                    <m:f>
                      <m:fPr>
                        <m:ctrlPr>
                          <a:rPr lang="tr-TR" i="1" dirty="0" smtClean="0">
                            <a:solidFill>
                              <a:srgbClr val="292934"/>
                            </a:solidFill>
                            <a:latin typeface="Cambria Math" panose="02040503050406030204" pitchFamily="18" charset="0"/>
                          </a:rPr>
                        </m:ctrlPr>
                      </m:fPr>
                      <m:num>
                        <m:r>
                          <a:rPr lang="tr-TR" b="0" i="1" dirty="0" smtClean="0">
                            <a:solidFill>
                              <a:srgbClr val="292934"/>
                            </a:solidFill>
                            <a:latin typeface="Cambria Math"/>
                          </a:rPr>
                          <m:t>4</m:t>
                        </m:r>
                      </m:num>
                      <m:den>
                        <m:r>
                          <a:rPr lang="tr-TR" b="0" i="1" dirty="0" smtClean="0">
                            <a:solidFill>
                              <a:srgbClr val="292934"/>
                            </a:solidFill>
                            <a:latin typeface="Cambria Math"/>
                          </a:rPr>
                          <m:t>7</m:t>
                        </m:r>
                      </m:den>
                    </m:f>
                    <m:func>
                      <m:funcPr>
                        <m:ctrlPr>
                          <a:rPr lang="tr-TR" i="1" dirty="0" smtClean="0">
                            <a:solidFill>
                              <a:srgbClr val="292934"/>
                            </a:solidFill>
                            <a:latin typeface="Cambria Math" panose="02040503050406030204" pitchFamily="18" charset="0"/>
                          </a:rPr>
                        </m:ctrlPr>
                      </m:funcPr>
                      <m:fName>
                        <m:sSub>
                          <m:sSubPr>
                            <m:ctrlPr>
                              <a:rPr lang="tr-TR" i="1" dirty="0" smtClean="0">
                                <a:solidFill>
                                  <a:srgbClr val="292934"/>
                                </a:solidFill>
                                <a:latin typeface="Cambria Math" panose="02040503050406030204" pitchFamily="18" charset="0"/>
                              </a:rPr>
                            </m:ctrlPr>
                          </m:sSubPr>
                          <m:e>
                            <m:r>
                              <m:rPr>
                                <m:sty m:val="p"/>
                              </m:rPr>
                              <a:rPr lang="tr-TR" i="0" dirty="0" smtClean="0">
                                <a:solidFill>
                                  <a:srgbClr val="292934"/>
                                </a:solidFill>
                                <a:latin typeface="Cambria Math"/>
                              </a:rPr>
                              <m:t>log</m:t>
                            </m:r>
                          </m:e>
                          <m:sub>
                            <m:r>
                              <a:rPr lang="tr-TR" b="0" i="1" dirty="0" smtClean="0">
                                <a:solidFill>
                                  <a:srgbClr val="292934"/>
                                </a:solidFill>
                                <a:latin typeface="Cambria Math"/>
                              </a:rPr>
                              <m:t>2</m:t>
                            </m:r>
                          </m:sub>
                        </m:sSub>
                      </m:fName>
                      <m:e>
                        <m:f>
                          <m:fPr>
                            <m:ctrlPr>
                              <a:rPr lang="tr-TR" i="1" dirty="0" smtClean="0">
                                <a:solidFill>
                                  <a:srgbClr val="292934"/>
                                </a:solidFill>
                                <a:latin typeface="Cambria Math" panose="02040503050406030204" pitchFamily="18" charset="0"/>
                              </a:rPr>
                            </m:ctrlPr>
                          </m:fPr>
                          <m:num>
                            <m:r>
                              <a:rPr lang="tr-TR" b="0" i="1" dirty="0" smtClean="0">
                                <a:solidFill>
                                  <a:srgbClr val="292934"/>
                                </a:solidFill>
                                <a:latin typeface="Cambria Math"/>
                              </a:rPr>
                              <m:t>4</m:t>
                            </m:r>
                          </m:num>
                          <m:den>
                            <m:r>
                              <a:rPr lang="tr-TR" b="0" i="1" dirty="0" smtClean="0">
                                <a:solidFill>
                                  <a:srgbClr val="292934"/>
                                </a:solidFill>
                                <a:latin typeface="Cambria Math"/>
                              </a:rPr>
                              <m:t>7</m:t>
                            </m:r>
                          </m:den>
                        </m:f>
                        <m:r>
                          <a:rPr lang="tr-TR" b="0" i="1" dirty="0" smtClean="0">
                            <a:solidFill>
                              <a:srgbClr val="292934"/>
                            </a:solidFill>
                            <a:latin typeface="Cambria Math"/>
                          </a:rPr>
                          <m:t>+</m:t>
                        </m:r>
                        <m:f>
                          <m:fPr>
                            <m:ctrlPr>
                              <a:rPr lang="tr-TR" b="0" i="1" dirty="0" smtClean="0">
                                <a:solidFill>
                                  <a:srgbClr val="292934"/>
                                </a:solidFill>
                                <a:latin typeface="Cambria Math" panose="02040503050406030204" pitchFamily="18" charset="0"/>
                              </a:rPr>
                            </m:ctrlPr>
                          </m:fPr>
                          <m:num>
                            <m:r>
                              <a:rPr lang="tr-TR" b="0" i="1" dirty="0" smtClean="0">
                                <a:solidFill>
                                  <a:srgbClr val="292934"/>
                                </a:solidFill>
                                <a:latin typeface="Cambria Math"/>
                              </a:rPr>
                              <m:t>3</m:t>
                            </m:r>
                          </m:num>
                          <m:den>
                            <m:r>
                              <a:rPr lang="tr-TR" b="0" i="1" dirty="0" smtClean="0">
                                <a:solidFill>
                                  <a:srgbClr val="292934"/>
                                </a:solidFill>
                                <a:latin typeface="Cambria Math"/>
                              </a:rPr>
                              <m:t>7</m:t>
                            </m:r>
                          </m:den>
                        </m:f>
                        <m:func>
                          <m:funcPr>
                            <m:ctrlPr>
                              <a:rPr lang="tr-TR" b="0" i="1" dirty="0" smtClean="0">
                                <a:solidFill>
                                  <a:srgbClr val="292934"/>
                                </a:solidFill>
                                <a:latin typeface="Cambria Math" panose="02040503050406030204" pitchFamily="18" charset="0"/>
                              </a:rPr>
                            </m:ctrlPr>
                          </m:funcPr>
                          <m:fName>
                            <m:sSub>
                              <m:sSubPr>
                                <m:ctrlPr>
                                  <a:rPr lang="tr-TR" b="0" i="1" dirty="0" smtClean="0">
                                    <a:solidFill>
                                      <a:srgbClr val="292934"/>
                                    </a:solidFill>
                                    <a:latin typeface="Cambria Math" panose="02040503050406030204" pitchFamily="18" charset="0"/>
                                  </a:rPr>
                                </m:ctrlPr>
                              </m:sSubPr>
                              <m:e>
                                <m:r>
                                  <m:rPr>
                                    <m:sty m:val="p"/>
                                  </m:rPr>
                                  <a:rPr lang="tr-TR" b="0" i="0" dirty="0" smtClean="0">
                                    <a:solidFill>
                                      <a:srgbClr val="292934"/>
                                    </a:solidFill>
                                    <a:latin typeface="Cambria Math"/>
                                  </a:rPr>
                                  <m:t>log</m:t>
                                </m:r>
                              </m:e>
                              <m:sub>
                                <m:r>
                                  <a:rPr lang="tr-TR" b="0" i="1" dirty="0" smtClean="0">
                                    <a:solidFill>
                                      <a:srgbClr val="292934"/>
                                    </a:solidFill>
                                    <a:latin typeface="Cambria Math"/>
                                  </a:rPr>
                                  <m:t>2</m:t>
                                </m:r>
                              </m:sub>
                            </m:sSub>
                          </m:fName>
                          <m:e>
                            <m:f>
                              <m:fPr>
                                <m:ctrlPr>
                                  <a:rPr lang="tr-TR" b="0" i="1" dirty="0" smtClean="0">
                                    <a:solidFill>
                                      <a:srgbClr val="292934"/>
                                    </a:solidFill>
                                    <a:latin typeface="Cambria Math" panose="02040503050406030204" pitchFamily="18" charset="0"/>
                                  </a:rPr>
                                </m:ctrlPr>
                              </m:fPr>
                              <m:num>
                                <m:r>
                                  <a:rPr lang="tr-TR" b="0" i="1" dirty="0" smtClean="0">
                                    <a:solidFill>
                                      <a:srgbClr val="292934"/>
                                    </a:solidFill>
                                    <a:latin typeface="Cambria Math"/>
                                  </a:rPr>
                                  <m:t>3</m:t>
                                </m:r>
                              </m:num>
                              <m:den>
                                <m:r>
                                  <a:rPr lang="tr-TR" b="0" i="1" dirty="0" smtClean="0">
                                    <a:solidFill>
                                      <a:srgbClr val="292934"/>
                                    </a:solidFill>
                                    <a:latin typeface="Cambria Math"/>
                                  </a:rPr>
                                  <m:t>7</m:t>
                                </m:r>
                              </m:den>
                            </m:f>
                            <m:r>
                              <a:rPr lang="tr-TR" b="0" i="1" dirty="0" smtClean="0">
                                <a:solidFill>
                                  <a:srgbClr val="292934"/>
                                </a:solidFill>
                                <a:latin typeface="Cambria Math"/>
                              </a:rPr>
                              <m:t>)</m:t>
                            </m:r>
                          </m:e>
                        </m:func>
                      </m:e>
                    </m:func>
                  </m:oMath>
                </a14:m>
                <a:r>
                  <a:rPr lang="tr-TR" dirty="0" smtClean="0">
                    <a:solidFill>
                      <a:srgbClr val="292934"/>
                    </a:solidFill>
                  </a:rPr>
                  <a:t>=0.985</a:t>
                </a:r>
              </a:p>
              <a:p>
                <a:pPr marL="0" lvl="0" indent="0" algn="ctr">
                  <a:buClr>
                    <a:srgbClr val="93A299"/>
                  </a:buClr>
                  <a:buNone/>
                </a:pPr>
                <a14:m>
                  <m:oMath xmlns:m="http://schemas.openxmlformats.org/officeDocument/2006/math">
                    <m:r>
                      <a:rPr lang="tr-TR" i="1">
                        <a:solidFill>
                          <a:srgbClr val="292934"/>
                        </a:solidFill>
                        <a:latin typeface="Cambria Math"/>
                      </a:rPr>
                      <m:t>𝐻</m:t>
                    </m:r>
                    <m:r>
                      <a:rPr lang="tr-TR" i="1">
                        <a:solidFill>
                          <a:srgbClr val="292934"/>
                        </a:solidFill>
                        <a:latin typeface="Cambria Math"/>
                      </a:rPr>
                      <m:t>(</m:t>
                    </m:r>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𝑁𝐸𝑀</m:t>
                        </m:r>
                      </m:e>
                      <m:sub>
                        <m:r>
                          <a:rPr lang="tr-TR" i="1">
                            <a:solidFill>
                              <a:srgbClr val="292934"/>
                            </a:solidFill>
                            <a:latin typeface="Cambria Math"/>
                          </a:rPr>
                          <m:t>𝑛𝑜𝑟𝑚𝑎𝑙</m:t>
                        </m:r>
                      </m:sub>
                    </m:sSub>
                  </m:oMath>
                </a14:m>
                <a:r>
                  <a:rPr lang="tr-TR" dirty="0">
                    <a:solidFill>
                      <a:srgbClr val="292934"/>
                    </a:solidFill>
                  </a:rPr>
                  <a:t>)</a:t>
                </a:r>
                <a:r>
                  <a:rPr lang="tr-TR" dirty="0" smtClean="0">
                    <a:solidFill>
                      <a:srgbClr val="292934"/>
                    </a:solidFill>
                  </a:rPr>
                  <a:t>= -</a:t>
                </a:r>
                <a14:m>
                  <m:oMath xmlns:m="http://schemas.openxmlformats.org/officeDocument/2006/math">
                    <m:r>
                      <a:rPr lang="tr-TR" b="0" i="1" dirty="0" smtClean="0">
                        <a:solidFill>
                          <a:srgbClr val="292934"/>
                        </a:solidFill>
                        <a:latin typeface="Cambria Math"/>
                      </a:rPr>
                      <m:t>(</m:t>
                    </m:r>
                    <m:f>
                      <m:fPr>
                        <m:ctrlPr>
                          <a:rPr lang="tr-TR" b="0" i="1" dirty="0" smtClean="0">
                            <a:solidFill>
                              <a:srgbClr val="292934"/>
                            </a:solidFill>
                            <a:latin typeface="Cambria Math" panose="02040503050406030204" pitchFamily="18" charset="0"/>
                          </a:rPr>
                        </m:ctrlPr>
                      </m:fPr>
                      <m:num>
                        <m:r>
                          <a:rPr lang="tr-TR" b="0" i="1" dirty="0" smtClean="0">
                            <a:solidFill>
                              <a:srgbClr val="292934"/>
                            </a:solidFill>
                            <a:latin typeface="Cambria Math"/>
                          </a:rPr>
                          <m:t>1</m:t>
                        </m:r>
                      </m:num>
                      <m:den>
                        <m:r>
                          <a:rPr lang="tr-TR" b="0" i="1" dirty="0" smtClean="0">
                            <a:solidFill>
                              <a:srgbClr val="292934"/>
                            </a:solidFill>
                            <a:latin typeface="Cambria Math"/>
                          </a:rPr>
                          <m:t>7</m:t>
                        </m:r>
                      </m:den>
                    </m:f>
                    <m:func>
                      <m:funcPr>
                        <m:ctrlPr>
                          <a:rPr lang="tr-TR" b="0" i="1" dirty="0" smtClean="0">
                            <a:solidFill>
                              <a:srgbClr val="292934"/>
                            </a:solidFill>
                            <a:latin typeface="Cambria Math" panose="02040503050406030204" pitchFamily="18" charset="0"/>
                          </a:rPr>
                        </m:ctrlPr>
                      </m:funcPr>
                      <m:fName>
                        <m:sSub>
                          <m:sSubPr>
                            <m:ctrlPr>
                              <a:rPr lang="tr-TR" b="0" i="1" dirty="0" smtClean="0">
                                <a:solidFill>
                                  <a:srgbClr val="292934"/>
                                </a:solidFill>
                                <a:latin typeface="Cambria Math" panose="02040503050406030204" pitchFamily="18" charset="0"/>
                              </a:rPr>
                            </m:ctrlPr>
                          </m:sSubPr>
                          <m:e>
                            <m:r>
                              <m:rPr>
                                <m:sty m:val="p"/>
                              </m:rPr>
                              <a:rPr lang="tr-TR" b="0" i="0" dirty="0" smtClean="0">
                                <a:solidFill>
                                  <a:srgbClr val="292934"/>
                                </a:solidFill>
                                <a:latin typeface="Cambria Math"/>
                              </a:rPr>
                              <m:t>log</m:t>
                            </m:r>
                          </m:e>
                          <m:sub>
                            <m:r>
                              <a:rPr lang="tr-TR" b="0" i="1" dirty="0" smtClean="0">
                                <a:solidFill>
                                  <a:srgbClr val="292934"/>
                                </a:solidFill>
                                <a:latin typeface="Cambria Math"/>
                              </a:rPr>
                              <m:t>2</m:t>
                            </m:r>
                          </m:sub>
                        </m:sSub>
                      </m:fName>
                      <m:e>
                        <m:f>
                          <m:fPr>
                            <m:ctrlPr>
                              <a:rPr lang="tr-TR" b="0" i="1" dirty="0" smtClean="0">
                                <a:solidFill>
                                  <a:srgbClr val="292934"/>
                                </a:solidFill>
                                <a:latin typeface="Cambria Math" panose="02040503050406030204" pitchFamily="18" charset="0"/>
                              </a:rPr>
                            </m:ctrlPr>
                          </m:fPr>
                          <m:num>
                            <m:r>
                              <a:rPr lang="tr-TR" b="0" i="1" dirty="0" smtClean="0">
                                <a:solidFill>
                                  <a:srgbClr val="292934"/>
                                </a:solidFill>
                                <a:latin typeface="Cambria Math"/>
                              </a:rPr>
                              <m:t>1</m:t>
                            </m:r>
                          </m:num>
                          <m:den>
                            <m:r>
                              <a:rPr lang="tr-TR" b="0" i="1" dirty="0" smtClean="0">
                                <a:solidFill>
                                  <a:srgbClr val="292934"/>
                                </a:solidFill>
                                <a:latin typeface="Cambria Math"/>
                              </a:rPr>
                              <m:t>7</m:t>
                            </m:r>
                          </m:den>
                        </m:f>
                        <m:r>
                          <a:rPr lang="tr-TR" b="0" i="1" dirty="0" smtClean="0">
                            <a:solidFill>
                              <a:srgbClr val="292934"/>
                            </a:solidFill>
                            <a:latin typeface="Cambria Math"/>
                          </a:rPr>
                          <m:t>+</m:t>
                        </m:r>
                        <m:f>
                          <m:fPr>
                            <m:ctrlPr>
                              <a:rPr lang="tr-TR" b="0" i="1" dirty="0" smtClean="0">
                                <a:solidFill>
                                  <a:srgbClr val="292934"/>
                                </a:solidFill>
                                <a:latin typeface="Cambria Math" panose="02040503050406030204" pitchFamily="18" charset="0"/>
                              </a:rPr>
                            </m:ctrlPr>
                          </m:fPr>
                          <m:num>
                            <m:r>
                              <a:rPr lang="tr-TR" b="0" i="1" dirty="0" smtClean="0">
                                <a:solidFill>
                                  <a:srgbClr val="292934"/>
                                </a:solidFill>
                                <a:latin typeface="Cambria Math"/>
                              </a:rPr>
                              <m:t>6</m:t>
                            </m:r>
                          </m:num>
                          <m:den>
                            <m:r>
                              <a:rPr lang="tr-TR" b="0" i="1" dirty="0" smtClean="0">
                                <a:solidFill>
                                  <a:srgbClr val="292934"/>
                                </a:solidFill>
                                <a:latin typeface="Cambria Math"/>
                              </a:rPr>
                              <m:t>7</m:t>
                            </m:r>
                          </m:den>
                        </m:f>
                        <m:func>
                          <m:funcPr>
                            <m:ctrlPr>
                              <a:rPr lang="tr-TR" b="0" i="1" dirty="0" smtClean="0">
                                <a:solidFill>
                                  <a:srgbClr val="292934"/>
                                </a:solidFill>
                                <a:latin typeface="Cambria Math" panose="02040503050406030204" pitchFamily="18" charset="0"/>
                              </a:rPr>
                            </m:ctrlPr>
                          </m:funcPr>
                          <m:fName>
                            <m:sSub>
                              <m:sSubPr>
                                <m:ctrlPr>
                                  <a:rPr lang="tr-TR" b="0" i="1" dirty="0" smtClean="0">
                                    <a:solidFill>
                                      <a:srgbClr val="292934"/>
                                    </a:solidFill>
                                    <a:latin typeface="Cambria Math" panose="02040503050406030204" pitchFamily="18" charset="0"/>
                                  </a:rPr>
                                </m:ctrlPr>
                              </m:sSubPr>
                              <m:e>
                                <m:r>
                                  <m:rPr>
                                    <m:sty m:val="p"/>
                                  </m:rPr>
                                  <a:rPr lang="tr-TR" b="0" i="0" dirty="0" smtClean="0">
                                    <a:solidFill>
                                      <a:srgbClr val="292934"/>
                                    </a:solidFill>
                                    <a:latin typeface="Cambria Math"/>
                                  </a:rPr>
                                  <m:t>log</m:t>
                                </m:r>
                              </m:e>
                              <m:sub>
                                <m:r>
                                  <a:rPr lang="tr-TR" b="0" i="1" dirty="0" smtClean="0">
                                    <a:solidFill>
                                      <a:srgbClr val="292934"/>
                                    </a:solidFill>
                                    <a:latin typeface="Cambria Math"/>
                                  </a:rPr>
                                  <m:t>2</m:t>
                                </m:r>
                              </m:sub>
                            </m:sSub>
                          </m:fName>
                          <m:e>
                            <m:f>
                              <m:fPr>
                                <m:ctrlPr>
                                  <a:rPr lang="tr-TR" b="0" i="1" dirty="0" smtClean="0">
                                    <a:solidFill>
                                      <a:srgbClr val="292934"/>
                                    </a:solidFill>
                                    <a:latin typeface="Cambria Math" panose="02040503050406030204" pitchFamily="18" charset="0"/>
                                  </a:rPr>
                                </m:ctrlPr>
                              </m:fPr>
                              <m:num>
                                <m:r>
                                  <a:rPr lang="tr-TR" b="0" i="1" dirty="0" smtClean="0">
                                    <a:solidFill>
                                      <a:srgbClr val="292934"/>
                                    </a:solidFill>
                                    <a:latin typeface="Cambria Math"/>
                                  </a:rPr>
                                  <m:t>6</m:t>
                                </m:r>
                              </m:num>
                              <m:den>
                                <m:r>
                                  <a:rPr lang="tr-TR" b="0" i="1" dirty="0" smtClean="0">
                                    <a:solidFill>
                                      <a:srgbClr val="292934"/>
                                    </a:solidFill>
                                    <a:latin typeface="Cambria Math"/>
                                  </a:rPr>
                                  <m:t>7</m:t>
                                </m:r>
                              </m:den>
                            </m:f>
                            <m:r>
                              <a:rPr lang="tr-TR" b="0" i="1" dirty="0" smtClean="0">
                                <a:solidFill>
                                  <a:srgbClr val="292934"/>
                                </a:solidFill>
                                <a:latin typeface="Cambria Math"/>
                              </a:rPr>
                              <m:t>)=0.592</m:t>
                            </m:r>
                          </m:e>
                        </m:func>
                      </m:e>
                    </m:func>
                  </m:oMath>
                </a14:m>
                <a:endParaRPr lang="tr-TR" dirty="0" smtClean="0">
                  <a:solidFill>
                    <a:srgbClr val="292934"/>
                  </a:solidFill>
                </a:endParaRPr>
              </a:p>
              <a:p>
                <a:pPr marL="0" lvl="0" indent="0" algn="just">
                  <a:buClr>
                    <a:srgbClr val="93A299"/>
                  </a:buClr>
                  <a:buNone/>
                </a:pPr>
                <a:endParaRPr lang="tr-TR" dirty="0">
                  <a:solidFill>
                    <a:srgbClr val="292934"/>
                  </a:solidFill>
                </a:endParaRPr>
              </a:p>
              <a:p>
                <a:pPr marL="0" indent="0" algn="just">
                  <a:buNone/>
                </a:pPr>
                <a:endParaRPr lang="tr-TR" dirty="0">
                  <a:solidFill>
                    <a:schemeClr val="tx1"/>
                  </a:solidFill>
                </a:endParaRP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92696"/>
                <a:ext cx="8229600" cy="6048672"/>
              </a:xfrm>
              <a:blipFill rotWithShape="1">
                <a:blip r:embed="rId2"/>
                <a:stretch>
                  <a:fillRect l="-1111" t="-706"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11335140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147248" cy="375320"/>
          </a:xfrm>
        </p:spPr>
        <p:txBody>
          <a:bodyPr>
            <a:normAutofit/>
          </a:bodyPr>
          <a:lstStyle/>
          <a:p>
            <a:r>
              <a:rPr lang="tr-TR" sz="1600" dirty="0" smtClean="0"/>
              <a:t>Tablo 3.5. NEM ve OYUN nitelik değerleri</a:t>
            </a:r>
            <a:endParaRPr lang="tr-TR" sz="1600" dirty="0"/>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984179377"/>
              </p:ext>
            </p:extLst>
          </p:nvPr>
        </p:nvGraphicFramePr>
        <p:xfrm>
          <a:off x="2555776" y="1196752"/>
          <a:ext cx="3744416" cy="5562600"/>
        </p:xfrm>
        <a:graphic>
          <a:graphicData uri="http://schemas.openxmlformats.org/drawingml/2006/table">
            <a:tbl>
              <a:tblPr firstRow="1" bandRow="1">
                <a:tableStyleId>{10A1B5D5-9B99-4C35-A422-299274C87663}</a:tableStyleId>
              </a:tblPr>
              <a:tblGrid>
                <a:gridCol w="1872208">
                  <a:extLst>
                    <a:ext uri="{9D8B030D-6E8A-4147-A177-3AD203B41FA5}">
                      <a16:colId xmlns:a16="http://schemas.microsoft.com/office/drawing/2014/main" xmlns="" val="20000"/>
                    </a:ext>
                  </a:extLst>
                </a:gridCol>
                <a:gridCol w="1872208">
                  <a:extLst>
                    <a:ext uri="{9D8B030D-6E8A-4147-A177-3AD203B41FA5}">
                      <a16:colId xmlns:a16="http://schemas.microsoft.com/office/drawing/2014/main" xmlns="" val="20001"/>
                    </a:ext>
                  </a:extLst>
                </a:gridCol>
              </a:tblGrid>
              <a:tr h="370840">
                <a:tc>
                  <a:txBody>
                    <a:bodyPr/>
                    <a:lstStyle/>
                    <a:p>
                      <a:r>
                        <a:rPr lang="tr-TR" dirty="0" smtClean="0"/>
                        <a:t>NEM</a:t>
                      </a:r>
                      <a:endParaRPr lang="tr-TR" dirty="0"/>
                    </a:p>
                  </a:txBody>
                  <a:tcPr/>
                </a:tc>
                <a:tc>
                  <a:txBody>
                    <a:bodyPr/>
                    <a:lstStyle/>
                    <a:p>
                      <a:r>
                        <a:rPr lang="tr-TR" dirty="0" smtClean="0"/>
                        <a:t>OYUN</a:t>
                      </a:r>
                      <a:endParaRPr lang="tr-TR" dirty="0"/>
                    </a:p>
                  </a:txBody>
                  <a:tcPr/>
                </a:tc>
                <a:extLst>
                  <a:ext uri="{0D108BD9-81ED-4DB2-BD59-A6C34878D82A}">
                    <a16:rowId xmlns:a16="http://schemas.microsoft.com/office/drawing/2014/main" xmlns="" val="10000"/>
                  </a:ext>
                </a:extLst>
              </a:tr>
              <a:tr h="370840">
                <a:tc>
                  <a:txBody>
                    <a:bodyPr/>
                    <a:lstStyle/>
                    <a:p>
                      <a:r>
                        <a:rPr lang="tr-TR" dirty="0" smtClean="0"/>
                        <a:t>Yüksek</a:t>
                      </a:r>
                      <a:endParaRPr lang="tr-TR" dirty="0"/>
                    </a:p>
                  </a:txBody>
                  <a:tcPr/>
                </a:tc>
                <a:tc>
                  <a:txBody>
                    <a:bodyPr/>
                    <a:lstStyle/>
                    <a:p>
                      <a:r>
                        <a:rPr lang="tr-TR" dirty="0" smtClean="0"/>
                        <a:t>Hayır</a:t>
                      </a:r>
                      <a:endParaRPr lang="tr-TR" dirty="0"/>
                    </a:p>
                  </a:txBody>
                  <a:tcPr/>
                </a:tc>
                <a:extLst>
                  <a:ext uri="{0D108BD9-81ED-4DB2-BD59-A6C34878D82A}">
                    <a16:rowId xmlns:a16="http://schemas.microsoft.com/office/drawing/2014/main" xmlns="" val="10001"/>
                  </a:ext>
                </a:extLst>
              </a:tr>
              <a:tr h="370840">
                <a:tc>
                  <a:txBody>
                    <a:bodyPr/>
                    <a:lstStyle/>
                    <a:p>
                      <a:r>
                        <a:rPr lang="tr-TR" dirty="0" smtClean="0"/>
                        <a:t>Yüksek</a:t>
                      </a:r>
                      <a:endParaRPr lang="tr-TR" dirty="0"/>
                    </a:p>
                  </a:txBody>
                  <a:tcPr/>
                </a:tc>
                <a:tc>
                  <a:txBody>
                    <a:bodyPr/>
                    <a:lstStyle/>
                    <a:p>
                      <a:r>
                        <a:rPr lang="tr-TR" dirty="0" smtClean="0"/>
                        <a:t>Hayır</a:t>
                      </a:r>
                      <a:endParaRPr lang="tr-TR" dirty="0"/>
                    </a:p>
                  </a:txBody>
                  <a:tcPr/>
                </a:tc>
                <a:extLst>
                  <a:ext uri="{0D108BD9-81ED-4DB2-BD59-A6C34878D82A}">
                    <a16:rowId xmlns:a16="http://schemas.microsoft.com/office/drawing/2014/main" xmlns="" val="10002"/>
                  </a:ext>
                </a:extLst>
              </a:tr>
              <a:tr h="370840">
                <a:tc>
                  <a:txBody>
                    <a:bodyPr/>
                    <a:lstStyle/>
                    <a:p>
                      <a:r>
                        <a:rPr lang="tr-TR" dirty="0" smtClean="0"/>
                        <a:t>Yüksek</a:t>
                      </a:r>
                      <a:endParaRPr lang="tr-TR" dirty="0"/>
                    </a:p>
                  </a:txBody>
                  <a:tcPr/>
                </a:tc>
                <a:tc>
                  <a:txBody>
                    <a:bodyPr/>
                    <a:lstStyle/>
                    <a:p>
                      <a:r>
                        <a:rPr lang="tr-TR" dirty="0" smtClean="0"/>
                        <a:t>Evet</a:t>
                      </a:r>
                      <a:endParaRPr lang="tr-TR" dirty="0"/>
                    </a:p>
                  </a:txBody>
                  <a:tcPr/>
                </a:tc>
                <a:extLst>
                  <a:ext uri="{0D108BD9-81ED-4DB2-BD59-A6C34878D82A}">
                    <a16:rowId xmlns:a16="http://schemas.microsoft.com/office/drawing/2014/main" xmlns="" val="10003"/>
                  </a:ext>
                </a:extLst>
              </a:tr>
              <a:tr h="370840">
                <a:tc>
                  <a:txBody>
                    <a:bodyPr/>
                    <a:lstStyle/>
                    <a:p>
                      <a:r>
                        <a:rPr lang="tr-TR" dirty="0" smtClean="0"/>
                        <a:t>Yüksek</a:t>
                      </a:r>
                      <a:endParaRPr lang="tr-TR" dirty="0"/>
                    </a:p>
                  </a:txBody>
                  <a:tcPr/>
                </a:tc>
                <a:tc>
                  <a:txBody>
                    <a:bodyPr/>
                    <a:lstStyle/>
                    <a:p>
                      <a:r>
                        <a:rPr lang="tr-TR" dirty="0" smtClean="0"/>
                        <a:t>Evet</a:t>
                      </a:r>
                      <a:endParaRPr lang="tr-TR" dirty="0"/>
                    </a:p>
                  </a:txBody>
                  <a:tcPr/>
                </a:tc>
                <a:extLst>
                  <a:ext uri="{0D108BD9-81ED-4DB2-BD59-A6C34878D82A}">
                    <a16:rowId xmlns:a16="http://schemas.microsoft.com/office/drawing/2014/main" xmlns="" val="10004"/>
                  </a:ext>
                </a:extLst>
              </a:tr>
              <a:tr h="370840">
                <a:tc>
                  <a:txBody>
                    <a:bodyPr/>
                    <a:lstStyle/>
                    <a:p>
                      <a:r>
                        <a:rPr lang="tr-TR" dirty="0" smtClean="0"/>
                        <a:t>Yüksek</a:t>
                      </a:r>
                      <a:endParaRPr lang="tr-TR" dirty="0"/>
                    </a:p>
                  </a:txBody>
                  <a:tcPr/>
                </a:tc>
                <a:tc>
                  <a:txBody>
                    <a:bodyPr/>
                    <a:lstStyle/>
                    <a:p>
                      <a:r>
                        <a:rPr lang="tr-TR" dirty="0" smtClean="0"/>
                        <a:t>Hayır</a:t>
                      </a:r>
                      <a:endParaRPr lang="tr-TR" dirty="0"/>
                    </a:p>
                  </a:txBody>
                  <a:tcPr/>
                </a:tc>
                <a:extLst>
                  <a:ext uri="{0D108BD9-81ED-4DB2-BD59-A6C34878D82A}">
                    <a16:rowId xmlns:a16="http://schemas.microsoft.com/office/drawing/2014/main" xmlns="" val="10005"/>
                  </a:ext>
                </a:extLst>
              </a:tr>
              <a:tr h="370840">
                <a:tc>
                  <a:txBody>
                    <a:bodyPr/>
                    <a:lstStyle/>
                    <a:p>
                      <a:r>
                        <a:rPr lang="tr-TR" dirty="0" smtClean="0"/>
                        <a:t>Yüksek</a:t>
                      </a:r>
                      <a:endParaRPr lang="tr-TR" dirty="0"/>
                    </a:p>
                  </a:txBody>
                  <a:tcPr/>
                </a:tc>
                <a:tc>
                  <a:txBody>
                    <a:bodyPr/>
                    <a:lstStyle/>
                    <a:p>
                      <a:r>
                        <a:rPr lang="tr-TR" dirty="0" smtClean="0"/>
                        <a:t>Evet</a:t>
                      </a:r>
                      <a:endParaRPr lang="tr-TR" dirty="0"/>
                    </a:p>
                  </a:txBody>
                  <a:tcPr/>
                </a:tc>
                <a:extLst>
                  <a:ext uri="{0D108BD9-81ED-4DB2-BD59-A6C34878D82A}">
                    <a16:rowId xmlns:a16="http://schemas.microsoft.com/office/drawing/2014/main" xmlns="" val="10006"/>
                  </a:ext>
                </a:extLst>
              </a:tr>
              <a:tr h="370840">
                <a:tc>
                  <a:txBody>
                    <a:bodyPr/>
                    <a:lstStyle/>
                    <a:p>
                      <a:r>
                        <a:rPr lang="tr-TR" dirty="0" smtClean="0"/>
                        <a:t>Yüksek</a:t>
                      </a:r>
                      <a:endParaRPr lang="tr-TR" dirty="0"/>
                    </a:p>
                  </a:txBody>
                  <a:tcPr/>
                </a:tc>
                <a:tc>
                  <a:txBody>
                    <a:bodyPr/>
                    <a:lstStyle/>
                    <a:p>
                      <a:r>
                        <a:rPr lang="tr-TR" dirty="0" smtClean="0"/>
                        <a:t>Hayır</a:t>
                      </a:r>
                      <a:endParaRPr lang="tr-TR" dirty="0"/>
                    </a:p>
                  </a:txBody>
                  <a:tcPr/>
                </a:tc>
                <a:extLst>
                  <a:ext uri="{0D108BD9-81ED-4DB2-BD59-A6C34878D82A}">
                    <a16:rowId xmlns:a16="http://schemas.microsoft.com/office/drawing/2014/main" xmlns="" val="10007"/>
                  </a:ext>
                </a:extLst>
              </a:tr>
              <a:tr h="370840">
                <a:tc>
                  <a:txBody>
                    <a:bodyPr/>
                    <a:lstStyle/>
                    <a:p>
                      <a:r>
                        <a:rPr lang="tr-TR" dirty="0" smtClean="0"/>
                        <a:t>Normal</a:t>
                      </a:r>
                      <a:endParaRPr lang="tr-TR" dirty="0"/>
                    </a:p>
                  </a:txBody>
                  <a:tcPr/>
                </a:tc>
                <a:tc>
                  <a:txBody>
                    <a:bodyPr/>
                    <a:lstStyle/>
                    <a:p>
                      <a:r>
                        <a:rPr lang="tr-TR" dirty="0" smtClean="0"/>
                        <a:t>Evet</a:t>
                      </a:r>
                      <a:endParaRPr lang="tr-TR" dirty="0"/>
                    </a:p>
                  </a:txBody>
                  <a:tcPr/>
                </a:tc>
                <a:extLst>
                  <a:ext uri="{0D108BD9-81ED-4DB2-BD59-A6C34878D82A}">
                    <a16:rowId xmlns:a16="http://schemas.microsoft.com/office/drawing/2014/main" xmlns="" val="10008"/>
                  </a:ext>
                </a:extLst>
              </a:tr>
              <a:tr h="370840">
                <a:tc>
                  <a:txBody>
                    <a:bodyPr/>
                    <a:lstStyle/>
                    <a:p>
                      <a:r>
                        <a:rPr lang="tr-TR" dirty="0" smtClean="0"/>
                        <a:t>Normal</a:t>
                      </a:r>
                      <a:endParaRPr lang="tr-TR" dirty="0"/>
                    </a:p>
                  </a:txBody>
                  <a:tcPr/>
                </a:tc>
                <a:tc>
                  <a:txBody>
                    <a:bodyPr/>
                    <a:lstStyle/>
                    <a:p>
                      <a:r>
                        <a:rPr lang="tr-TR" dirty="0" smtClean="0"/>
                        <a:t>Hayır</a:t>
                      </a:r>
                      <a:endParaRPr lang="tr-TR" dirty="0"/>
                    </a:p>
                  </a:txBody>
                  <a:tcPr/>
                </a:tc>
                <a:extLst>
                  <a:ext uri="{0D108BD9-81ED-4DB2-BD59-A6C34878D82A}">
                    <a16:rowId xmlns:a16="http://schemas.microsoft.com/office/drawing/2014/main" xmlns="" val="10009"/>
                  </a:ext>
                </a:extLst>
              </a:tr>
              <a:tr h="370840">
                <a:tc>
                  <a:txBody>
                    <a:bodyPr/>
                    <a:lstStyle/>
                    <a:p>
                      <a:r>
                        <a:rPr lang="tr-TR" dirty="0" smtClean="0"/>
                        <a:t>Normal</a:t>
                      </a:r>
                      <a:endParaRPr lang="tr-TR" dirty="0"/>
                    </a:p>
                  </a:txBody>
                  <a:tcPr/>
                </a:tc>
                <a:tc>
                  <a:txBody>
                    <a:bodyPr/>
                    <a:lstStyle/>
                    <a:p>
                      <a:r>
                        <a:rPr lang="tr-TR" dirty="0" smtClean="0"/>
                        <a:t>Evet</a:t>
                      </a:r>
                      <a:endParaRPr lang="tr-TR" dirty="0"/>
                    </a:p>
                  </a:txBody>
                  <a:tcPr/>
                </a:tc>
                <a:extLst>
                  <a:ext uri="{0D108BD9-81ED-4DB2-BD59-A6C34878D82A}">
                    <a16:rowId xmlns:a16="http://schemas.microsoft.com/office/drawing/2014/main" xmlns="" val="10010"/>
                  </a:ext>
                </a:extLst>
              </a:tr>
              <a:tr h="370840">
                <a:tc>
                  <a:txBody>
                    <a:bodyPr/>
                    <a:lstStyle/>
                    <a:p>
                      <a:r>
                        <a:rPr lang="tr-TR" dirty="0" smtClean="0"/>
                        <a:t>Normal</a:t>
                      </a:r>
                      <a:endParaRPr lang="tr-TR" dirty="0"/>
                    </a:p>
                  </a:txBody>
                  <a:tcPr/>
                </a:tc>
                <a:tc>
                  <a:txBody>
                    <a:bodyPr/>
                    <a:lstStyle/>
                    <a:p>
                      <a:r>
                        <a:rPr lang="tr-TR" dirty="0" smtClean="0"/>
                        <a:t>Evet</a:t>
                      </a:r>
                      <a:endParaRPr lang="tr-TR" dirty="0"/>
                    </a:p>
                  </a:txBody>
                  <a:tcPr/>
                </a:tc>
                <a:extLst>
                  <a:ext uri="{0D108BD9-81ED-4DB2-BD59-A6C34878D82A}">
                    <a16:rowId xmlns:a16="http://schemas.microsoft.com/office/drawing/2014/main" xmlns="" val="10011"/>
                  </a:ext>
                </a:extLst>
              </a:tr>
              <a:tr h="370840">
                <a:tc>
                  <a:txBody>
                    <a:bodyPr/>
                    <a:lstStyle/>
                    <a:p>
                      <a:r>
                        <a:rPr lang="tr-TR" dirty="0" smtClean="0"/>
                        <a:t>Normal</a:t>
                      </a:r>
                      <a:endParaRPr lang="tr-TR" dirty="0"/>
                    </a:p>
                  </a:txBody>
                  <a:tcPr/>
                </a:tc>
                <a:tc>
                  <a:txBody>
                    <a:bodyPr/>
                    <a:lstStyle/>
                    <a:p>
                      <a:r>
                        <a:rPr lang="tr-TR" dirty="0" smtClean="0"/>
                        <a:t>Evet</a:t>
                      </a:r>
                      <a:endParaRPr lang="tr-TR" dirty="0"/>
                    </a:p>
                  </a:txBody>
                  <a:tcPr/>
                </a:tc>
                <a:extLst>
                  <a:ext uri="{0D108BD9-81ED-4DB2-BD59-A6C34878D82A}">
                    <a16:rowId xmlns:a16="http://schemas.microsoft.com/office/drawing/2014/main" xmlns="" val="10012"/>
                  </a:ext>
                </a:extLst>
              </a:tr>
              <a:tr h="370840">
                <a:tc>
                  <a:txBody>
                    <a:bodyPr/>
                    <a:lstStyle/>
                    <a:p>
                      <a:r>
                        <a:rPr lang="tr-TR" dirty="0" smtClean="0"/>
                        <a:t>Normal</a:t>
                      </a:r>
                      <a:endParaRPr lang="tr-TR" dirty="0"/>
                    </a:p>
                  </a:txBody>
                  <a:tcPr/>
                </a:tc>
                <a:tc>
                  <a:txBody>
                    <a:bodyPr/>
                    <a:lstStyle/>
                    <a:p>
                      <a:r>
                        <a:rPr lang="tr-TR" dirty="0" smtClean="0"/>
                        <a:t>Evet</a:t>
                      </a:r>
                      <a:endParaRPr lang="tr-TR" dirty="0"/>
                    </a:p>
                  </a:txBody>
                  <a:tcPr/>
                </a:tc>
                <a:extLst>
                  <a:ext uri="{0D108BD9-81ED-4DB2-BD59-A6C34878D82A}">
                    <a16:rowId xmlns:a16="http://schemas.microsoft.com/office/drawing/2014/main" xmlns="" val="10013"/>
                  </a:ext>
                </a:extLst>
              </a:tr>
              <a:tr h="370840">
                <a:tc>
                  <a:txBody>
                    <a:bodyPr/>
                    <a:lstStyle/>
                    <a:p>
                      <a:r>
                        <a:rPr lang="tr-TR" dirty="0" smtClean="0"/>
                        <a:t>Normal</a:t>
                      </a:r>
                      <a:endParaRPr lang="tr-TR" dirty="0"/>
                    </a:p>
                  </a:txBody>
                  <a:tcPr/>
                </a:tc>
                <a:tc>
                  <a:txBody>
                    <a:bodyPr/>
                    <a:lstStyle/>
                    <a:p>
                      <a:r>
                        <a:rPr lang="tr-TR" dirty="0" smtClean="0"/>
                        <a:t>Evet</a:t>
                      </a:r>
                      <a:endParaRPr lang="tr-TR" dirty="0"/>
                    </a:p>
                  </a:txBody>
                  <a:tcPr/>
                </a:tc>
                <a:extLst>
                  <a:ext uri="{0D108BD9-81ED-4DB2-BD59-A6C34878D82A}">
                    <a16:rowId xmlns:a16="http://schemas.microsoft.com/office/drawing/2014/main" xmlns="" val="10014"/>
                  </a:ext>
                </a:extLst>
              </a:tr>
            </a:tbl>
          </a:graphicData>
        </a:graphic>
      </p:graphicFrame>
      <p:sp>
        <p:nvSpPr>
          <p:cNvPr id="5" name="Altbilgi Yer Tutucusu 4"/>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40677043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Sınıflandırma Süreci</a:t>
            </a:r>
            <a:endParaRPr lang="tr-TR" dirty="0"/>
          </a:p>
        </p:txBody>
      </p:sp>
      <p:sp>
        <p:nvSpPr>
          <p:cNvPr id="3" name="İçerik Yer Tutucusu 2"/>
          <p:cNvSpPr>
            <a:spLocks noGrp="1"/>
          </p:cNvSpPr>
          <p:nvPr>
            <p:ph idx="1"/>
          </p:nvPr>
        </p:nvSpPr>
        <p:spPr>
          <a:xfrm>
            <a:off x="755576" y="1844824"/>
            <a:ext cx="7911380" cy="4365179"/>
          </a:xfrm>
        </p:spPr>
        <p:txBody>
          <a:bodyPr/>
          <a:lstStyle/>
          <a:p>
            <a:pPr algn="just">
              <a:buFont typeface="Wingdings" pitchFamily="2" charset="2"/>
              <a:buChar char="v"/>
            </a:pPr>
            <a:r>
              <a:rPr lang="tr-TR" dirty="0" smtClean="0">
                <a:solidFill>
                  <a:srgbClr val="FF0000"/>
                </a:solidFill>
              </a:rPr>
              <a:t> </a:t>
            </a:r>
            <a:r>
              <a:rPr lang="tr-TR" sz="2400" dirty="0" smtClean="0"/>
              <a:t>Verilerin sınıflandırma süreci iki adımdan oluşur;</a:t>
            </a:r>
          </a:p>
          <a:p>
            <a:pPr marL="0" indent="0" algn="just">
              <a:buNone/>
            </a:pPr>
            <a:endParaRPr lang="tr-TR" sz="2400" dirty="0" smtClean="0"/>
          </a:p>
          <a:p>
            <a:pPr marL="514350" indent="-514350" algn="just">
              <a:buFont typeface="+mj-lt"/>
              <a:buAutoNum type="alphaLcParenR"/>
            </a:pPr>
            <a:r>
              <a:rPr lang="tr-TR" sz="2400" dirty="0" smtClean="0"/>
              <a:t>İlk adım, veri kümelerine uygun bir modelin ortaya konulmasıdır. Bu model ,veri tabanındaki kayıtların </a:t>
            </a:r>
            <a:r>
              <a:rPr lang="tr-TR" sz="2400" dirty="0" smtClean="0">
                <a:solidFill>
                  <a:srgbClr val="FF0000"/>
                </a:solidFill>
              </a:rPr>
              <a:t>nitelikleri</a:t>
            </a:r>
            <a:r>
              <a:rPr lang="tr-TR" sz="2400" dirty="0" smtClean="0"/>
              <a:t> kullanılarak gerçekleştirilir.</a:t>
            </a:r>
            <a:r>
              <a:rPr lang="tr-TR" sz="2400" dirty="0"/>
              <a:t> </a:t>
            </a:r>
            <a:r>
              <a:rPr lang="tr-TR" sz="2400" dirty="0" smtClean="0"/>
              <a:t>Sınıflandırma modelinin elde edilebilmesi için veri tabanın bir kısmı eğitim verileri olarak kullanılır.</a:t>
            </a:r>
          </a:p>
        </p:txBody>
      </p:sp>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3071624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92696"/>
                <a:ext cx="8229600" cy="5784304"/>
              </a:xfrm>
            </p:spPr>
            <p:txBody>
              <a:bodyPr/>
              <a:lstStyle/>
              <a:p>
                <a:pPr marL="0" indent="0">
                  <a:buNone/>
                </a:pPr>
                <a:endParaRPr lang="tr-TR" dirty="0" smtClean="0"/>
              </a:p>
              <a:p>
                <a:pPr marL="0" indent="0">
                  <a:buNone/>
                </a:pPr>
                <a:r>
                  <a:rPr lang="tr-TR" dirty="0" smtClean="0"/>
                  <a:t>Bu durumda </a:t>
                </a:r>
                <a14:m>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𝑁𝐸𝑀</m:t>
                        </m:r>
                        <m:r>
                          <a:rPr lang="tr-TR" b="0" i="1" smtClean="0">
                            <a:latin typeface="Cambria Math"/>
                          </a:rPr>
                          <m:t>,</m:t>
                        </m:r>
                        <m:r>
                          <a:rPr lang="tr-TR" b="0" i="1" smtClean="0">
                            <a:latin typeface="Cambria Math"/>
                          </a:rPr>
                          <m:t>𝑂𝑌𝑈𝑁</m:t>
                        </m:r>
                      </m:e>
                    </m:d>
                  </m:oMath>
                </a14:m>
                <a:r>
                  <a:rPr lang="tr-TR" dirty="0" smtClean="0"/>
                  <a:t> </a:t>
                </a:r>
                <a:r>
                  <a:rPr lang="tr-TR" dirty="0" err="1" smtClean="0"/>
                  <a:t>entropisi</a:t>
                </a:r>
                <a:r>
                  <a:rPr lang="tr-TR" dirty="0" smtClean="0"/>
                  <a:t> şu şekilde elde edilir:</a:t>
                </a:r>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𝑁𝐸𝑀</m:t>
                          </m:r>
                          <m:r>
                            <a:rPr lang="tr-TR" b="0" i="1" smtClean="0">
                              <a:latin typeface="Cambria Math"/>
                            </a:rPr>
                            <m:t>,</m:t>
                          </m:r>
                          <m:r>
                            <a:rPr lang="tr-TR" b="0" i="1" smtClean="0">
                              <a:latin typeface="Cambria Math"/>
                            </a:rPr>
                            <m:t>𝑂𝑌𝑈𝑁</m:t>
                          </m:r>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7</m:t>
                          </m:r>
                        </m:num>
                        <m:den>
                          <m:r>
                            <a:rPr lang="tr-TR" b="0" i="1" smtClean="0">
                              <a:latin typeface="Cambria Math"/>
                            </a:rPr>
                            <m:t>14</m:t>
                          </m:r>
                        </m:den>
                      </m:f>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𝑁𝐸𝑀</m:t>
                              </m:r>
                            </m:e>
                            <m:sub>
                              <m:r>
                                <a:rPr lang="tr-TR" b="0" i="1" smtClean="0">
                                  <a:latin typeface="Cambria Math"/>
                                </a:rPr>
                                <m:t>𝑦</m:t>
                              </m:r>
                              <m:r>
                                <a:rPr lang="tr-TR" b="0" i="1" smtClean="0">
                                  <a:latin typeface="Cambria Math"/>
                                </a:rPr>
                                <m:t>ü</m:t>
                              </m:r>
                              <m:r>
                                <a:rPr lang="tr-TR" b="0" i="1" smtClean="0">
                                  <a:latin typeface="Cambria Math"/>
                                </a:rPr>
                                <m:t>𝑘𝑠𝑒𝑘</m:t>
                              </m:r>
                            </m:sub>
                          </m:sSub>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7</m:t>
                          </m:r>
                        </m:num>
                        <m:den>
                          <m:r>
                            <a:rPr lang="tr-TR" b="0" i="1" smtClean="0">
                              <a:latin typeface="Cambria Math"/>
                            </a:rPr>
                            <m:t>14</m:t>
                          </m:r>
                        </m:den>
                      </m:f>
                      <m:r>
                        <a:rPr lang="tr-TR" b="0" i="1" smtClean="0">
                          <a:latin typeface="Cambria Math"/>
                        </a:rPr>
                        <m:t>𝐻</m:t>
                      </m:r>
                      <m:r>
                        <a:rPr lang="tr-TR" b="0" i="1" smtClean="0">
                          <a:latin typeface="Cambria Math"/>
                        </a:rPr>
                        <m:t>(</m:t>
                      </m:r>
                      <m:sSub>
                        <m:sSubPr>
                          <m:ctrlPr>
                            <a:rPr lang="tr-TR" b="0" i="1" smtClean="0">
                              <a:latin typeface="Cambria Math" panose="02040503050406030204" pitchFamily="18" charset="0"/>
                            </a:rPr>
                          </m:ctrlPr>
                        </m:sSubPr>
                        <m:e>
                          <m:r>
                            <a:rPr lang="tr-TR" b="0" i="1" smtClean="0">
                              <a:latin typeface="Cambria Math"/>
                            </a:rPr>
                            <m:t>𝑁𝐸𝑀</m:t>
                          </m:r>
                        </m:e>
                        <m:sub>
                          <m:r>
                            <a:rPr lang="tr-TR" b="0" i="1" smtClean="0">
                              <a:latin typeface="Cambria Math"/>
                            </a:rPr>
                            <m:t>𝑛𝑜𝑟𝑚𝑎𝑙</m:t>
                          </m:r>
                        </m:sub>
                      </m:sSub>
                      <m:r>
                        <a:rPr lang="tr-TR" b="0" i="1" smtClean="0">
                          <a:latin typeface="Cambria Math"/>
                        </a:rPr>
                        <m:t>)</m:t>
                      </m:r>
                    </m:oMath>
                  </m:oMathPara>
                </a14:m>
                <a:endParaRPr lang="tr-TR" dirty="0" smtClean="0"/>
              </a:p>
              <a:p>
                <a:pPr marL="0" indent="0">
                  <a:buNone/>
                </a:pPr>
                <a:r>
                  <a:rPr lang="tr-TR" dirty="0"/>
                  <a:t> </a:t>
                </a:r>
                <a:r>
                  <a:rPr lang="tr-TR" dirty="0" smtClean="0"/>
                  <a:t>                            = </a:t>
                </a:r>
                <a14:m>
                  <m:oMath xmlns:m="http://schemas.openxmlformats.org/officeDocument/2006/math">
                    <m:f>
                      <m:fPr>
                        <m:ctrlPr>
                          <a:rPr lang="tr-TR" i="1" smtClean="0">
                            <a:latin typeface="Cambria Math" panose="02040503050406030204" pitchFamily="18" charset="0"/>
                          </a:rPr>
                        </m:ctrlPr>
                      </m:fPr>
                      <m:num>
                        <m:r>
                          <a:rPr lang="tr-TR" b="0" i="1" smtClean="0">
                            <a:latin typeface="Cambria Math"/>
                          </a:rPr>
                          <m:t>7</m:t>
                        </m:r>
                      </m:num>
                      <m:den>
                        <m:r>
                          <a:rPr lang="tr-TR" b="0" i="1" smtClean="0">
                            <a:latin typeface="Cambria Math"/>
                          </a:rPr>
                          <m:t>14</m:t>
                        </m:r>
                      </m:den>
                    </m:f>
                  </m:oMath>
                </a14:m>
                <a:r>
                  <a:rPr lang="tr-TR" dirty="0" smtClean="0"/>
                  <a:t>(0.985)+</a:t>
                </a:r>
                <a14:m>
                  <m:oMath xmlns:m="http://schemas.openxmlformats.org/officeDocument/2006/math">
                    <m:f>
                      <m:fPr>
                        <m:ctrlPr>
                          <a:rPr lang="tr-TR" i="1" smtClean="0">
                            <a:latin typeface="Cambria Math" panose="02040503050406030204" pitchFamily="18" charset="0"/>
                          </a:rPr>
                        </m:ctrlPr>
                      </m:fPr>
                      <m:num>
                        <m:r>
                          <a:rPr lang="tr-TR" b="0" i="1" smtClean="0">
                            <a:latin typeface="Cambria Math"/>
                          </a:rPr>
                          <m:t>7</m:t>
                        </m:r>
                      </m:num>
                      <m:den>
                        <m:r>
                          <a:rPr lang="tr-TR" b="0" i="1" smtClean="0">
                            <a:latin typeface="Cambria Math"/>
                          </a:rPr>
                          <m:t>14</m:t>
                        </m:r>
                      </m:den>
                    </m:f>
                    <m:r>
                      <a:rPr lang="tr-TR" b="0" i="1" smtClean="0">
                        <a:latin typeface="Cambria Math"/>
                      </a:rPr>
                      <m:t>(0.592)</m:t>
                    </m:r>
                  </m:oMath>
                </a14:m>
                <a:endParaRPr lang="tr-TR" dirty="0" smtClean="0"/>
              </a:p>
              <a:p>
                <a:pPr marL="0" indent="0">
                  <a:buNone/>
                </a:pPr>
                <a:r>
                  <a:rPr lang="tr-TR" dirty="0"/>
                  <a:t> </a:t>
                </a:r>
                <a:r>
                  <a:rPr lang="tr-TR" dirty="0" smtClean="0"/>
                  <a:t>                            = 0.789</a:t>
                </a:r>
              </a:p>
              <a:p>
                <a:pPr marL="0" indent="0">
                  <a:buNone/>
                </a:pPr>
                <a:endParaRPr lang="tr-TR" dirty="0"/>
              </a:p>
              <a:p>
                <a:pPr marL="0" indent="0">
                  <a:buNone/>
                </a:pPr>
                <a:r>
                  <a:rPr lang="tr-TR" dirty="0" smtClean="0"/>
                  <a:t>Kazanç ölçütü şu şekilde hesaplanır;</a:t>
                </a:r>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a:rPr>
                        <m:t>𝐾𝑎𝑧𝑎𝑛</m:t>
                      </m:r>
                      <m:r>
                        <a:rPr lang="tr-TR" b="0" i="1" smtClean="0">
                          <a:latin typeface="Cambria Math"/>
                        </a:rPr>
                        <m:t>ç</m:t>
                      </m:r>
                      <m:d>
                        <m:dPr>
                          <m:ctrlPr>
                            <a:rPr lang="tr-TR" b="0" i="1" smtClean="0">
                              <a:latin typeface="Cambria Math" panose="02040503050406030204" pitchFamily="18" charset="0"/>
                            </a:rPr>
                          </m:ctrlPr>
                        </m:dPr>
                        <m:e>
                          <m:r>
                            <a:rPr lang="tr-TR" b="0" i="1" smtClean="0">
                              <a:latin typeface="Cambria Math"/>
                            </a:rPr>
                            <m:t>𝑁𝐸𝑀</m:t>
                          </m:r>
                          <m:r>
                            <a:rPr lang="tr-TR" b="0" i="1" smtClean="0">
                              <a:latin typeface="Cambria Math"/>
                            </a:rPr>
                            <m:t>,</m:t>
                          </m:r>
                          <m:r>
                            <a:rPr lang="tr-TR" b="0" i="1" smtClean="0">
                              <a:latin typeface="Cambria Math"/>
                            </a:rPr>
                            <m:t>𝑂𝑌𝑈𝑁</m:t>
                          </m:r>
                        </m:e>
                      </m:d>
                      <m:r>
                        <a:rPr lang="tr-TR" b="0" i="1" smtClean="0">
                          <a:latin typeface="Cambria Math"/>
                        </a:rPr>
                        <m:t>=</m:t>
                      </m:r>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𝑂𝑌𝑈𝑁</m:t>
                          </m:r>
                        </m:e>
                      </m:d>
                      <m:r>
                        <a:rPr lang="tr-TR" b="0" i="1" smtClean="0">
                          <a:latin typeface="Cambria Math"/>
                        </a:rPr>
                        <m:t>−</m:t>
                      </m:r>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𝑁𝐸𝑀</m:t>
                          </m:r>
                          <m:r>
                            <a:rPr lang="tr-TR" b="0" i="1" smtClean="0">
                              <a:latin typeface="Cambria Math"/>
                            </a:rPr>
                            <m:t>,</m:t>
                          </m:r>
                          <m:r>
                            <a:rPr lang="tr-TR" b="0" i="1" smtClean="0">
                              <a:latin typeface="Cambria Math"/>
                            </a:rPr>
                            <m:t>𝑂𝑌𝑈𝑁</m:t>
                          </m:r>
                        </m:e>
                      </m:d>
                    </m:oMath>
                  </m:oMathPara>
                </a14:m>
                <a:endParaRPr lang="tr-TR" b="0" dirty="0" smtClean="0"/>
              </a:p>
              <a:p>
                <a:pPr marL="0" indent="0">
                  <a:buNone/>
                </a:pPr>
                <a:r>
                  <a:rPr lang="tr-TR" dirty="0" smtClean="0"/>
                  <a:t>                                         =0.940-0.789</a:t>
                </a:r>
              </a:p>
              <a:p>
                <a:pPr marL="0" indent="0">
                  <a:buNone/>
                </a:pPr>
                <a:r>
                  <a:rPr lang="tr-TR" dirty="0"/>
                  <a:t> </a:t>
                </a:r>
                <a:r>
                  <a:rPr lang="tr-TR" dirty="0" smtClean="0"/>
                  <a:t>                                        = 0.151</a:t>
                </a: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92696"/>
                <a:ext cx="8229600" cy="5784304"/>
              </a:xfrm>
              <a:blipFill rotWithShape="1">
                <a:blip r:embed="rId3"/>
                <a:stretch>
                  <a:fillRect l="-1111" r="-889"/>
                </a:stretch>
              </a:blipFill>
            </p:spPr>
            <p:txBody>
              <a:bodyPr/>
              <a:lstStyle/>
              <a:p>
                <a:r>
                  <a:rPr lang="tr-TR">
                    <a:noFill/>
                  </a:rPr>
                  <a:t> </a:t>
                </a:r>
              </a:p>
            </p:txBody>
          </p:sp>
        </mc:Fallback>
      </mc:AlternateContent>
      <p:sp>
        <p:nvSpPr>
          <p:cNvPr id="5" name="Altbilgi Yer Tutucusu 4"/>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23335274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92696"/>
                <a:ext cx="8229600" cy="5784304"/>
              </a:xfrm>
            </p:spPr>
            <p:txBody>
              <a:bodyPr/>
              <a:lstStyle/>
              <a:p>
                <a:pPr marL="0" indent="0">
                  <a:buNone/>
                </a:pPr>
                <a:r>
                  <a:rPr lang="tr-TR" dirty="0" smtClean="0">
                    <a:solidFill>
                      <a:srgbClr val="FF0000"/>
                    </a:solidFill>
                  </a:rPr>
                  <a:t>D) RÜZGAR niteliği için kazanç ölçütü:</a:t>
                </a:r>
              </a:p>
              <a:p>
                <a:pPr marL="0" indent="0">
                  <a:buNone/>
                </a:pPr>
                <a:endParaRPr lang="tr-TR" dirty="0"/>
              </a:p>
              <a:p>
                <a:pPr marL="0" indent="0">
                  <a:buNone/>
                </a:pPr>
                <a:r>
                  <a:rPr lang="tr-TR" dirty="0" smtClean="0"/>
                  <a:t>Son kez RÜZGAR niteliği için kazanç ölçütünü hesaplamak istiyoruz;</a:t>
                </a:r>
              </a:p>
              <a:p>
                <a:pPr marL="0" indent="0" algn="ctr">
                  <a:buNone/>
                </a:pPr>
                <a14:m>
                  <m:oMath xmlns:m="http://schemas.openxmlformats.org/officeDocument/2006/math">
                    <m:d>
                      <m:dPr>
                        <m:begChr m:val="|"/>
                        <m:endChr m:val="|"/>
                        <m:ctrlPr>
                          <a:rPr lang="tr-TR" i="1" smtClean="0">
                            <a:latin typeface="Cambria Math" panose="02040503050406030204" pitchFamily="18" charset="0"/>
                          </a:rPr>
                        </m:ctrlPr>
                      </m:dPr>
                      <m:e>
                        <m:sSub>
                          <m:sSubPr>
                            <m:ctrlPr>
                              <a:rPr lang="tr-TR" i="1" smtClean="0">
                                <a:latin typeface="Cambria Math" panose="02040503050406030204" pitchFamily="18" charset="0"/>
                              </a:rPr>
                            </m:ctrlPr>
                          </m:sSubPr>
                          <m:e>
                            <m:r>
                              <a:rPr lang="tr-TR" b="0" i="1" smtClean="0">
                                <a:latin typeface="Cambria Math"/>
                              </a:rPr>
                              <m:t>𝑅</m:t>
                            </m:r>
                            <m:r>
                              <a:rPr lang="tr-TR" b="0" i="1" smtClean="0">
                                <a:latin typeface="Cambria Math"/>
                              </a:rPr>
                              <m:t>Ü</m:t>
                            </m:r>
                            <m:r>
                              <a:rPr lang="tr-TR" b="0" i="1" smtClean="0">
                                <a:latin typeface="Cambria Math"/>
                              </a:rPr>
                              <m:t>𝑍𝐺𝐴𝑅</m:t>
                            </m:r>
                          </m:e>
                          <m:sub>
                            <m:r>
                              <a:rPr lang="tr-TR" b="0" i="1" smtClean="0">
                                <a:latin typeface="Cambria Math"/>
                              </a:rPr>
                              <m:t>h𝑎𝑓𝑖𝑓</m:t>
                            </m:r>
                          </m:sub>
                        </m:sSub>
                      </m:e>
                    </m:d>
                  </m:oMath>
                </a14:m>
                <a:r>
                  <a:rPr lang="tr-TR" dirty="0" smtClean="0"/>
                  <a:t>= 8</a:t>
                </a:r>
              </a:p>
              <a:p>
                <a:pPr marL="0" lvl="0" indent="0" algn="ctr">
                  <a:buClr>
                    <a:srgbClr val="93A299"/>
                  </a:buClr>
                  <a:buNone/>
                </a:pPr>
                <a14:m>
                  <m:oMath xmlns:m="http://schemas.openxmlformats.org/officeDocument/2006/math">
                    <m:d>
                      <m:dPr>
                        <m:begChr m:val="|"/>
                        <m:endChr m:val="|"/>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b="0" i="1" smtClean="0">
                                <a:solidFill>
                                  <a:srgbClr val="292934"/>
                                </a:solidFill>
                                <a:latin typeface="Cambria Math"/>
                              </a:rPr>
                              <m:t>𝑅</m:t>
                            </m:r>
                            <m:r>
                              <a:rPr lang="tr-TR" b="0" i="1" smtClean="0">
                                <a:solidFill>
                                  <a:srgbClr val="292934"/>
                                </a:solidFill>
                                <a:latin typeface="Cambria Math"/>
                              </a:rPr>
                              <m:t>Ü</m:t>
                            </m:r>
                            <m:r>
                              <a:rPr lang="tr-TR" b="0" i="1" smtClean="0">
                                <a:solidFill>
                                  <a:srgbClr val="292934"/>
                                </a:solidFill>
                                <a:latin typeface="Cambria Math"/>
                              </a:rPr>
                              <m:t>𝑍𝐺𝐴𝑅</m:t>
                            </m:r>
                          </m:e>
                          <m:sub>
                            <m:r>
                              <a:rPr lang="tr-TR" b="0" i="1" smtClean="0">
                                <a:solidFill>
                                  <a:srgbClr val="292934"/>
                                </a:solidFill>
                                <a:latin typeface="Cambria Math"/>
                              </a:rPr>
                              <m:t>𝑘𝑢𝑣𝑣𝑒𝑡𝑙𝑖</m:t>
                            </m:r>
                          </m:sub>
                        </m:sSub>
                      </m:e>
                    </m:d>
                  </m:oMath>
                </a14:m>
                <a:r>
                  <a:rPr lang="tr-TR" dirty="0">
                    <a:solidFill>
                      <a:srgbClr val="292934"/>
                    </a:solidFill>
                  </a:rPr>
                  <a:t>=</a:t>
                </a:r>
                <a:r>
                  <a:rPr lang="tr-TR" dirty="0" smtClean="0">
                    <a:solidFill>
                      <a:srgbClr val="292934"/>
                    </a:solidFill>
                  </a:rPr>
                  <a:t> 6</a:t>
                </a:r>
                <a:endParaRPr lang="tr-TR" dirty="0">
                  <a:solidFill>
                    <a:srgbClr val="292934"/>
                  </a:solidFill>
                </a:endParaRPr>
              </a:p>
              <a:p>
                <a:pPr marL="0" indent="0">
                  <a:buNone/>
                </a:pPr>
                <a:endParaRPr lang="tr-TR" dirty="0" smtClean="0"/>
              </a:p>
              <a:p>
                <a:pPr marL="0" indent="0">
                  <a:buNone/>
                </a:pPr>
                <a:r>
                  <a:rPr lang="tr-TR" dirty="0" smtClean="0"/>
                  <a:t>RÜZGAR niteliği için entropi değeri;</a:t>
                </a:r>
              </a:p>
              <a:p>
                <a:pPr marL="0" indent="0">
                  <a:buNone/>
                </a:pPr>
                <a:endParaRPr lang="tr-TR" dirty="0" smtClean="0"/>
              </a:p>
              <a:p>
                <a:pPr marL="0" lvl="0" indent="0" algn="just">
                  <a:buClr>
                    <a:srgbClr val="93A299"/>
                  </a:buClr>
                  <a:buNone/>
                </a:pPr>
                <a14:m>
                  <m:oMath xmlns:m="http://schemas.openxmlformats.org/officeDocument/2006/math">
                    <m:r>
                      <a:rPr lang="tr-TR" sz="2000" i="1">
                        <a:solidFill>
                          <a:srgbClr val="292934"/>
                        </a:solidFill>
                        <a:latin typeface="Cambria Math"/>
                      </a:rPr>
                      <m:t>𝐻</m:t>
                    </m:r>
                    <m:d>
                      <m:dPr>
                        <m:ctrlPr>
                          <a:rPr lang="tr-TR" sz="2000" i="1">
                            <a:solidFill>
                              <a:srgbClr val="292934"/>
                            </a:solidFill>
                            <a:latin typeface="Cambria Math" panose="02040503050406030204" pitchFamily="18" charset="0"/>
                          </a:rPr>
                        </m:ctrlPr>
                      </m:dPr>
                      <m:e>
                        <m:r>
                          <a:rPr lang="tr-TR" sz="2000" b="0" i="1" smtClean="0">
                            <a:solidFill>
                              <a:srgbClr val="292934"/>
                            </a:solidFill>
                            <a:latin typeface="Cambria Math"/>
                          </a:rPr>
                          <m:t>𝑅</m:t>
                        </m:r>
                        <m:r>
                          <a:rPr lang="tr-TR" sz="2000" b="0" i="1" smtClean="0">
                            <a:solidFill>
                              <a:srgbClr val="292934"/>
                            </a:solidFill>
                            <a:latin typeface="Cambria Math"/>
                          </a:rPr>
                          <m:t>Ü</m:t>
                        </m:r>
                        <m:r>
                          <a:rPr lang="tr-TR" sz="2000" b="0" i="1" smtClean="0">
                            <a:solidFill>
                              <a:srgbClr val="292934"/>
                            </a:solidFill>
                            <a:latin typeface="Cambria Math"/>
                          </a:rPr>
                          <m:t>𝑍𝐺𝐴𝑅</m:t>
                        </m:r>
                        <m:r>
                          <a:rPr lang="tr-TR" sz="2000" i="1">
                            <a:solidFill>
                              <a:srgbClr val="292934"/>
                            </a:solidFill>
                            <a:latin typeface="Cambria Math"/>
                          </a:rPr>
                          <m:t>,</m:t>
                        </m:r>
                        <m:r>
                          <a:rPr lang="tr-TR" sz="2000" i="1">
                            <a:solidFill>
                              <a:srgbClr val="292934"/>
                            </a:solidFill>
                            <a:latin typeface="Cambria Math"/>
                          </a:rPr>
                          <m:t>𝑂𝑌𝑈𝑁</m:t>
                        </m:r>
                      </m:e>
                    </m:d>
                    <m:r>
                      <a:rPr lang="tr-TR" sz="2000" i="1">
                        <a:solidFill>
                          <a:srgbClr val="292934"/>
                        </a:solidFill>
                        <a:latin typeface="Cambria Math"/>
                      </a:rPr>
                      <m:t>=</m:t>
                    </m:r>
                    <m:f>
                      <m:fPr>
                        <m:ctrlPr>
                          <a:rPr lang="tr-TR" sz="2000" i="1">
                            <a:solidFill>
                              <a:srgbClr val="292934"/>
                            </a:solidFill>
                            <a:latin typeface="Cambria Math" panose="02040503050406030204" pitchFamily="18" charset="0"/>
                          </a:rPr>
                        </m:ctrlPr>
                      </m:fPr>
                      <m:num>
                        <m:r>
                          <a:rPr lang="tr-TR" sz="2000" b="0" i="1" smtClean="0">
                            <a:solidFill>
                              <a:srgbClr val="292934"/>
                            </a:solidFill>
                            <a:latin typeface="Cambria Math"/>
                          </a:rPr>
                          <m:t>8</m:t>
                        </m:r>
                      </m:num>
                      <m:den>
                        <m:r>
                          <a:rPr lang="tr-TR" sz="2000" i="1">
                            <a:solidFill>
                              <a:srgbClr val="292934"/>
                            </a:solidFill>
                            <a:latin typeface="Cambria Math"/>
                          </a:rPr>
                          <m:t>14</m:t>
                        </m:r>
                      </m:den>
                    </m:f>
                    <m:r>
                      <a:rPr lang="tr-TR" sz="2000" i="1">
                        <a:solidFill>
                          <a:srgbClr val="292934"/>
                        </a:solidFill>
                        <a:latin typeface="Cambria Math"/>
                      </a:rPr>
                      <m:t>𝐻</m:t>
                    </m:r>
                    <m:d>
                      <m:dPr>
                        <m:ctrlPr>
                          <a:rPr lang="tr-TR" sz="2000" i="1">
                            <a:solidFill>
                              <a:srgbClr val="292934"/>
                            </a:solidFill>
                            <a:latin typeface="Cambria Math" panose="02040503050406030204" pitchFamily="18" charset="0"/>
                          </a:rPr>
                        </m:ctrlPr>
                      </m:dPr>
                      <m:e>
                        <m:sSub>
                          <m:sSubPr>
                            <m:ctrlPr>
                              <a:rPr lang="tr-TR" sz="2000" i="1">
                                <a:solidFill>
                                  <a:srgbClr val="292934"/>
                                </a:solidFill>
                                <a:latin typeface="Cambria Math" panose="02040503050406030204" pitchFamily="18" charset="0"/>
                              </a:rPr>
                            </m:ctrlPr>
                          </m:sSubPr>
                          <m:e>
                            <m:r>
                              <a:rPr lang="tr-TR" sz="2000" b="0" i="1" smtClean="0">
                                <a:solidFill>
                                  <a:srgbClr val="292934"/>
                                </a:solidFill>
                                <a:latin typeface="Cambria Math"/>
                              </a:rPr>
                              <m:t>𝑅</m:t>
                            </m:r>
                            <m:r>
                              <a:rPr lang="tr-TR" sz="2000" b="0" i="1" smtClean="0">
                                <a:solidFill>
                                  <a:srgbClr val="292934"/>
                                </a:solidFill>
                                <a:latin typeface="Cambria Math"/>
                              </a:rPr>
                              <m:t>Ü</m:t>
                            </m:r>
                            <m:r>
                              <a:rPr lang="tr-TR" sz="2000" b="0" i="1" smtClean="0">
                                <a:solidFill>
                                  <a:srgbClr val="292934"/>
                                </a:solidFill>
                                <a:latin typeface="Cambria Math"/>
                              </a:rPr>
                              <m:t>𝑍𝐺𝐴𝑅</m:t>
                            </m:r>
                          </m:e>
                          <m:sub>
                            <m:r>
                              <a:rPr lang="tr-TR" sz="2000" i="1">
                                <a:solidFill>
                                  <a:srgbClr val="292934"/>
                                </a:solidFill>
                                <a:latin typeface="Cambria Math"/>
                              </a:rPr>
                              <m:t>𝑦</m:t>
                            </m:r>
                            <m:r>
                              <a:rPr lang="tr-TR" sz="2000" i="1">
                                <a:solidFill>
                                  <a:srgbClr val="292934"/>
                                </a:solidFill>
                                <a:latin typeface="Cambria Math"/>
                              </a:rPr>
                              <m:t>ü</m:t>
                            </m:r>
                            <m:r>
                              <a:rPr lang="tr-TR" sz="2000" i="1">
                                <a:solidFill>
                                  <a:srgbClr val="292934"/>
                                </a:solidFill>
                                <a:latin typeface="Cambria Math"/>
                              </a:rPr>
                              <m:t>𝑘𝑠𝑒𝑘</m:t>
                            </m:r>
                          </m:sub>
                        </m:sSub>
                      </m:e>
                    </m:d>
                    <m:r>
                      <a:rPr lang="tr-TR" sz="2000" i="1">
                        <a:solidFill>
                          <a:srgbClr val="292934"/>
                        </a:solidFill>
                        <a:latin typeface="Cambria Math"/>
                      </a:rPr>
                      <m:t>+</m:t>
                    </m:r>
                    <m:f>
                      <m:fPr>
                        <m:ctrlPr>
                          <a:rPr lang="tr-TR" sz="2000" i="1">
                            <a:solidFill>
                              <a:srgbClr val="292934"/>
                            </a:solidFill>
                            <a:latin typeface="Cambria Math" panose="02040503050406030204" pitchFamily="18" charset="0"/>
                          </a:rPr>
                        </m:ctrlPr>
                      </m:fPr>
                      <m:num>
                        <m:r>
                          <a:rPr lang="tr-TR" sz="2000" b="0" i="1" smtClean="0">
                            <a:solidFill>
                              <a:srgbClr val="292934"/>
                            </a:solidFill>
                            <a:latin typeface="Cambria Math"/>
                          </a:rPr>
                          <m:t>6</m:t>
                        </m:r>
                      </m:num>
                      <m:den>
                        <m:r>
                          <a:rPr lang="tr-TR" sz="2000" i="1">
                            <a:solidFill>
                              <a:srgbClr val="292934"/>
                            </a:solidFill>
                            <a:latin typeface="Cambria Math"/>
                          </a:rPr>
                          <m:t>14</m:t>
                        </m:r>
                      </m:den>
                    </m:f>
                    <m:r>
                      <a:rPr lang="tr-TR" sz="2000" i="1">
                        <a:solidFill>
                          <a:srgbClr val="292934"/>
                        </a:solidFill>
                        <a:latin typeface="Cambria Math"/>
                      </a:rPr>
                      <m:t>𝐻</m:t>
                    </m:r>
                    <m:r>
                      <a:rPr lang="tr-TR" sz="2000" i="1">
                        <a:solidFill>
                          <a:srgbClr val="292934"/>
                        </a:solidFill>
                        <a:latin typeface="Cambria Math"/>
                      </a:rPr>
                      <m:t>(</m:t>
                    </m:r>
                    <m:sSub>
                      <m:sSubPr>
                        <m:ctrlPr>
                          <a:rPr lang="tr-TR" sz="2000" i="1">
                            <a:solidFill>
                              <a:srgbClr val="292934"/>
                            </a:solidFill>
                            <a:latin typeface="Cambria Math" panose="02040503050406030204" pitchFamily="18" charset="0"/>
                          </a:rPr>
                        </m:ctrlPr>
                      </m:sSubPr>
                      <m:e>
                        <m:r>
                          <a:rPr lang="tr-TR" sz="2000" b="0" i="1" smtClean="0">
                            <a:solidFill>
                              <a:srgbClr val="292934"/>
                            </a:solidFill>
                            <a:latin typeface="Cambria Math"/>
                          </a:rPr>
                          <m:t>𝑅</m:t>
                        </m:r>
                        <m:r>
                          <a:rPr lang="tr-TR" sz="2000" b="0" i="1" smtClean="0">
                            <a:solidFill>
                              <a:srgbClr val="292934"/>
                            </a:solidFill>
                            <a:latin typeface="Cambria Math"/>
                          </a:rPr>
                          <m:t>Ü</m:t>
                        </m:r>
                        <m:r>
                          <a:rPr lang="tr-TR" sz="2000" b="0" i="1" smtClean="0">
                            <a:solidFill>
                              <a:srgbClr val="292934"/>
                            </a:solidFill>
                            <a:latin typeface="Cambria Math"/>
                          </a:rPr>
                          <m:t>𝑍𝐺𝐴𝑅</m:t>
                        </m:r>
                      </m:e>
                      <m:sub>
                        <m:r>
                          <a:rPr lang="tr-TR" sz="2000" b="0" i="1" smtClean="0">
                            <a:solidFill>
                              <a:srgbClr val="292934"/>
                            </a:solidFill>
                            <a:latin typeface="Cambria Math"/>
                          </a:rPr>
                          <m:t>𝑘𝑢𝑣𝑣𝑒𝑡𝑙𝑖</m:t>
                        </m:r>
                      </m:sub>
                    </m:sSub>
                  </m:oMath>
                </a14:m>
                <a:r>
                  <a:rPr lang="tr-TR" sz="2000" dirty="0">
                    <a:solidFill>
                      <a:srgbClr val="292934"/>
                    </a:solidFill>
                  </a:rPr>
                  <a:t>)</a:t>
                </a:r>
              </a:p>
              <a:p>
                <a:pPr marL="0" indent="0">
                  <a:buNone/>
                </a:pPr>
                <a:endParaRPr lang="tr-TR" dirty="0" smtClean="0"/>
              </a:p>
              <a:p>
                <a:pPr marL="0" indent="0">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92696"/>
                <a:ext cx="8229600" cy="5784304"/>
              </a:xfrm>
              <a:blipFill rotWithShape="1">
                <a:blip r:embed="rId2"/>
                <a:stretch>
                  <a:fillRect l="-1111" t="-738" r="-1407"/>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31679105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447328"/>
          </a:xfrm>
        </p:spPr>
        <p:txBody>
          <a:bodyPr>
            <a:normAutofit/>
          </a:bodyPr>
          <a:lstStyle/>
          <a:p>
            <a:r>
              <a:rPr lang="tr-TR" sz="1600" dirty="0" smtClean="0"/>
              <a:t>Tablo 3.6. RÜZGAR ve OYUN nitelik değerleri</a:t>
            </a:r>
            <a:endParaRPr lang="tr-TR" sz="1600" dirty="0"/>
          </a:p>
        </p:txBody>
      </p:sp>
      <p:graphicFrame>
        <p:nvGraphicFramePr>
          <p:cNvPr id="5" name="İçerik Yer Tutucusu 4"/>
          <p:cNvGraphicFramePr>
            <a:graphicFrameLocks noGrp="1"/>
          </p:cNvGraphicFramePr>
          <p:nvPr>
            <p:ph idx="1"/>
            <p:extLst>
              <p:ext uri="{D42A27DB-BD31-4B8C-83A1-F6EECF244321}">
                <p14:modId xmlns:p14="http://schemas.microsoft.com/office/powerpoint/2010/main" val="448002315"/>
              </p:ext>
            </p:extLst>
          </p:nvPr>
        </p:nvGraphicFramePr>
        <p:xfrm>
          <a:off x="457200" y="1052513"/>
          <a:ext cx="8229600" cy="5557520"/>
        </p:xfrm>
        <a:graphic>
          <a:graphicData uri="http://schemas.openxmlformats.org/drawingml/2006/table">
            <a:tbl>
              <a:tblPr firstRow="1" bandRow="1">
                <a:tableStyleId>{10A1B5D5-9B99-4C35-A422-299274C87663}</a:tableStyleId>
              </a:tblPr>
              <a:tblGrid>
                <a:gridCol w="4114800">
                  <a:extLst>
                    <a:ext uri="{9D8B030D-6E8A-4147-A177-3AD203B41FA5}">
                      <a16:colId xmlns:a16="http://schemas.microsoft.com/office/drawing/2014/main" xmlns="" val="20000"/>
                    </a:ext>
                  </a:extLst>
                </a:gridCol>
                <a:gridCol w="4114800">
                  <a:extLst>
                    <a:ext uri="{9D8B030D-6E8A-4147-A177-3AD203B41FA5}">
                      <a16:colId xmlns:a16="http://schemas.microsoft.com/office/drawing/2014/main" xmlns="" val="20001"/>
                    </a:ext>
                  </a:extLst>
                </a:gridCol>
              </a:tblGrid>
              <a:tr h="370840">
                <a:tc>
                  <a:txBody>
                    <a:bodyPr/>
                    <a:lstStyle/>
                    <a:p>
                      <a:pPr algn="ctr"/>
                      <a:r>
                        <a:rPr lang="tr-TR" dirty="0" smtClean="0"/>
                        <a:t>RÜZGAR</a:t>
                      </a:r>
                      <a:endParaRPr lang="tr-TR" dirty="0"/>
                    </a:p>
                  </a:txBody>
                  <a:tcPr/>
                </a:tc>
                <a:tc>
                  <a:txBody>
                    <a:bodyPr/>
                    <a:lstStyle/>
                    <a:p>
                      <a:pPr algn="ctr"/>
                      <a:r>
                        <a:rPr lang="tr-TR" dirty="0" smtClean="0"/>
                        <a:t>OYUN</a:t>
                      </a:r>
                      <a:endParaRPr lang="tr-TR" dirty="0"/>
                    </a:p>
                  </a:txBody>
                  <a:tcPr/>
                </a:tc>
                <a:extLst>
                  <a:ext uri="{0D108BD9-81ED-4DB2-BD59-A6C34878D82A}">
                    <a16:rowId xmlns:a16="http://schemas.microsoft.com/office/drawing/2014/main" xmlns="" val="10000"/>
                  </a:ext>
                </a:extLst>
              </a:tr>
              <a:tr h="370840">
                <a:tc>
                  <a:txBody>
                    <a:bodyPr/>
                    <a:lstStyle/>
                    <a:p>
                      <a:pPr algn="ctr"/>
                      <a:r>
                        <a:rPr lang="tr-TR" dirty="0" smtClean="0"/>
                        <a:t>Hafif</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1"/>
                  </a:ext>
                </a:extLst>
              </a:tr>
              <a:tr h="370840">
                <a:tc>
                  <a:txBody>
                    <a:bodyPr/>
                    <a:lstStyle/>
                    <a:p>
                      <a:pPr algn="ctr"/>
                      <a:r>
                        <a:rPr lang="tr-TR" dirty="0" smtClean="0"/>
                        <a:t>Hafif</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2"/>
                  </a:ext>
                </a:extLst>
              </a:tr>
              <a:tr h="370840">
                <a:tc>
                  <a:txBody>
                    <a:bodyPr/>
                    <a:lstStyle/>
                    <a:p>
                      <a:pPr algn="ctr"/>
                      <a:r>
                        <a:rPr lang="tr-TR" dirty="0" smtClean="0"/>
                        <a:t>Hafif</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3"/>
                  </a:ext>
                </a:extLst>
              </a:tr>
              <a:tr h="370840">
                <a:tc>
                  <a:txBody>
                    <a:bodyPr/>
                    <a:lstStyle/>
                    <a:p>
                      <a:pPr algn="ctr"/>
                      <a:r>
                        <a:rPr lang="tr-TR" dirty="0" smtClean="0"/>
                        <a:t>Hafif</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4"/>
                  </a:ext>
                </a:extLst>
              </a:tr>
              <a:tr h="370840">
                <a:tc>
                  <a:txBody>
                    <a:bodyPr/>
                    <a:lstStyle/>
                    <a:p>
                      <a:pPr algn="ctr"/>
                      <a:r>
                        <a:rPr lang="tr-TR" dirty="0" smtClean="0"/>
                        <a:t>Hafif</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5"/>
                  </a:ext>
                </a:extLst>
              </a:tr>
              <a:tr h="370840">
                <a:tc>
                  <a:txBody>
                    <a:bodyPr/>
                    <a:lstStyle/>
                    <a:p>
                      <a:pPr algn="ctr"/>
                      <a:r>
                        <a:rPr lang="tr-TR" dirty="0" smtClean="0"/>
                        <a:t>Hafif</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6"/>
                  </a:ext>
                </a:extLst>
              </a:tr>
              <a:tr h="370840">
                <a:tc>
                  <a:txBody>
                    <a:bodyPr/>
                    <a:lstStyle/>
                    <a:p>
                      <a:pPr algn="ctr"/>
                      <a:r>
                        <a:rPr lang="tr-TR" dirty="0" smtClean="0"/>
                        <a:t>Hafif</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7"/>
                  </a:ext>
                </a:extLst>
              </a:tr>
              <a:tr h="370840">
                <a:tc>
                  <a:txBody>
                    <a:bodyPr/>
                    <a:lstStyle/>
                    <a:p>
                      <a:pPr algn="ctr"/>
                      <a:r>
                        <a:rPr lang="tr-TR" dirty="0" smtClean="0"/>
                        <a:t>Hafif</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8"/>
                  </a:ext>
                </a:extLst>
              </a:tr>
              <a:tr h="370840">
                <a:tc>
                  <a:txBody>
                    <a:bodyPr/>
                    <a:lstStyle/>
                    <a:p>
                      <a:pPr algn="ctr"/>
                      <a:r>
                        <a:rPr lang="tr-TR" dirty="0" smtClean="0"/>
                        <a:t>Kuvvetli</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9"/>
                  </a:ext>
                </a:extLst>
              </a:tr>
              <a:tr h="370840">
                <a:tc>
                  <a:txBody>
                    <a:bodyPr/>
                    <a:lstStyle/>
                    <a:p>
                      <a:pPr algn="ctr"/>
                      <a:r>
                        <a:rPr lang="tr-TR" dirty="0" smtClean="0"/>
                        <a:t>Kuvvetli</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10"/>
                  </a:ext>
                </a:extLst>
              </a:tr>
              <a:tr h="0">
                <a:tc>
                  <a:txBody>
                    <a:bodyPr/>
                    <a:lstStyle/>
                    <a:p>
                      <a:pPr algn="ctr"/>
                      <a:r>
                        <a:rPr lang="tr-TR" dirty="0" smtClean="0"/>
                        <a:t>Kuvvetli</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11"/>
                  </a:ext>
                </a:extLst>
              </a:tr>
              <a:tr h="370840">
                <a:tc>
                  <a:txBody>
                    <a:bodyPr/>
                    <a:lstStyle/>
                    <a:p>
                      <a:pPr algn="ctr"/>
                      <a:r>
                        <a:rPr lang="tr-TR" dirty="0" smtClean="0"/>
                        <a:t>Kuvvetli</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12"/>
                  </a:ext>
                </a:extLst>
              </a:tr>
              <a:tr h="370840">
                <a:tc>
                  <a:txBody>
                    <a:bodyPr/>
                    <a:lstStyle/>
                    <a:p>
                      <a:pPr algn="ctr"/>
                      <a:r>
                        <a:rPr lang="tr-TR" dirty="0" smtClean="0"/>
                        <a:t>Kuvvetli</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13"/>
                  </a:ext>
                </a:extLst>
              </a:tr>
              <a:tr h="370840">
                <a:tc>
                  <a:txBody>
                    <a:bodyPr/>
                    <a:lstStyle/>
                    <a:p>
                      <a:pPr algn="ctr"/>
                      <a:r>
                        <a:rPr lang="tr-TR" dirty="0" smtClean="0"/>
                        <a:t>Kuvvetli</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14"/>
                  </a:ext>
                </a:extLst>
              </a:tr>
            </a:tbl>
          </a:graphicData>
        </a:graphic>
      </p:graphicFrame>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8708281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764704"/>
                <a:ext cx="8229600" cy="5712296"/>
              </a:xfrm>
            </p:spPr>
            <p:txBody>
              <a:bodyPr/>
              <a:lstStyle/>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𝑅</m:t>
                              </m:r>
                              <m:r>
                                <a:rPr lang="tr-TR" b="0" i="1" smtClean="0">
                                  <a:latin typeface="Cambria Math"/>
                                </a:rPr>
                                <m:t>Ü</m:t>
                              </m:r>
                              <m:r>
                                <a:rPr lang="tr-TR" b="0" i="1" smtClean="0">
                                  <a:latin typeface="Cambria Math"/>
                                </a:rPr>
                                <m:t>𝑍𝐺𝐴𝑅</m:t>
                              </m:r>
                            </m:e>
                            <m:sub>
                              <m:r>
                                <a:rPr lang="tr-TR" b="0" i="1" smtClean="0">
                                  <a:latin typeface="Cambria Math"/>
                                </a:rPr>
                                <m:t>h𝑎𝑓𝑖𝑓</m:t>
                              </m:r>
                            </m:sub>
                          </m:sSub>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8</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8</m:t>
                              </m:r>
                            </m:den>
                          </m:f>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6</m:t>
                              </m:r>
                            </m:num>
                            <m:den>
                              <m:r>
                                <a:rPr lang="tr-TR" b="0" i="1" smtClean="0">
                                  <a:latin typeface="Cambria Math"/>
                                </a:rPr>
                                <m:t>8</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6</m:t>
                                  </m:r>
                                </m:num>
                                <m:den>
                                  <m:r>
                                    <a:rPr lang="tr-TR" b="0" i="1" smtClean="0">
                                      <a:latin typeface="Cambria Math"/>
                                    </a:rPr>
                                    <m:t>8</m:t>
                                  </m:r>
                                </m:den>
                              </m:f>
                              <m:r>
                                <a:rPr lang="tr-TR" b="0" i="1" smtClean="0">
                                  <a:latin typeface="Cambria Math"/>
                                </a:rPr>
                                <m:t>)=0.811</m:t>
                              </m:r>
                            </m:e>
                          </m:func>
                        </m:e>
                      </m:func>
                    </m:oMath>
                  </m:oMathPara>
                </a14:m>
                <a:endParaRPr lang="tr-TR" b="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𝑅</m:t>
                              </m:r>
                              <m:r>
                                <a:rPr lang="tr-TR" i="1">
                                  <a:solidFill>
                                    <a:srgbClr val="292934"/>
                                  </a:solidFill>
                                  <a:latin typeface="Cambria Math"/>
                                </a:rPr>
                                <m:t>Ü</m:t>
                              </m:r>
                              <m:r>
                                <a:rPr lang="tr-TR" i="1">
                                  <a:solidFill>
                                    <a:srgbClr val="292934"/>
                                  </a:solidFill>
                                  <a:latin typeface="Cambria Math"/>
                                </a:rPr>
                                <m:t>𝑍𝐺𝐴𝑅</m:t>
                              </m:r>
                            </m:e>
                            <m:sub>
                              <m:r>
                                <a:rPr lang="tr-TR" b="0" i="1" smtClean="0">
                                  <a:solidFill>
                                    <a:srgbClr val="292934"/>
                                  </a:solidFill>
                                  <a:latin typeface="Cambria Math"/>
                                </a:rPr>
                                <m:t>𝑘𝑢𝑣𝑣𝑒𝑡𝑙𝑖</m:t>
                              </m:r>
                            </m:sub>
                          </m:sSub>
                        </m:e>
                      </m:d>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3</m:t>
                          </m:r>
                        </m:num>
                        <m:den>
                          <m:r>
                            <a:rPr lang="tr-TR" b="0" i="1" smtClean="0">
                              <a:solidFill>
                                <a:srgbClr val="292934"/>
                              </a:solidFill>
                              <a:latin typeface="Cambria Math"/>
                            </a:rPr>
                            <m:t>6</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b="0" i="1" smtClean="0">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3</m:t>
                              </m:r>
                            </m:num>
                            <m:den>
                              <m:r>
                                <a:rPr lang="tr-TR" b="0" i="1" smtClean="0">
                                  <a:solidFill>
                                    <a:srgbClr val="292934"/>
                                  </a:solidFill>
                                  <a:latin typeface="Cambria Math"/>
                                </a:rPr>
                                <m:t>6</m:t>
                              </m:r>
                            </m:den>
                          </m:f>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3</m:t>
                              </m:r>
                            </m:num>
                            <m:den>
                              <m:r>
                                <a:rPr lang="tr-TR" b="0" i="1" smtClean="0">
                                  <a:solidFill>
                                    <a:srgbClr val="292934"/>
                                  </a:solidFill>
                                  <a:latin typeface="Cambria Math"/>
                                </a:rPr>
                                <m:t>6</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b="0" i="1" smtClean="0">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3</m:t>
                                  </m:r>
                                </m:num>
                                <m:den>
                                  <m:r>
                                    <a:rPr lang="tr-TR" b="0" i="1" smtClean="0">
                                      <a:solidFill>
                                        <a:srgbClr val="292934"/>
                                      </a:solidFill>
                                      <a:latin typeface="Cambria Math"/>
                                    </a:rPr>
                                    <m:t>6</m:t>
                                  </m:r>
                                </m:den>
                              </m:f>
                              <m:r>
                                <a:rPr lang="tr-TR" i="1">
                                  <a:solidFill>
                                    <a:srgbClr val="292934"/>
                                  </a:solidFill>
                                  <a:latin typeface="Cambria Math"/>
                                </a:rPr>
                                <m:t>)=1</m:t>
                              </m:r>
                            </m:e>
                          </m:func>
                        </m:e>
                      </m:func>
                    </m:oMath>
                  </m:oMathPara>
                </a14:m>
                <a:endParaRPr lang="tr-TR" dirty="0" smtClean="0"/>
              </a:p>
              <a:p>
                <a:pPr marL="0" indent="0">
                  <a:buNone/>
                </a:pPr>
                <a:r>
                  <a:rPr lang="tr-TR" dirty="0" smtClean="0"/>
                  <a:t>Bu durumda </a:t>
                </a:r>
                <a14:m>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𝑅</m:t>
                        </m:r>
                        <m:r>
                          <a:rPr lang="tr-TR" b="0" i="1" smtClean="0">
                            <a:latin typeface="Cambria Math"/>
                          </a:rPr>
                          <m:t>Ü</m:t>
                        </m:r>
                        <m:r>
                          <a:rPr lang="tr-TR" b="0" i="1" smtClean="0">
                            <a:latin typeface="Cambria Math"/>
                          </a:rPr>
                          <m:t>𝑍𝐺𝐴𝑅</m:t>
                        </m:r>
                        <m:r>
                          <a:rPr lang="tr-TR" b="0" i="1" smtClean="0">
                            <a:latin typeface="Cambria Math"/>
                          </a:rPr>
                          <m:t>,</m:t>
                        </m:r>
                        <m:r>
                          <a:rPr lang="tr-TR" b="0" i="1" smtClean="0">
                            <a:latin typeface="Cambria Math"/>
                          </a:rPr>
                          <m:t>𝑂𝑌𝑈𝑁</m:t>
                        </m:r>
                      </m:e>
                    </m:d>
                    <m:r>
                      <a:rPr lang="tr-TR" b="0" i="1" smtClean="0">
                        <a:latin typeface="Cambria Math"/>
                      </a:rPr>
                      <m:t> </m:t>
                    </m:r>
                    <m:r>
                      <a:rPr lang="tr-TR" b="0" i="1" smtClean="0">
                        <a:latin typeface="Cambria Math"/>
                      </a:rPr>
                      <m:t>𝑒𝑛𝑡𝑟𝑜𝑝𝑖𝑠𝑖</m:t>
                    </m:r>
                    <m:r>
                      <a:rPr lang="tr-TR" b="0" i="1" smtClean="0">
                        <a:latin typeface="Cambria Math"/>
                      </a:rPr>
                      <m:t>;</m:t>
                    </m:r>
                  </m:oMath>
                </a14:m>
                <a:endParaRPr lang="tr-TR" dirty="0" smtClean="0"/>
              </a:p>
              <a:p>
                <a:pPr marL="0" indent="0">
                  <a:buNone/>
                </a:pPr>
                <a:endParaRPr lang="tr-TR" dirty="0" smtClean="0"/>
              </a:p>
              <a:p>
                <a:pPr marL="0" indent="0">
                  <a:buNone/>
                </a:pPr>
                <a14:m>
                  <m:oMath xmlns:m="http://schemas.openxmlformats.org/officeDocument/2006/math">
                    <m:r>
                      <a:rPr lang="tr-TR" sz="2000" i="1">
                        <a:solidFill>
                          <a:srgbClr val="292934"/>
                        </a:solidFill>
                        <a:latin typeface="Cambria Math"/>
                      </a:rPr>
                      <m:t>𝐻</m:t>
                    </m:r>
                    <m:d>
                      <m:dPr>
                        <m:ctrlPr>
                          <a:rPr lang="tr-TR" sz="2000" i="1">
                            <a:solidFill>
                              <a:srgbClr val="292934"/>
                            </a:solidFill>
                            <a:latin typeface="Cambria Math" panose="02040503050406030204" pitchFamily="18" charset="0"/>
                          </a:rPr>
                        </m:ctrlPr>
                      </m:dPr>
                      <m:e>
                        <m:r>
                          <a:rPr lang="tr-TR" sz="2000" i="1">
                            <a:solidFill>
                              <a:srgbClr val="292934"/>
                            </a:solidFill>
                            <a:latin typeface="Cambria Math"/>
                          </a:rPr>
                          <m:t>𝑅</m:t>
                        </m:r>
                        <m:r>
                          <a:rPr lang="tr-TR" sz="2000" i="1">
                            <a:solidFill>
                              <a:srgbClr val="292934"/>
                            </a:solidFill>
                            <a:latin typeface="Cambria Math"/>
                          </a:rPr>
                          <m:t>Ü</m:t>
                        </m:r>
                        <m:r>
                          <a:rPr lang="tr-TR" sz="2000" i="1">
                            <a:solidFill>
                              <a:srgbClr val="292934"/>
                            </a:solidFill>
                            <a:latin typeface="Cambria Math"/>
                          </a:rPr>
                          <m:t>𝑍𝐺𝐴𝑅</m:t>
                        </m:r>
                        <m:r>
                          <a:rPr lang="tr-TR" sz="2000" i="1">
                            <a:solidFill>
                              <a:srgbClr val="292934"/>
                            </a:solidFill>
                            <a:latin typeface="Cambria Math"/>
                          </a:rPr>
                          <m:t>,</m:t>
                        </m:r>
                        <m:r>
                          <a:rPr lang="tr-TR" sz="2000" i="1">
                            <a:solidFill>
                              <a:srgbClr val="292934"/>
                            </a:solidFill>
                            <a:latin typeface="Cambria Math"/>
                          </a:rPr>
                          <m:t>𝑂𝑌𝑈𝑁</m:t>
                        </m:r>
                      </m:e>
                    </m:d>
                  </m:oMath>
                </a14:m>
                <a:r>
                  <a:rPr lang="tr-TR" sz="2000" dirty="0" smtClean="0"/>
                  <a:t>=</a:t>
                </a:r>
                <a14:m>
                  <m:oMath xmlns:m="http://schemas.openxmlformats.org/officeDocument/2006/math">
                    <m:f>
                      <m:fPr>
                        <m:ctrlPr>
                          <a:rPr lang="tr-TR" sz="2000" i="1" dirty="0" smtClean="0">
                            <a:latin typeface="Cambria Math" panose="02040503050406030204" pitchFamily="18" charset="0"/>
                          </a:rPr>
                        </m:ctrlPr>
                      </m:fPr>
                      <m:num>
                        <m:r>
                          <a:rPr lang="tr-TR" sz="2000" b="0" i="1" dirty="0" smtClean="0">
                            <a:latin typeface="Cambria Math"/>
                          </a:rPr>
                          <m:t>8</m:t>
                        </m:r>
                      </m:num>
                      <m:den>
                        <m:r>
                          <a:rPr lang="tr-TR" sz="2000" b="0" i="1" dirty="0" smtClean="0">
                            <a:latin typeface="Cambria Math"/>
                          </a:rPr>
                          <m:t>14</m:t>
                        </m:r>
                      </m:den>
                    </m:f>
                    <m:r>
                      <a:rPr lang="tr-TR" sz="2000" i="1">
                        <a:solidFill>
                          <a:srgbClr val="292934"/>
                        </a:solidFill>
                        <a:latin typeface="Cambria Math"/>
                      </a:rPr>
                      <m:t>𝐻</m:t>
                    </m:r>
                    <m:d>
                      <m:dPr>
                        <m:ctrlPr>
                          <a:rPr lang="tr-TR" sz="2000" i="1">
                            <a:solidFill>
                              <a:srgbClr val="292934"/>
                            </a:solidFill>
                            <a:latin typeface="Cambria Math" panose="02040503050406030204" pitchFamily="18" charset="0"/>
                          </a:rPr>
                        </m:ctrlPr>
                      </m:dPr>
                      <m:e>
                        <m:sSub>
                          <m:sSubPr>
                            <m:ctrlPr>
                              <a:rPr lang="tr-TR" sz="2000" i="1">
                                <a:solidFill>
                                  <a:srgbClr val="292934"/>
                                </a:solidFill>
                                <a:latin typeface="Cambria Math" panose="02040503050406030204" pitchFamily="18" charset="0"/>
                              </a:rPr>
                            </m:ctrlPr>
                          </m:sSubPr>
                          <m:e>
                            <m:r>
                              <a:rPr lang="tr-TR" sz="2000" i="1">
                                <a:solidFill>
                                  <a:srgbClr val="292934"/>
                                </a:solidFill>
                                <a:latin typeface="Cambria Math"/>
                              </a:rPr>
                              <m:t>𝑅</m:t>
                            </m:r>
                            <m:r>
                              <a:rPr lang="tr-TR" sz="2000" i="1">
                                <a:solidFill>
                                  <a:srgbClr val="292934"/>
                                </a:solidFill>
                                <a:latin typeface="Cambria Math"/>
                              </a:rPr>
                              <m:t>Ü</m:t>
                            </m:r>
                            <m:r>
                              <a:rPr lang="tr-TR" sz="2000" i="1">
                                <a:solidFill>
                                  <a:srgbClr val="292934"/>
                                </a:solidFill>
                                <a:latin typeface="Cambria Math"/>
                              </a:rPr>
                              <m:t>𝑍𝐺𝐴𝑅</m:t>
                            </m:r>
                          </m:e>
                          <m:sub>
                            <m:r>
                              <a:rPr lang="tr-TR" sz="2000" i="1">
                                <a:solidFill>
                                  <a:srgbClr val="292934"/>
                                </a:solidFill>
                                <a:latin typeface="Cambria Math"/>
                              </a:rPr>
                              <m:t>h𝑎𝑓𝑖𝑓</m:t>
                            </m:r>
                          </m:sub>
                        </m:sSub>
                      </m:e>
                    </m:d>
                  </m:oMath>
                </a14:m>
                <a:r>
                  <a:rPr lang="tr-TR" sz="2000" dirty="0" smtClean="0"/>
                  <a:t>+</a:t>
                </a:r>
                <a14:m>
                  <m:oMath xmlns:m="http://schemas.openxmlformats.org/officeDocument/2006/math">
                    <m:f>
                      <m:fPr>
                        <m:ctrlPr>
                          <a:rPr lang="tr-TR" sz="2000" i="1" dirty="0" smtClean="0">
                            <a:latin typeface="Cambria Math" panose="02040503050406030204" pitchFamily="18" charset="0"/>
                          </a:rPr>
                        </m:ctrlPr>
                      </m:fPr>
                      <m:num>
                        <m:r>
                          <a:rPr lang="tr-TR" sz="2000" b="0" i="1" dirty="0" smtClean="0">
                            <a:latin typeface="Cambria Math"/>
                          </a:rPr>
                          <m:t>6</m:t>
                        </m:r>
                      </m:num>
                      <m:den>
                        <m:r>
                          <a:rPr lang="tr-TR" sz="2000" b="0" i="1" dirty="0" smtClean="0">
                            <a:latin typeface="Cambria Math"/>
                          </a:rPr>
                          <m:t>14</m:t>
                        </m:r>
                      </m:den>
                    </m:f>
                    <m:r>
                      <a:rPr lang="tr-TR" sz="2000" i="1">
                        <a:solidFill>
                          <a:srgbClr val="292934"/>
                        </a:solidFill>
                        <a:latin typeface="Cambria Math"/>
                      </a:rPr>
                      <m:t>𝐻</m:t>
                    </m:r>
                    <m:d>
                      <m:dPr>
                        <m:ctrlPr>
                          <a:rPr lang="tr-TR" sz="2000" i="1">
                            <a:solidFill>
                              <a:srgbClr val="292934"/>
                            </a:solidFill>
                            <a:latin typeface="Cambria Math" panose="02040503050406030204" pitchFamily="18" charset="0"/>
                          </a:rPr>
                        </m:ctrlPr>
                      </m:dPr>
                      <m:e>
                        <m:sSub>
                          <m:sSubPr>
                            <m:ctrlPr>
                              <a:rPr lang="tr-TR" sz="2000" i="1">
                                <a:solidFill>
                                  <a:srgbClr val="292934"/>
                                </a:solidFill>
                                <a:latin typeface="Cambria Math" panose="02040503050406030204" pitchFamily="18" charset="0"/>
                              </a:rPr>
                            </m:ctrlPr>
                          </m:sSubPr>
                          <m:e>
                            <m:r>
                              <a:rPr lang="tr-TR" sz="2000" i="1">
                                <a:solidFill>
                                  <a:srgbClr val="292934"/>
                                </a:solidFill>
                                <a:latin typeface="Cambria Math"/>
                              </a:rPr>
                              <m:t>𝑅</m:t>
                            </m:r>
                            <m:r>
                              <a:rPr lang="tr-TR" sz="2000" i="1">
                                <a:solidFill>
                                  <a:srgbClr val="292934"/>
                                </a:solidFill>
                                <a:latin typeface="Cambria Math"/>
                              </a:rPr>
                              <m:t>Ü</m:t>
                            </m:r>
                            <m:r>
                              <a:rPr lang="tr-TR" sz="2000" i="1">
                                <a:solidFill>
                                  <a:srgbClr val="292934"/>
                                </a:solidFill>
                                <a:latin typeface="Cambria Math"/>
                              </a:rPr>
                              <m:t>𝑍𝐺𝐴𝑅</m:t>
                            </m:r>
                          </m:e>
                          <m:sub>
                            <m:r>
                              <a:rPr lang="tr-TR" sz="2000" i="1">
                                <a:solidFill>
                                  <a:srgbClr val="292934"/>
                                </a:solidFill>
                                <a:latin typeface="Cambria Math"/>
                              </a:rPr>
                              <m:t>𝑘𝑢𝑣𝑣𝑒𝑡𝑙𝑖</m:t>
                            </m:r>
                          </m:sub>
                        </m:sSub>
                      </m:e>
                    </m:d>
                  </m:oMath>
                </a14:m>
                <a:endParaRPr lang="tr-TR" sz="2000" dirty="0" smtClean="0"/>
              </a:p>
              <a:p>
                <a:pPr marL="0" indent="0">
                  <a:buNone/>
                </a:pPr>
                <a:r>
                  <a:rPr lang="tr-TR" sz="2000" dirty="0"/>
                  <a:t> </a:t>
                </a:r>
                <a:r>
                  <a:rPr lang="tr-TR" sz="2000" dirty="0" smtClean="0"/>
                  <a:t>                              =</a:t>
                </a:r>
                <a14:m>
                  <m:oMath xmlns:m="http://schemas.openxmlformats.org/officeDocument/2006/math">
                    <m:f>
                      <m:fPr>
                        <m:ctrlPr>
                          <a:rPr lang="tr-TR" sz="2000" i="1" smtClean="0">
                            <a:latin typeface="Cambria Math" panose="02040503050406030204" pitchFamily="18" charset="0"/>
                          </a:rPr>
                        </m:ctrlPr>
                      </m:fPr>
                      <m:num>
                        <m:r>
                          <a:rPr lang="tr-TR" sz="2000" b="0" i="1" smtClean="0">
                            <a:latin typeface="Cambria Math"/>
                          </a:rPr>
                          <m:t>8</m:t>
                        </m:r>
                      </m:num>
                      <m:den>
                        <m:r>
                          <a:rPr lang="tr-TR" sz="2000" b="0" i="1" smtClean="0">
                            <a:latin typeface="Cambria Math"/>
                          </a:rPr>
                          <m:t>14</m:t>
                        </m:r>
                      </m:den>
                    </m:f>
                  </m:oMath>
                </a14:m>
                <a:r>
                  <a:rPr lang="tr-TR" sz="2000" dirty="0" smtClean="0"/>
                  <a:t>(0.811)+</a:t>
                </a:r>
                <a14:m>
                  <m:oMath xmlns:m="http://schemas.openxmlformats.org/officeDocument/2006/math">
                    <m:f>
                      <m:fPr>
                        <m:ctrlPr>
                          <a:rPr lang="tr-TR" sz="2000" i="1" smtClean="0">
                            <a:latin typeface="Cambria Math" panose="02040503050406030204" pitchFamily="18" charset="0"/>
                          </a:rPr>
                        </m:ctrlPr>
                      </m:fPr>
                      <m:num>
                        <m:r>
                          <a:rPr lang="tr-TR" sz="2000" b="0" i="1" smtClean="0">
                            <a:latin typeface="Cambria Math"/>
                          </a:rPr>
                          <m:t>6</m:t>
                        </m:r>
                      </m:num>
                      <m:den>
                        <m:r>
                          <a:rPr lang="tr-TR" sz="2000" b="0" i="1" smtClean="0">
                            <a:latin typeface="Cambria Math"/>
                          </a:rPr>
                          <m:t>14</m:t>
                        </m:r>
                      </m:den>
                    </m:f>
                    <m:d>
                      <m:dPr>
                        <m:ctrlPr>
                          <a:rPr lang="tr-TR" sz="2000" i="1" smtClean="0">
                            <a:latin typeface="Cambria Math" panose="02040503050406030204" pitchFamily="18" charset="0"/>
                          </a:rPr>
                        </m:ctrlPr>
                      </m:dPr>
                      <m:e>
                        <m:r>
                          <a:rPr lang="tr-TR" sz="2000" b="0" i="1" smtClean="0">
                            <a:latin typeface="Cambria Math"/>
                          </a:rPr>
                          <m:t>1</m:t>
                        </m:r>
                      </m:e>
                    </m:d>
                  </m:oMath>
                </a14:m>
                <a:endParaRPr lang="tr-TR" sz="2000" dirty="0" smtClean="0"/>
              </a:p>
              <a:p>
                <a:pPr marL="0" indent="0">
                  <a:buNone/>
                </a:pPr>
                <a:r>
                  <a:rPr lang="tr-TR" sz="2000" dirty="0"/>
                  <a:t> </a:t>
                </a:r>
                <a:r>
                  <a:rPr lang="tr-TR" sz="2000" dirty="0" smtClean="0"/>
                  <a:t>                              = 0.892</a:t>
                </a:r>
              </a:p>
              <a:p>
                <a:pPr marL="0" indent="0">
                  <a:buNone/>
                </a:pPr>
                <a:r>
                  <a:rPr lang="tr-TR" sz="2000" dirty="0" smtClean="0"/>
                  <a:t>Kazanç ölçütü;</a:t>
                </a:r>
              </a:p>
              <a:p>
                <a:pPr marL="0" indent="0">
                  <a:buNone/>
                </a:pPr>
                <a:endParaRPr lang="tr-TR" sz="2000" dirty="0" smtClean="0"/>
              </a:p>
              <a:p>
                <a:pPr marL="0" lvl="0" indent="0">
                  <a:buClr>
                    <a:srgbClr val="93A299"/>
                  </a:buClr>
                  <a:buNone/>
                </a:pPr>
                <a14:m>
                  <m:oMathPara xmlns:m="http://schemas.openxmlformats.org/officeDocument/2006/math">
                    <m:oMathParaPr>
                      <m:jc m:val="centerGroup"/>
                    </m:oMathParaPr>
                    <m:oMath xmlns:m="http://schemas.openxmlformats.org/officeDocument/2006/math">
                      <m:r>
                        <a:rPr lang="tr-TR" i="1">
                          <a:solidFill>
                            <a:srgbClr val="292934"/>
                          </a:solidFill>
                          <a:latin typeface="Cambria Math"/>
                        </a:rPr>
                        <m:t>𝐾𝑎𝑧𝑎𝑛</m:t>
                      </m:r>
                      <m:r>
                        <a:rPr lang="tr-TR" i="1">
                          <a:solidFill>
                            <a:srgbClr val="292934"/>
                          </a:solidFill>
                          <a:latin typeface="Cambria Math"/>
                        </a:rPr>
                        <m:t>ç</m:t>
                      </m:r>
                      <m:d>
                        <m:dPr>
                          <m:ctrlPr>
                            <a:rPr lang="tr-TR" i="1">
                              <a:solidFill>
                                <a:srgbClr val="292934"/>
                              </a:solidFill>
                              <a:latin typeface="Cambria Math" panose="02040503050406030204" pitchFamily="18" charset="0"/>
                            </a:rPr>
                          </m:ctrlPr>
                        </m:dPr>
                        <m:e>
                          <m:r>
                            <a:rPr lang="tr-TR" b="0" i="1" smtClean="0">
                              <a:solidFill>
                                <a:srgbClr val="292934"/>
                              </a:solidFill>
                              <a:latin typeface="Cambria Math"/>
                            </a:rPr>
                            <m:t>𝑅</m:t>
                          </m:r>
                          <m:r>
                            <a:rPr lang="tr-TR" b="0" i="1" smtClean="0">
                              <a:solidFill>
                                <a:srgbClr val="292934"/>
                              </a:solidFill>
                              <a:latin typeface="Cambria Math"/>
                            </a:rPr>
                            <m:t>Ü</m:t>
                          </m:r>
                          <m:r>
                            <a:rPr lang="tr-TR" b="0" i="1" smtClean="0">
                              <a:solidFill>
                                <a:srgbClr val="292934"/>
                              </a:solidFill>
                              <a:latin typeface="Cambria Math"/>
                            </a:rPr>
                            <m:t>𝑍𝐺𝐴𝑅</m:t>
                          </m:r>
                          <m:r>
                            <a:rPr lang="tr-TR" i="1">
                              <a:solidFill>
                                <a:srgbClr val="292934"/>
                              </a:solidFill>
                              <a:latin typeface="Cambria Math"/>
                            </a:rPr>
                            <m:t>,</m:t>
                          </m:r>
                          <m:r>
                            <a:rPr lang="tr-TR" i="1">
                              <a:solidFill>
                                <a:srgbClr val="292934"/>
                              </a:solidFill>
                              <a:latin typeface="Cambria Math"/>
                            </a:rPr>
                            <m:t>𝑂𝑌𝑈𝑁</m:t>
                          </m:r>
                        </m:e>
                      </m:d>
                      <m:r>
                        <a:rPr lang="tr-TR" i="1">
                          <a:solidFill>
                            <a:srgbClr val="292934"/>
                          </a:solidFill>
                          <a:latin typeface="Cambria Math"/>
                        </a:rPr>
                        <m:t>=</m:t>
                      </m:r>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r>
                            <a:rPr lang="tr-TR" i="1">
                              <a:solidFill>
                                <a:srgbClr val="292934"/>
                              </a:solidFill>
                              <a:latin typeface="Cambria Math"/>
                            </a:rPr>
                            <m:t>𝑂𝑌𝑈𝑁</m:t>
                          </m:r>
                        </m:e>
                      </m:d>
                      <m:r>
                        <a:rPr lang="tr-TR" i="1">
                          <a:solidFill>
                            <a:srgbClr val="292934"/>
                          </a:solidFill>
                          <a:latin typeface="Cambria Math"/>
                        </a:rPr>
                        <m:t>−</m:t>
                      </m:r>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r>
                            <a:rPr lang="tr-TR" b="0" i="1" smtClean="0">
                              <a:solidFill>
                                <a:srgbClr val="292934"/>
                              </a:solidFill>
                              <a:latin typeface="Cambria Math"/>
                            </a:rPr>
                            <m:t>𝑅</m:t>
                          </m:r>
                          <m:r>
                            <a:rPr lang="tr-TR" b="0" i="1" smtClean="0">
                              <a:solidFill>
                                <a:srgbClr val="292934"/>
                              </a:solidFill>
                              <a:latin typeface="Cambria Math"/>
                            </a:rPr>
                            <m:t>Ü</m:t>
                          </m:r>
                          <m:r>
                            <a:rPr lang="tr-TR" b="0" i="1" smtClean="0">
                              <a:solidFill>
                                <a:srgbClr val="292934"/>
                              </a:solidFill>
                              <a:latin typeface="Cambria Math"/>
                            </a:rPr>
                            <m:t>𝑍𝐺𝐴𝑅</m:t>
                          </m:r>
                          <m:r>
                            <a:rPr lang="tr-TR" i="1">
                              <a:solidFill>
                                <a:srgbClr val="292934"/>
                              </a:solidFill>
                              <a:latin typeface="Cambria Math"/>
                            </a:rPr>
                            <m:t>,</m:t>
                          </m:r>
                          <m:r>
                            <a:rPr lang="tr-TR" i="1">
                              <a:solidFill>
                                <a:srgbClr val="292934"/>
                              </a:solidFill>
                              <a:latin typeface="Cambria Math"/>
                            </a:rPr>
                            <m:t>𝑂𝑌𝑈𝑁</m:t>
                          </m:r>
                        </m:e>
                      </m:d>
                    </m:oMath>
                  </m:oMathPara>
                </a14:m>
                <a:endParaRPr lang="tr-TR" dirty="0">
                  <a:solidFill>
                    <a:srgbClr val="292934"/>
                  </a:solidFill>
                </a:endParaRPr>
              </a:p>
              <a:p>
                <a:pPr marL="0" indent="0">
                  <a:buNone/>
                </a:pPr>
                <a:r>
                  <a:rPr lang="tr-TR" sz="2000" dirty="0" smtClean="0"/>
                  <a:t>                                                  = 0.940-0.892</a:t>
                </a:r>
              </a:p>
              <a:p>
                <a:pPr marL="0" indent="0">
                  <a:buNone/>
                </a:pPr>
                <a:r>
                  <a:rPr lang="tr-TR" sz="2000" dirty="0"/>
                  <a:t> </a:t>
                </a:r>
                <a:r>
                  <a:rPr lang="tr-TR" sz="2000" dirty="0" smtClean="0"/>
                  <a:t>                                                 = 0.048</a:t>
                </a:r>
              </a:p>
              <a:p>
                <a:pPr marL="0" indent="0">
                  <a:buNone/>
                </a:pPr>
                <a:endParaRPr lang="tr-TR" sz="2000" dirty="0" smtClean="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764704"/>
                <a:ext cx="8229600" cy="5712296"/>
              </a:xfrm>
              <a:blipFill rotWithShape="1">
                <a:blip r:embed="rId2"/>
                <a:stretch>
                  <a:fillRect l="-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6915487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000" dirty="0" smtClean="0"/>
              <a:t>Tablo 3.7. Elde Edilen Kazanç Ölçütleri</a:t>
            </a:r>
            <a:endParaRPr lang="tr-TR" sz="2000" dirty="0"/>
          </a:p>
        </p:txBody>
      </p:sp>
      <p:graphicFrame>
        <p:nvGraphicFramePr>
          <p:cNvPr id="5" name="İçerik Yer Tutucusu 4"/>
          <p:cNvGraphicFramePr>
            <a:graphicFrameLocks noGrp="1"/>
          </p:cNvGraphicFramePr>
          <p:nvPr>
            <p:ph idx="1"/>
            <p:extLst>
              <p:ext uri="{D42A27DB-BD31-4B8C-83A1-F6EECF244321}">
                <p14:modId xmlns:p14="http://schemas.microsoft.com/office/powerpoint/2010/main" val="917669977"/>
              </p:ext>
            </p:extLst>
          </p:nvPr>
        </p:nvGraphicFramePr>
        <p:xfrm>
          <a:off x="467544" y="2132855"/>
          <a:ext cx="8229600" cy="2692895"/>
        </p:xfrm>
        <a:graphic>
          <a:graphicData uri="http://schemas.openxmlformats.org/drawingml/2006/table">
            <a:tbl>
              <a:tblPr firstRow="1" bandRow="1">
                <a:tableStyleId>{10A1B5D5-9B99-4C35-A422-299274C87663}</a:tableStyleId>
              </a:tblPr>
              <a:tblGrid>
                <a:gridCol w="4114800">
                  <a:extLst>
                    <a:ext uri="{9D8B030D-6E8A-4147-A177-3AD203B41FA5}">
                      <a16:colId xmlns:a16="http://schemas.microsoft.com/office/drawing/2014/main" xmlns="" val="20000"/>
                    </a:ext>
                  </a:extLst>
                </a:gridCol>
                <a:gridCol w="4114800">
                  <a:extLst>
                    <a:ext uri="{9D8B030D-6E8A-4147-A177-3AD203B41FA5}">
                      <a16:colId xmlns:a16="http://schemas.microsoft.com/office/drawing/2014/main" xmlns="" val="20001"/>
                    </a:ext>
                  </a:extLst>
                </a:gridCol>
              </a:tblGrid>
              <a:tr h="538579">
                <a:tc>
                  <a:txBody>
                    <a:bodyPr/>
                    <a:lstStyle/>
                    <a:p>
                      <a:r>
                        <a:rPr lang="tr-TR" dirty="0" smtClean="0"/>
                        <a:t>Nitelik</a:t>
                      </a:r>
                      <a:endParaRPr lang="tr-TR" dirty="0"/>
                    </a:p>
                  </a:txBody>
                  <a:tcPr/>
                </a:tc>
                <a:tc>
                  <a:txBody>
                    <a:bodyPr/>
                    <a:lstStyle/>
                    <a:p>
                      <a:r>
                        <a:rPr lang="tr-TR" dirty="0" smtClean="0"/>
                        <a:t>Kazanç</a:t>
                      </a:r>
                      <a:endParaRPr lang="tr-TR" dirty="0"/>
                    </a:p>
                  </a:txBody>
                  <a:tcPr/>
                </a:tc>
                <a:extLst>
                  <a:ext uri="{0D108BD9-81ED-4DB2-BD59-A6C34878D82A}">
                    <a16:rowId xmlns:a16="http://schemas.microsoft.com/office/drawing/2014/main" xmlns="" val="10000"/>
                  </a:ext>
                </a:extLst>
              </a:tr>
              <a:tr h="538579">
                <a:tc>
                  <a:txBody>
                    <a:bodyPr/>
                    <a:lstStyle/>
                    <a:p>
                      <a:r>
                        <a:rPr lang="tr-TR" dirty="0" smtClean="0"/>
                        <a:t>HAVA</a:t>
                      </a:r>
                      <a:endParaRPr lang="tr-TR" dirty="0"/>
                    </a:p>
                  </a:txBody>
                  <a:tcPr/>
                </a:tc>
                <a:tc>
                  <a:txBody>
                    <a:bodyPr/>
                    <a:lstStyle/>
                    <a:p>
                      <a:r>
                        <a:rPr lang="tr-TR" dirty="0" smtClean="0"/>
                        <a:t>0.246</a:t>
                      </a:r>
                      <a:endParaRPr lang="tr-TR" dirty="0"/>
                    </a:p>
                  </a:txBody>
                  <a:tcPr/>
                </a:tc>
                <a:extLst>
                  <a:ext uri="{0D108BD9-81ED-4DB2-BD59-A6C34878D82A}">
                    <a16:rowId xmlns:a16="http://schemas.microsoft.com/office/drawing/2014/main" xmlns="" val="10001"/>
                  </a:ext>
                </a:extLst>
              </a:tr>
              <a:tr h="538579">
                <a:tc>
                  <a:txBody>
                    <a:bodyPr/>
                    <a:lstStyle/>
                    <a:p>
                      <a:r>
                        <a:rPr lang="tr-TR" dirty="0" smtClean="0"/>
                        <a:t>ISI</a:t>
                      </a:r>
                      <a:endParaRPr lang="tr-TR" dirty="0"/>
                    </a:p>
                  </a:txBody>
                  <a:tcPr/>
                </a:tc>
                <a:tc>
                  <a:txBody>
                    <a:bodyPr/>
                    <a:lstStyle/>
                    <a:p>
                      <a:r>
                        <a:rPr lang="tr-TR" dirty="0" smtClean="0"/>
                        <a:t>0.029</a:t>
                      </a:r>
                      <a:endParaRPr lang="tr-TR" dirty="0"/>
                    </a:p>
                  </a:txBody>
                  <a:tcPr/>
                </a:tc>
                <a:extLst>
                  <a:ext uri="{0D108BD9-81ED-4DB2-BD59-A6C34878D82A}">
                    <a16:rowId xmlns:a16="http://schemas.microsoft.com/office/drawing/2014/main" xmlns="" val="10002"/>
                  </a:ext>
                </a:extLst>
              </a:tr>
              <a:tr h="538579">
                <a:tc>
                  <a:txBody>
                    <a:bodyPr/>
                    <a:lstStyle/>
                    <a:p>
                      <a:r>
                        <a:rPr lang="tr-TR" dirty="0" smtClean="0"/>
                        <a:t>NEM</a:t>
                      </a:r>
                      <a:endParaRPr lang="tr-TR" dirty="0"/>
                    </a:p>
                  </a:txBody>
                  <a:tcPr/>
                </a:tc>
                <a:tc>
                  <a:txBody>
                    <a:bodyPr/>
                    <a:lstStyle/>
                    <a:p>
                      <a:r>
                        <a:rPr lang="tr-TR" dirty="0" smtClean="0"/>
                        <a:t>0.151</a:t>
                      </a:r>
                      <a:endParaRPr lang="tr-TR" dirty="0"/>
                    </a:p>
                  </a:txBody>
                  <a:tcPr/>
                </a:tc>
                <a:extLst>
                  <a:ext uri="{0D108BD9-81ED-4DB2-BD59-A6C34878D82A}">
                    <a16:rowId xmlns:a16="http://schemas.microsoft.com/office/drawing/2014/main" xmlns="" val="10003"/>
                  </a:ext>
                </a:extLst>
              </a:tr>
              <a:tr h="538579">
                <a:tc>
                  <a:txBody>
                    <a:bodyPr/>
                    <a:lstStyle/>
                    <a:p>
                      <a:r>
                        <a:rPr lang="tr-TR" dirty="0" smtClean="0"/>
                        <a:t>RÜZGAR</a:t>
                      </a:r>
                      <a:endParaRPr lang="tr-TR" dirty="0"/>
                    </a:p>
                  </a:txBody>
                  <a:tcPr/>
                </a:tc>
                <a:tc>
                  <a:txBody>
                    <a:bodyPr/>
                    <a:lstStyle/>
                    <a:p>
                      <a:r>
                        <a:rPr lang="tr-TR" dirty="0" smtClean="0"/>
                        <a:t>0.048</a:t>
                      </a:r>
                      <a:endParaRPr lang="tr-TR" dirty="0"/>
                    </a:p>
                  </a:txBody>
                  <a:tcPr/>
                </a:tc>
                <a:extLst>
                  <a:ext uri="{0D108BD9-81ED-4DB2-BD59-A6C34878D82A}">
                    <a16:rowId xmlns:a16="http://schemas.microsoft.com/office/drawing/2014/main" xmlns="" val="10004"/>
                  </a:ext>
                </a:extLst>
              </a:tr>
            </a:tbl>
          </a:graphicData>
        </a:graphic>
      </p:graphicFrame>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27852580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764704"/>
            <a:ext cx="8229600" cy="5712296"/>
          </a:xfrm>
        </p:spPr>
        <p:txBody>
          <a:bodyPr/>
          <a:lstStyle/>
          <a:p>
            <a:pPr algn="just">
              <a:buFont typeface="Wingdings" pitchFamily="2" charset="2"/>
              <a:buChar char="v"/>
            </a:pPr>
            <a:r>
              <a:rPr lang="tr-TR" dirty="0"/>
              <a:t> </a:t>
            </a:r>
            <a:r>
              <a:rPr lang="tr-TR" dirty="0" smtClean="0"/>
              <a:t>Bu değerlere bakarak en büyük kazancı </a:t>
            </a:r>
            <a:r>
              <a:rPr lang="tr-TR" dirty="0" smtClean="0">
                <a:solidFill>
                  <a:srgbClr val="FF0000"/>
                </a:solidFill>
              </a:rPr>
              <a:t>HAVA</a:t>
            </a:r>
            <a:r>
              <a:rPr lang="tr-TR" dirty="0" smtClean="0"/>
              <a:t> niteliğini seçerek elde edilebileceğini söyleyebiliriz. Elde edilen sonuç kullanılarak başlangıç karar ağacı şu şekilde çizilebilir;</a:t>
            </a:r>
          </a:p>
          <a:p>
            <a:pPr marL="0" indent="0" algn="just">
              <a:buNone/>
            </a:pPr>
            <a:endParaRPr lang="tr-TR" dirty="0"/>
          </a:p>
        </p:txBody>
      </p:sp>
      <p:sp>
        <p:nvSpPr>
          <p:cNvPr id="4" name="Altbilgi Yer Tutucusu 3"/>
          <p:cNvSpPr>
            <a:spLocks noGrp="1"/>
          </p:cNvSpPr>
          <p:nvPr>
            <p:ph type="ftr" sz="quarter" idx="11"/>
          </p:nvPr>
        </p:nvSpPr>
        <p:spPr/>
        <p:txBody>
          <a:bodyPr/>
          <a:lstStyle/>
          <a:p>
            <a:r>
              <a:rPr lang="tr-TR" smtClean="0"/>
              <a:t>Bölüm 3</a:t>
            </a:r>
            <a:endParaRPr lang="tr-TR"/>
          </a:p>
        </p:txBody>
      </p:sp>
      <p:sp>
        <p:nvSpPr>
          <p:cNvPr id="5" name="Oval 4"/>
          <p:cNvSpPr/>
          <p:nvPr/>
        </p:nvSpPr>
        <p:spPr>
          <a:xfrm>
            <a:off x="3131840" y="2708920"/>
            <a:ext cx="2232248"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smtClean="0"/>
              <a:t>Hava</a:t>
            </a:r>
            <a:endParaRPr lang="tr-TR" b="1" dirty="0"/>
          </a:p>
        </p:txBody>
      </p:sp>
      <p:cxnSp>
        <p:nvCxnSpPr>
          <p:cNvPr id="7" name="Düz Bağlayıcı 6"/>
          <p:cNvCxnSpPr>
            <a:stCxn id="5" idx="3"/>
          </p:cNvCxnSpPr>
          <p:nvPr/>
        </p:nvCxnSpPr>
        <p:spPr>
          <a:xfrm flipH="1">
            <a:off x="3131840" y="3692323"/>
            <a:ext cx="326905" cy="672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Düz Bağlayıcı 10"/>
          <p:cNvCxnSpPr>
            <a:stCxn id="5" idx="4"/>
          </p:cNvCxnSpPr>
          <p:nvPr/>
        </p:nvCxnSpPr>
        <p:spPr>
          <a:xfrm>
            <a:off x="4247964" y="3861048"/>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Düz Bağlayıcı 12"/>
          <p:cNvCxnSpPr>
            <a:stCxn id="5" idx="5"/>
          </p:cNvCxnSpPr>
          <p:nvPr/>
        </p:nvCxnSpPr>
        <p:spPr>
          <a:xfrm>
            <a:off x="5037183" y="3692323"/>
            <a:ext cx="470921" cy="672781"/>
          </a:xfrm>
          <a:prstGeom prst="line">
            <a:avLst/>
          </a:prstGeom>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2627785" y="4509120"/>
            <a:ext cx="830960" cy="276999"/>
          </a:xfrm>
          <a:prstGeom prst="rect">
            <a:avLst/>
          </a:prstGeom>
          <a:noFill/>
        </p:spPr>
        <p:txBody>
          <a:bodyPr wrap="square" rtlCol="0">
            <a:spAutoFit/>
          </a:bodyPr>
          <a:lstStyle/>
          <a:p>
            <a:r>
              <a:rPr lang="tr-TR" sz="1200" b="1" dirty="0" smtClean="0"/>
              <a:t>Güneşli</a:t>
            </a:r>
            <a:endParaRPr lang="tr-TR" sz="1200" b="1" dirty="0"/>
          </a:p>
        </p:txBody>
      </p:sp>
      <p:sp>
        <p:nvSpPr>
          <p:cNvPr id="18" name="Metin kutusu 17"/>
          <p:cNvSpPr txBox="1"/>
          <p:nvPr/>
        </p:nvSpPr>
        <p:spPr>
          <a:xfrm>
            <a:off x="3923928" y="4618735"/>
            <a:ext cx="792088" cy="276999"/>
          </a:xfrm>
          <a:prstGeom prst="rect">
            <a:avLst/>
          </a:prstGeom>
          <a:noFill/>
        </p:spPr>
        <p:txBody>
          <a:bodyPr wrap="square" rtlCol="0">
            <a:spAutoFit/>
          </a:bodyPr>
          <a:lstStyle/>
          <a:p>
            <a:r>
              <a:rPr lang="tr-TR" sz="1200" b="1" dirty="0" smtClean="0"/>
              <a:t>Bulutlu</a:t>
            </a:r>
            <a:endParaRPr lang="tr-TR" sz="1200" b="1" dirty="0"/>
          </a:p>
        </p:txBody>
      </p:sp>
      <p:sp>
        <p:nvSpPr>
          <p:cNvPr id="19" name="Metin kutusu 18"/>
          <p:cNvSpPr txBox="1"/>
          <p:nvPr/>
        </p:nvSpPr>
        <p:spPr>
          <a:xfrm>
            <a:off x="5037182" y="4526565"/>
            <a:ext cx="896012" cy="276999"/>
          </a:xfrm>
          <a:prstGeom prst="rect">
            <a:avLst/>
          </a:prstGeom>
          <a:noFill/>
        </p:spPr>
        <p:txBody>
          <a:bodyPr wrap="square" rtlCol="0">
            <a:spAutoFit/>
          </a:bodyPr>
          <a:lstStyle/>
          <a:p>
            <a:r>
              <a:rPr lang="tr-TR" sz="1200" b="1" dirty="0" smtClean="0"/>
              <a:t>Yağmurlu</a:t>
            </a:r>
            <a:endParaRPr lang="tr-TR" sz="1200" b="1" dirty="0"/>
          </a:p>
        </p:txBody>
      </p:sp>
      <p:cxnSp>
        <p:nvCxnSpPr>
          <p:cNvPr id="21" name="Düz Ok Bağlayıcısı 20"/>
          <p:cNvCxnSpPr/>
          <p:nvPr/>
        </p:nvCxnSpPr>
        <p:spPr>
          <a:xfrm flipH="1">
            <a:off x="2555776" y="4895734"/>
            <a:ext cx="360040" cy="6214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Düz Ok Bağlayıcısı 22"/>
          <p:cNvCxnSpPr/>
          <p:nvPr/>
        </p:nvCxnSpPr>
        <p:spPr>
          <a:xfrm>
            <a:off x="4247964" y="5013176"/>
            <a:ext cx="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Düz Ok Bağlayıcısı 24"/>
          <p:cNvCxnSpPr/>
          <p:nvPr/>
        </p:nvCxnSpPr>
        <p:spPr>
          <a:xfrm>
            <a:off x="5681166" y="4895734"/>
            <a:ext cx="504056" cy="6214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Metin kutusu 27"/>
          <p:cNvSpPr txBox="1"/>
          <p:nvPr/>
        </p:nvSpPr>
        <p:spPr>
          <a:xfrm>
            <a:off x="2303748" y="5691917"/>
            <a:ext cx="432048" cy="369332"/>
          </a:xfrm>
          <a:prstGeom prst="rect">
            <a:avLst/>
          </a:prstGeom>
          <a:noFill/>
        </p:spPr>
        <p:txBody>
          <a:bodyPr wrap="square" rtlCol="0">
            <a:spAutoFit/>
          </a:bodyPr>
          <a:lstStyle/>
          <a:p>
            <a:r>
              <a:rPr lang="tr-TR" dirty="0" smtClean="0"/>
              <a:t>?</a:t>
            </a:r>
            <a:endParaRPr lang="tr-TR" dirty="0"/>
          </a:p>
        </p:txBody>
      </p:sp>
    </p:spTree>
    <p:extLst>
      <p:ext uri="{BB962C8B-B14F-4D97-AF65-F5344CB8AC3E}">
        <p14:creationId xmlns:p14="http://schemas.microsoft.com/office/powerpoint/2010/main" val="3251312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951384"/>
          </a:xfrm>
        </p:spPr>
        <p:txBody>
          <a:bodyPr>
            <a:normAutofit fontScale="90000"/>
          </a:bodyPr>
          <a:lstStyle/>
          <a:p>
            <a:r>
              <a:rPr lang="tr-TR" dirty="0" smtClean="0"/>
              <a:t>Adım 2: HAVA niteliğinin ‘güneşli’ değeri için dallanma</a:t>
            </a:r>
            <a:endParaRPr lang="tr-TR" dirty="0"/>
          </a:p>
        </p:txBody>
      </p:sp>
      <p:sp>
        <p:nvSpPr>
          <p:cNvPr id="3" name="İçerik Yer Tutucusu 2"/>
          <p:cNvSpPr>
            <a:spLocks noGrp="1"/>
          </p:cNvSpPr>
          <p:nvPr>
            <p:ph idx="1"/>
          </p:nvPr>
        </p:nvSpPr>
        <p:spPr/>
        <p:txBody>
          <a:bodyPr/>
          <a:lstStyle/>
          <a:p>
            <a:pPr algn="just">
              <a:buFont typeface="Wingdings" pitchFamily="2" charset="2"/>
              <a:buChar char="v"/>
            </a:pPr>
            <a:r>
              <a:rPr lang="tr-TR" dirty="0" smtClean="0"/>
              <a:t> Bu aşamada HAVA niteliğinin ‘güneşli’ değeri için alt karar ağacını düzenleyeceğiz.</a:t>
            </a:r>
          </a:p>
          <a:p>
            <a:pPr marL="0" indent="0" algn="just">
              <a:buNone/>
            </a:pPr>
            <a:endParaRPr lang="tr-TR" dirty="0" smtClean="0"/>
          </a:p>
          <a:p>
            <a:pPr marL="0" indent="0" algn="just">
              <a:buNone/>
            </a:pPr>
            <a:r>
              <a:rPr lang="tr-TR" sz="1800" dirty="0" smtClean="0">
                <a:solidFill>
                  <a:srgbClr val="C00000"/>
                </a:solidFill>
              </a:rPr>
              <a:t>Tablo 3.8. HAVA=güneşli için gözlem değerleri </a:t>
            </a:r>
          </a:p>
          <a:p>
            <a:pPr marL="0" indent="0" algn="just">
              <a:buNone/>
            </a:pPr>
            <a:endParaRPr lang="tr-TR" sz="1800" dirty="0">
              <a:solidFill>
                <a:srgbClr val="C00000"/>
              </a:solidFill>
            </a:endParaRPr>
          </a:p>
        </p:txBody>
      </p:sp>
      <p:sp>
        <p:nvSpPr>
          <p:cNvPr id="4" name="Altbilgi Yer Tutucusu 3"/>
          <p:cNvSpPr>
            <a:spLocks noGrp="1"/>
          </p:cNvSpPr>
          <p:nvPr>
            <p:ph type="ftr" sz="quarter" idx="11"/>
          </p:nvPr>
        </p:nvSpPr>
        <p:spPr/>
        <p:txBody>
          <a:bodyPr/>
          <a:lstStyle/>
          <a:p>
            <a:r>
              <a:rPr lang="tr-TR" smtClean="0"/>
              <a:t>Bölüm 3</a:t>
            </a:r>
            <a:endParaRPr lang="tr-TR"/>
          </a:p>
        </p:txBody>
      </p:sp>
      <p:graphicFrame>
        <p:nvGraphicFramePr>
          <p:cNvPr id="5" name="Tablo 4"/>
          <p:cNvGraphicFramePr>
            <a:graphicFrameLocks noGrp="1"/>
          </p:cNvGraphicFramePr>
          <p:nvPr>
            <p:extLst>
              <p:ext uri="{D42A27DB-BD31-4B8C-83A1-F6EECF244321}">
                <p14:modId xmlns:p14="http://schemas.microsoft.com/office/powerpoint/2010/main" val="2287617192"/>
              </p:ext>
            </p:extLst>
          </p:nvPr>
        </p:nvGraphicFramePr>
        <p:xfrm>
          <a:off x="1547664" y="3429000"/>
          <a:ext cx="6096000" cy="2225040"/>
        </p:xfrm>
        <a:graphic>
          <a:graphicData uri="http://schemas.openxmlformats.org/drawingml/2006/table">
            <a:tbl>
              <a:tblPr firstRow="1" bandRow="1">
                <a:tableStyleId>{10A1B5D5-9B99-4C35-A422-299274C87663}</a:tableStyleId>
              </a:tblPr>
              <a:tblGrid>
                <a:gridCol w="1219200">
                  <a:extLst>
                    <a:ext uri="{9D8B030D-6E8A-4147-A177-3AD203B41FA5}">
                      <a16:colId xmlns:a16="http://schemas.microsoft.com/office/drawing/2014/main" xmlns="" val="20000"/>
                    </a:ext>
                  </a:extLst>
                </a:gridCol>
                <a:gridCol w="1219200">
                  <a:extLst>
                    <a:ext uri="{9D8B030D-6E8A-4147-A177-3AD203B41FA5}">
                      <a16:colId xmlns:a16="http://schemas.microsoft.com/office/drawing/2014/main" xmlns="" val="20001"/>
                    </a:ext>
                  </a:extLst>
                </a:gridCol>
                <a:gridCol w="1219200">
                  <a:extLst>
                    <a:ext uri="{9D8B030D-6E8A-4147-A177-3AD203B41FA5}">
                      <a16:colId xmlns:a16="http://schemas.microsoft.com/office/drawing/2014/main" xmlns="" val="20002"/>
                    </a:ext>
                  </a:extLst>
                </a:gridCol>
                <a:gridCol w="1219200">
                  <a:extLst>
                    <a:ext uri="{9D8B030D-6E8A-4147-A177-3AD203B41FA5}">
                      <a16:colId xmlns:a16="http://schemas.microsoft.com/office/drawing/2014/main" xmlns="" val="20003"/>
                    </a:ext>
                  </a:extLst>
                </a:gridCol>
                <a:gridCol w="1219200">
                  <a:extLst>
                    <a:ext uri="{9D8B030D-6E8A-4147-A177-3AD203B41FA5}">
                      <a16:colId xmlns:a16="http://schemas.microsoft.com/office/drawing/2014/main" xmlns="" val="20004"/>
                    </a:ext>
                  </a:extLst>
                </a:gridCol>
              </a:tblGrid>
              <a:tr h="370840">
                <a:tc>
                  <a:txBody>
                    <a:bodyPr/>
                    <a:lstStyle/>
                    <a:p>
                      <a:pPr algn="ctr"/>
                      <a:r>
                        <a:rPr lang="tr-TR" dirty="0" smtClean="0"/>
                        <a:t>HAVA</a:t>
                      </a:r>
                      <a:endParaRPr lang="tr-TR" dirty="0"/>
                    </a:p>
                  </a:txBody>
                  <a:tcPr/>
                </a:tc>
                <a:tc>
                  <a:txBody>
                    <a:bodyPr/>
                    <a:lstStyle/>
                    <a:p>
                      <a:pPr algn="ctr"/>
                      <a:r>
                        <a:rPr lang="tr-TR" dirty="0" smtClean="0"/>
                        <a:t>ISI</a:t>
                      </a:r>
                      <a:endParaRPr lang="tr-TR" dirty="0"/>
                    </a:p>
                  </a:txBody>
                  <a:tcPr/>
                </a:tc>
                <a:tc>
                  <a:txBody>
                    <a:bodyPr/>
                    <a:lstStyle/>
                    <a:p>
                      <a:pPr algn="ctr"/>
                      <a:r>
                        <a:rPr lang="tr-TR" dirty="0" smtClean="0"/>
                        <a:t>NEM</a:t>
                      </a:r>
                      <a:endParaRPr lang="tr-TR" dirty="0"/>
                    </a:p>
                  </a:txBody>
                  <a:tcPr/>
                </a:tc>
                <a:tc>
                  <a:txBody>
                    <a:bodyPr/>
                    <a:lstStyle/>
                    <a:p>
                      <a:pPr algn="ctr"/>
                      <a:r>
                        <a:rPr lang="tr-TR" dirty="0" smtClean="0"/>
                        <a:t>RÜZGAR</a:t>
                      </a:r>
                      <a:endParaRPr lang="tr-TR" dirty="0"/>
                    </a:p>
                  </a:txBody>
                  <a:tcPr/>
                </a:tc>
                <a:tc>
                  <a:txBody>
                    <a:bodyPr/>
                    <a:lstStyle/>
                    <a:p>
                      <a:pPr algn="ctr"/>
                      <a:r>
                        <a:rPr lang="tr-TR" dirty="0" smtClean="0"/>
                        <a:t>OYUN</a:t>
                      </a:r>
                      <a:endParaRPr lang="tr-TR" dirty="0"/>
                    </a:p>
                  </a:txBody>
                  <a:tcPr/>
                </a:tc>
                <a:extLst>
                  <a:ext uri="{0D108BD9-81ED-4DB2-BD59-A6C34878D82A}">
                    <a16:rowId xmlns:a16="http://schemas.microsoft.com/office/drawing/2014/main" xmlns="" val="10000"/>
                  </a:ext>
                </a:extLst>
              </a:tr>
              <a:tr h="370840">
                <a:tc>
                  <a:txBody>
                    <a:bodyPr/>
                    <a:lstStyle/>
                    <a:p>
                      <a:pPr algn="ctr"/>
                      <a:r>
                        <a:rPr lang="tr-TR" dirty="0" smtClean="0"/>
                        <a:t>Güneşli</a:t>
                      </a:r>
                      <a:endParaRPr lang="tr-TR" dirty="0"/>
                    </a:p>
                  </a:txBody>
                  <a:tcPr/>
                </a:tc>
                <a:tc>
                  <a:txBody>
                    <a:bodyPr/>
                    <a:lstStyle/>
                    <a:p>
                      <a:pPr algn="ctr"/>
                      <a:r>
                        <a:rPr lang="tr-TR" dirty="0" smtClean="0"/>
                        <a:t>Sıcak</a:t>
                      </a:r>
                      <a:endParaRPr lang="tr-TR" dirty="0"/>
                    </a:p>
                  </a:txBody>
                  <a:tcPr/>
                </a:tc>
                <a:tc>
                  <a:txBody>
                    <a:bodyPr/>
                    <a:lstStyle/>
                    <a:p>
                      <a:pPr algn="ctr"/>
                      <a:r>
                        <a:rPr lang="tr-TR" dirty="0" smtClean="0"/>
                        <a:t>Yüksek</a:t>
                      </a:r>
                      <a:endParaRPr lang="tr-TR" dirty="0"/>
                    </a:p>
                  </a:txBody>
                  <a:tcPr/>
                </a:tc>
                <a:tc>
                  <a:txBody>
                    <a:bodyPr/>
                    <a:lstStyle/>
                    <a:p>
                      <a:pPr algn="ctr"/>
                      <a:r>
                        <a:rPr lang="tr-TR" dirty="0" smtClean="0"/>
                        <a:t>Hafif</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1"/>
                  </a:ext>
                </a:extLst>
              </a:tr>
              <a:tr h="370840">
                <a:tc>
                  <a:txBody>
                    <a:bodyPr/>
                    <a:lstStyle/>
                    <a:p>
                      <a:pPr algn="ctr"/>
                      <a:r>
                        <a:rPr lang="tr-TR" dirty="0" smtClean="0"/>
                        <a:t>Güneşli</a:t>
                      </a:r>
                      <a:endParaRPr lang="tr-TR" dirty="0"/>
                    </a:p>
                  </a:txBody>
                  <a:tcPr/>
                </a:tc>
                <a:tc>
                  <a:txBody>
                    <a:bodyPr/>
                    <a:lstStyle/>
                    <a:p>
                      <a:pPr algn="ctr"/>
                      <a:r>
                        <a:rPr lang="tr-TR" dirty="0" smtClean="0"/>
                        <a:t>Sıcak</a:t>
                      </a:r>
                      <a:endParaRPr lang="tr-TR" dirty="0"/>
                    </a:p>
                  </a:txBody>
                  <a:tcPr/>
                </a:tc>
                <a:tc>
                  <a:txBody>
                    <a:bodyPr/>
                    <a:lstStyle/>
                    <a:p>
                      <a:pPr algn="ctr"/>
                      <a:r>
                        <a:rPr lang="tr-TR" dirty="0" smtClean="0"/>
                        <a:t>Yüksek</a:t>
                      </a:r>
                      <a:endParaRPr lang="tr-TR" dirty="0"/>
                    </a:p>
                  </a:txBody>
                  <a:tcPr/>
                </a:tc>
                <a:tc>
                  <a:txBody>
                    <a:bodyPr/>
                    <a:lstStyle/>
                    <a:p>
                      <a:pPr algn="ctr"/>
                      <a:r>
                        <a:rPr lang="tr-TR" dirty="0" smtClean="0"/>
                        <a:t>Kuvvetli</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2"/>
                  </a:ext>
                </a:extLst>
              </a:tr>
              <a:tr h="370840">
                <a:tc>
                  <a:txBody>
                    <a:bodyPr/>
                    <a:lstStyle/>
                    <a:p>
                      <a:pPr algn="ctr"/>
                      <a:r>
                        <a:rPr lang="tr-TR" dirty="0" smtClean="0"/>
                        <a:t>Güneşli</a:t>
                      </a:r>
                      <a:endParaRPr lang="tr-TR" dirty="0"/>
                    </a:p>
                  </a:txBody>
                  <a:tcPr/>
                </a:tc>
                <a:tc>
                  <a:txBody>
                    <a:bodyPr/>
                    <a:lstStyle/>
                    <a:p>
                      <a:pPr algn="ctr"/>
                      <a:r>
                        <a:rPr lang="tr-TR" dirty="0" smtClean="0"/>
                        <a:t>Ilık</a:t>
                      </a:r>
                      <a:endParaRPr lang="tr-TR" dirty="0"/>
                    </a:p>
                  </a:txBody>
                  <a:tcPr/>
                </a:tc>
                <a:tc>
                  <a:txBody>
                    <a:bodyPr/>
                    <a:lstStyle/>
                    <a:p>
                      <a:pPr algn="ctr"/>
                      <a:r>
                        <a:rPr lang="tr-TR" dirty="0" smtClean="0"/>
                        <a:t>Yüksek</a:t>
                      </a:r>
                      <a:endParaRPr lang="tr-TR" dirty="0"/>
                    </a:p>
                  </a:txBody>
                  <a:tcPr/>
                </a:tc>
                <a:tc>
                  <a:txBody>
                    <a:bodyPr/>
                    <a:lstStyle/>
                    <a:p>
                      <a:pPr algn="ctr"/>
                      <a:r>
                        <a:rPr lang="tr-TR" dirty="0" smtClean="0"/>
                        <a:t>Hafif</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3"/>
                  </a:ext>
                </a:extLst>
              </a:tr>
              <a:tr h="370840">
                <a:tc>
                  <a:txBody>
                    <a:bodyPr/>
                    <a:lstStyle/>
                    <a:p>
                      <a:pPr algn="ctr"/>
                      <a:r>
                        <a:rPr lang="tr-TR" dirty="0" smtClean="0"/>
                        <a:t>Güneşli</a:t>
                      </a:r>
                      <a:endParaRPr lang="tr-TR" dirty="0"/>
                    </a:p>
                  </a:txBody>
                  <a:tcPr/>
                </a:tc>
                <a:tc>
                  <a:txBody>
                    <a:bodyPr/>
                    <a:lstStyle/>
                    <a:p>
                      <a:pPr algn="ctr"/>
                      <a:r>
                        <a:rPr lang="tr-TR" dirty="0" smtClean="0"/>
                        <a:t>Soğuk</a:t>
                      </a:r>
                      <a:endParaRPr lang="tr-TR" dirty="0"/>
                    </a:p>
                  </a:txBody>
                  <a:tcPr/>
                </a:tc>
                <a:tc>
                  <a:txBody>
                    <a:bodyPr/>
                    <a:lstStyle/>
                    <a:p>
                      <a:pPr algn="ctr"/>
                      <a:r>
                        <a:rPr lang="tr-TR" dirty="0" smtClean="0"/>
                        <a:t>Normal</a:t>
                      </a:r>
                      <a:endParaRPr lang="tr-TR" dirty="0"/>
                    </a:p>
                  </a:txBody>
                  <a:tcPr/>
                </a:tc>
                <a:tc>
                  <a:txBody>
                    <a:bodyPr/>
                    <a:lstStyle/>
                    <a:p>
                      <a:pPr algn="ctr"/>
                      <a:r>
                        <a:rPr lang="tr-TR" dirty="0" smtClean="0"/>
                        <a:t>Hafif</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4"/>
                  </a:ext>
                </a:extLst>
              </a:tr>
              <a:tr h="370840">
                <a:tc>
                  <a:txBody>
                    <a:bodyPr/>
                    <a:lstStyle/>
                    <a:p>
                      <a:pPr algn="ctr"/>
                      <a:r>
                        <a:rPr lang="tr-TR" dirty="0" smtClean="0"/>
                        <a:t>Güneşli</a:t>
                      </a:r>
                      <a:endParaRPr lang="tr-TR" dirty="0"/>
                    </a:p>
                  </a:txBody>
                  <a:tcPr/>
                </a:tc>
                <a:tc>
                  <a:txBody>
                    <a:bodyPr/>
                    <a:lstStyle/>
                    <a:p>
                      <a:pPr algn="ctr"/>
                      <a:r>
                        <a:rPr lang="tr-TR" dirty="0" smtClean="0"/>
                        <a:t>Ilık</a:t>
                      </a:r>
                      <a:endParaRPr lang="tr-TR" dirty="0"/>
                    </a:p>
                  </a:txBody>
                  <a:tcPr/>
                </a:tc>
                <a:tc>
                  <a:txBody>
                    <a:bodyPr/>
                    <a:lstStyle/>
                    <a:p>
                      <a:pPr algn="ctr"/>
                      <a:r>
                        <a:rPr lang="tr-TR" dirty="0" smtClean="0"/>
                        <a:t>Normal</a:t>
                      </a:r>
                      <a:endParaRPr lang="tr-TR" dirty="0"/>
                    </a:p>
                  </a:txBody>
                  <a:tcPr/>
                </a:tc>
                <a:tc>
                  <a:txBody>
                    <a:bodyPr/>
                    <a:lstStyle/>
                    <a:p>
                      <a:pPr algn="ctr"/>
                      <a:r>
                        <a:rPr lang="tr-TR" dirty="0" smtClean="0"/>
                        <a:t>Kuvvetli</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9379603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836712"/>
                <a:ext cx="8229600" cy="5640288"/>
              </a:xfrm>
            </p:spPr>
            <p:txBody>
              <a:bodyPr/>
              <a:lstStyle/>
              <a:p>
                <a:pPr algn="just">
                  <a:buFont typeface="Wingdings" pitchFamily="2" charset="2"/>
                  <a:buChar char="v"/>
                </a:pPr>
                <a:r>
                  <a:rPr lang="tr-TR" dirty="0" smtClean="0"/>
                  <a:t> Burada önce </a:t>
                </a:r>
                <a:r>
                  <a:rPr lang="tr-TR" dirty="0" smtClean="0">
                    <a:solidFill>
                      <a:srgbClr val="FF0000"/>
                    </a:solidFill>
                  </a:rPr>
                  <a:t>OYUN</a:t>
                </a:r>
                <a:r>
                  <a:rPr lang="tr-TR" dirty="0" smtClean="0"/>
                  <a:t> için </a:t>
                </a:r>
                <a:r>
                  <a:rPr lang="tr-TR" dirty="0" err="1" smtClean="0"/>
                  <a:t>entropiyi</a:t>
                </a:r>
                <a:r>
                  <a:rPr lang="tr-TR" dirty="0" smtClean="0"/>
                  <a:t> hesaplamak gerekiyor;</a:t>
                </a:r>
              </a:p>
              <a:p>
                <a:pPr marL="0" indent="0" algn="just">
                  <a:buNone/>
                </a:pPr>
                <a:endParaRPr lang="tr-TR" dirty="0"/>
              </a:p>
              <a:p>
                <a:pPr marL="0" indent="0" algn="just">
                  <a:buNone/>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𝑂𝑌𝑈𝑁</m:t>
                          </m:r>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3</m:t>
                          </m:r>
                        </m:num>
                        <m:den>
                          <m:r>
                            <a:rPr lang="tr-TR" b="0" i="1" smtClean="0">
                              <a:latin typeface="Cambria Math"/>
                            </a:rPr>
                            <m:t>5</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3</m:t>
                              </m:r>
                            </m:num>
                            <m:den>
                              <m:r>
                                <a:rPr lang="tr-TR" b="0" i="1" smtClean="0">
                                  <a:latin typeface="Cambria Math"/>
                                </a:rPr>
                                <m:t>5</m:t>
                              </m:r>
                            </m:den>
                          </m:f>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5</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5</m:t>
                                  </m:r>
                                </m:den>
                              </m:f>
                              <m:r>
                                <a:rPr lang="tr-TR" b="0" i="1" smtClean="0">
                                  <a:latin typeface="Cambria Math"/>
                                </a:rPr>
                                <m:t>)</m:t>
                              </m:r>
                            </m:e>
                          </m:func>
                        </m:e>
                      </m:func>
                    </m:oMath>
                  </m:oMathPara>
                </a14:m>
                <a:endParaRPr lang="tr-TR" dirty="0" smtClean="0"/>
              </a:p>
              <a:p>
                <a:pPr marL="0" indent="0" algn="just">
                  <a:buNone/>
                </a:pPr>
                <a:r>
                  <a:rPr lang="tr-TR" dirty="0"/>
                  <a:t> </a:t>
                </a:r>
                <a:r>
                  <a:rPr lang="tr-TR" dirty="0" smtClean="0"/>
                  <a:t>                                     = 0.970</a:t>
                </a:r>
              </a:p>
              <a:p>
                <a:pPr marL="457200" indent="-457200" algn="just">
                  <a:buFont typeface="+mj-lt"/>
                  <a:buAutoNum type="alphaLcParenR"/>
                </a:pPr>
                <a:r>
                  <a:rPr lang="tr-TR" dirty="0" smtClean="0">
                    <a:solidFill>
                      <a:srgbClr val="FF0000"/>
                    </a:solidFill>
                  </a:rPr>
                  <a:t>ISI niteliği için kazanç ölçütü:</a:t>
                </a:r>
              </a:p>
              <a:p>
                <a:pPr marL="0" indent="0" algn="just">
                  <a:buNone/>
                </a:pPr>
                <a:r>
                  <a:rPr lang="tr-TR" dirty="0">
                    <a:solidFill>
                      <a:srgbClr val="FF0000"/>
                    </a:solidFill>
                  </a:rPr>
                  <a:t> </a:t>
                </a:r>
                <a:r>
                  <a:rPr lang="tr-TR" dirty="0" smtClean="0"/>
                  <a:t>Önce ISI niteliğini ele alalım. Bu niteliğin her bir değeri için aşağıdaki değeri yazabiliriz.</a:t>
                </a:r>
              </a:p>
              <a:p>
                <a:pPr marL="0" indent="0" algn="ctr">
                  <a:buNone/>
                </a:pPr>
                <a14:m>
                  <m:oMath xmlns:m="http://schemas.openxmlformats.org/officeDocument/2006/math">
                    <m:d>
                      <m:dPr>
                        <m:begChr m:val="|"/>
                        <m:endChr m:val="|"/>
                        <m:ctrlPr>
                          <a:rPr lang="tr-TR" i="1" smtClean="0">
                            <a:latin typeface="Cambria Math" panose="02040503050406030204" pitchFamily="18" charset="0"/>
                          </a:rPr>
                        </m:ctrlPr>
                      </m:dPr>
                      <m:e>
                        <m:sSub>
                          <m:sSubPr>
                            <m:ctrlPr>
                              <a:rPr lang="tr-TR" i="1" smtClean="0">
                                <a:latin typeface="Cambria Math" panose="02040503050406030204" pitchFamily="18" charset="0"/>
                              </a:rPr>
                            </m:ctrlPr>
                          </m:sSubPr>
                          <m:e>
                            <m:r>
                              <a:rPr lang="tr-TR" b="0" i="1" smtClean="0">
                                <a:latin typeface="Cambria Math"/>
                              </a:rPr>
                              <m:t>𝐼𝑆𝐼</m:t>
                            </m:r>
                          </m:e>
                          <m:sub>
                            <m:r>
                              <a:rPr lang="tr-TR" b="0" i="1" smtClean="0">
                                <a:latin typeface="Cambria Math"/>
                              </a:rPr>
                              <m:t>𝑠𝑜</m:t>
                            </m:r>
                            <m:r>
                              <a:rPr lang="tr-TR" b="0" i="1" smtClean="0">
                                <a:latin typeface="Cambria Math"/>
                              </a:rPr>
                              <m:t>ğ</m:t>
                            </m:r>
                            <m:r>
                              <a:rPr lang="tr-TR" b="0" i="1" smtClean="0">
                                <a:latin typeface="Cambria Math"/>
                              </a:rPr>
                              <m:t>𝑢𝑘</m:t>
                            </m:r>
                          </m:sub>
                        </m:sSub>
                      </m:e>
                    </m:d>
                  </m:oMath>
                </a14:m>
                <a:r>
                  <a:rPr lang="tr-TR" dirty="0" smtClean="0"/>
                  <a:t>= 1</a:t>
                </a: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836712"/>
                <a:ext cx="8229600" cy="5640288"/>
              </a:xfrm>
              <a:blipFill rotWithShape="1">
                <a:blip r:embed="rId2"/>
                <a:stretch>
                  <a:fillRect l="-1111" t="-756"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810573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735360"/>
          </a:xfrm>
        </p:spPr>
        <p:txBody>
          <a:bodyPr>
            <a:normAutofit/>
          </a:bodyPr>
          <a:lstStyle/>
          <a:p>
            <a:r>
              <a:rPr lang="tr-TR" sz="2000" dirty="0" smtClean="0"/>
              <a:t>Tablo 3.9. ISI ve OYUN nitelik değerleri</a:t>
            </a:r>
            <a:endParaRPr lang="tr-TR" sz="2000" dirty="0"/>
          </a:p>
        </p:txBody>
      </p:sp>
      <p:graphicFrame>
        <p:nvGraphicFramePr>
          <p:cNvPr id="5" name="İçerik Yer Tutucusu 4"/>
          <p:cNvGraphicFramePr>
            <a:graphicFrameLocks noGrp="1"/>
          </p:cNvGraphicFramePr>
          <p:nvPr>
            <p:ph idx="1"/>
            <p:extLst>
              <p:ext uri="{D42A27DB-BD31-4B8C-83A1-F6EECF244321}">
                <p14:modId xmlns:p14="http://schemas.microsoft.com/office/powerpoint/2010/main" val="1558789598"/>
              </p:ext>
            </p:extLst>
          </p:nvPr>
        </p:nvGraphicFramePr>
        <p:xfrm>
          <a:off x="457200" y="1600200"/>
          <a:ext cx="8229600" cy="2225040"/>
        </p:xfrm>
        <a:graphic>
          <a:graphicData uri="http://schemas.openxmlformats.org/drawingml/2006/table">
            <a:tbl>
              <a:tblPr firstRow="1" bandRow="1">
                <a:tableStyleId>{10A1B5D5-9B99-4C35-A422-299274C87663}</a:tableStyleId>
              </a:tblPr>
              <a:tblGrid>
                <a:gridCol w="4114800">
                  <a:extLst>
                    <a:ext uri="{9D8B030D-6E8A-4147-A177-3AD203B41FA5}">
                      <a16:colId xmlns:a16="http://schemas.microsoft.com/office/drawing/2014/main" xmlns="" val="20000"/>
                    </a:ext>
                  </a:extLst>
                </a:gridCol>
                <a:gridCol w="4114800">
                  <a:extLst>
                    <a:ext uri="{9D8B030D-6E8A-4147-A177-3AD203B41FA5}">
                      <a16:colId xmlns:a16="http://schemas.microsoft.com/office/drawing/2014/main" xmlns="" val="20001"/>
                    </a:ext>
                  </a:extLst>
                </a:gridCol>
              </a:tblGrid>
              <a:tr h="370840">
                <a:tc>
                  <a:txBody>
                    <a:bodyPr/>
                    <a:lstStyle/>
                    <a:p>
                      <a:pPr algn="ctr"/>
                      <a:r>
                        <a:rPr lang="tr-TR" dirty="0" smtClean="0"/>
                        <a:t>ISI</a:t>
                      </a:r>
                      <a:endParaRPr lang="tr-TR" dirty="0"/>
                    </a:p>
                  </a:txBody>
                  <a:tcPr/>
                </a:tc>
                <a:tc>
                  <a:txBody>
                    <a:bodyPr/>
                    <a:lstStyle/>
                    <a:p>
                      <a:pPr algn="ctr"/>
                      <a:r>
                        <a:rPr lang="tr-TR" dirty="0" smtClean="0"/>
                        <a:t>OYUN</a:t>
                      </a:r>
                      <a:endParaRPr lang="tr-TR" dirty="0"/>
                    </a:p>
                  </a:txBody>
                  <a:tcPr/>
                </a:tc>
                <a:extLst>
                  <a:ext uri="{0D108BD9-81ED-4DB2-BD59-A6C34878D82A}">
                    <a16:rowId xmlns:a16="http://schemas.microsoft.com/office/drawing/2014/main" xmlns="" val="10000"/>
                  </a:ext>
                </a:extLst>
              </a:tr>
              <a:tr h="370840">
                <a:tc>
                  <a:txBody>
                    <a:bodyPr/>
                    <a:lstStyle/>
                    <a:p>
                      <a:pPr algn="ctr"/>
                      <a:r>
                        <a:rPr lang="tr-TR" dirty="0" smtClean="0"/>
                        <a:t>Soğuk</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1"/>
                  </a:ext>
                </a:extLst>
              </a:tr>
              <a:tr h="370840">
                <a:tc>
                  <a:txBody>
                    <a:bodyPr/>
                    <a:lstStyle/>
                    <a:p>
                      <a:pPr algn="ctr"/>
                      <a:r>
                        <a:rPr lang="tr-TR" dirty="0" smtClean="0"/>
                        <a:t>Sıcak</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2"/>
                  </a:ext>
                </a:extLst>
              </a:tr>
              <a:tr h="370840">
                <a:tc>
                  <a:txBody>
                    <a:bodyPr/>
                    <a:lstStyle/>
                    <a:p>
                      <a:pPr algn="ctr"/>
                      <a:r>
                        <a:rPr lang="tr-TR" dirty="0" smtClean="0"/>
                        <a:t>Sıcak</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3"/>
                  </a:ext>
                </a:extLst>
              </a:tr>
              <a:tr h="370840">
                <a:tc>
                  <a:txBody>
                    <a:bodyPr/>
                    <a:lstStyle/>
                    <a:p>
                      <a:pPr algn="ctr"/>
                      <a:r>
                        <a:rPr lang="tr-TR" dirty="0" smtClean="0"/>
                        <a:t>Ilık</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4"/>
                  </a:ext>
                </a:extLst>
              </a:tr>
              <a:tr h="370840">
                <a:tc>
                  <a:txBody>
                    <a:bodyPr/>
                    <a:lstStyle/>
                    <a:p>
                      <a:pPr algn="ctr"/>
                      <a:r>
                        <a:rPr lang="tr-TR" dirty="0" smtClean="0"/>
                        <a:t>Ilık</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5"/>
                  </a:ext>
                </a:extLst>
              </a:tr>
            </a:tbl>
          </a:graphicData>
        </a:graphic>
      </p:graphicFrame>
      <p:sp>
        <p:nvSpPr>
          <p:cNvPr id="4" name="Altbilgi Yer Tutucusu 3"/>
          <p:cNvSpPr>
            <a:spLocks noGrp="1"/>
          </p:cNvSpPr>
          <p:nvPr>
            <p:ph type="ftr" sz="quarter" idx="11"/>
          </p:nvPr>
        </p:nvSpPr>
        <p:spPr/>
        <p:txBody>
          <a:bodyPr/>
          <a:lstStyle/>
          <a:p>
            <a:r>
              <a:rPr lang="tr-TR" smtClean="0"/>
              <a:t>Bölüm 3</a:t>
            </a:r>
            <a:endParaRPr lang="tr-TR"/>
          </a:p>
        </p:txBody>
      </p:sp>
      <p:sp>
        <p:nvSpPr>
          <p:cNvPr id="6" name="Metin kutusu 5"/>
          <p:cNvSpPr txBox="1"/>
          <p:nvPr/>
        </p:nvSpPr>
        <p:spPr>
          <a:xfrm>
            <a:off x="467544" y="4820317"/>
            <a:ext cx="8208912" cy="830997"/>
          </a:xfrm>
          <a:prstGeom prst="rect">
            <a:avLst/>
          </a:prstGeom>
          <a:noFill/>
        </p:spPr>
        <p:txBody>
          <a:bodyPr wrap="square" rtlCol="0">
            <a:spAutoFit/>
          </a:bodyPr>
          <a:lstStyle/>
          <a:p>
            <a:pPr algn="just"/>
            <a:r>
              <a:rPr lang="tr-TR" sz="2400" dirty="0" smtClean="0"/>
              <a:t>Bu tabloya göre ISI niteliğini çeşitli değerleri için entropi hesaplaması yapılır;</a:t>
            </a:r>
            <a:endParaRPr lang="tr-TR" sz="2400" dirty="0"/>
          </a:p>
        </p:txBody>
      </p:sp>
    </p:spTree>
    <p:extLst>
      <p:ext uri="{BB962C8B-B14F-4D97-AF65-F5344CB8AC3E}">
        <p14:creationId xmlns:p14="http://schemas.microsoft.com/office/powerpoint/2010/main" val="32274508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92696"/>
                <a:ext cx="8229600" cy="5904656"/>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𝐼𝑆𝐼</m:t>
                              </m:r>
                            </m:e>
                            <m:sub>
                              <m:r>
                                <a:rPr lang="tr-TR" b="0" i="1" smtClean="0">
                                  <a:latin typeface="Cambria Math"/>
                                </a:rPr>
                                <m:t>𝑠𝑜</m:t>
                              </m:r>
                              <m:r>
                                <a:rPr lang="tr-TR" b="0" i="1" smtClean="0">
                                  <a:latin typeface="Cambria Math"/>
                                </a:rPr>
                                <m:t>ğ</m:t>
                              </m:r>
                              <m:r>
                                <a:rPr lang="tr-TR" b="0" i="1" smtClean="0">
                                  <a:latin typeface="Cambria Math"/>
                                </a:rPr>
                                <m:t>𝑢𝑘</m:t>
                              </m:r>
                            </m:sub>
                          </m:sSub>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1</m:t>
                          </m:r>
                        </m:num>
                        <m:den>
                          <m:r>
                            <a:rPr lang="tr-TR" b="0" i="1" smtClean="0">
                              <a:latin typeface="Cambria Math"/>
                            </a:rPr>
                            <m:t>1</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1</m:t>
                              </m:r>
                            </m:num>
                            <m:den>
                              <m:r>
                                <a:rPr lang="tr-TR" b="0" i="1" smtClean="0">
                                  <a:latin typeface="Cambria Math"/>
                                </a:rPr>
                                <m:t>1</m:t>
                              </m:r>
                            </m:den>
                          </m:f>
                          <m:r>
                            <a:rPr lang="tr-TR" b="0" i="1" smtClean="0">
                              <a:latin typeface="Cambria Math"/>
                            </a:rPr>
                            <m:t>)=0</m:t>
                          </m:r>
                        </m:e>
                      </m:func>
                    </m:oMath>
                  </m:oMathPara>
                </a14:m>
                <a:endParaRPr lang="tr-TR" dirty="0" smtClean="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𝐼𝑆𝐼</m:t>
                              </m:r>
                            </m:e>
                            <m:sub>
                              <m:r>
                                <a:rPr lang="tr-TR" b="0" i="1" smtClean="0">
                                  <a:latin typeface="Cambria Math"/>
                                </a:rPr>
                                <m:t>𝑠𝚤𝑐𝑎𝑘</m:t>
                              </m:r>
                            </m:sub>
                          </m:sSub>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2</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2</m:t>
                              </m:r>
                            </m:den>
                          </m:f>
                          <m:r>
                            <a:rPr lang="tr-TR" b="0" i="1" smtClean="0">
                              <a:latin typeface="Cambria Math"/>
                            </a:rPr>
                            <m:t>)=0</m:t>
                          </m:r>
                        </m:e>
                      </m:func>
                    </m:oMath>
                  </m:oMathPara>
                </a14:m>
                <a:endParaRPr lang="tr-TR" dirty="0" smtClean="0"/>
              </a:p>
              <a:p>
                <a:pPr marL="0" indent="0" algn="ctr">
                  <a:buNone/>
                </a:pPr>
                <a:r>
                  <a:rPr lang="tr-TR" dirty="0"/>
                  <a:t> </a:t>
                </a:r>
                <a14:m>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smtClean="0">
                                <a:solidFill>
                                  <a:srgbClr val="292934"/>
                                </a:solidFill>
                                <a:latin typeface="Cambria Math" panose="02040503050406030204" pitchFamily="18" charset="0"/>
                              </a:rPr>
                            </m:ctrlPr>
                          </m:sSubPr>
                          <m:e>
                            <m:r>
                              <a:rPr lang="tr-TR" i="1">
                                <a:solidFill>
                                  <a:srgbClr val="292934"/>
                                </a:solidFill>
                                <a:latin typeface="Cambria Math"/>
                              </a:rPr>
                              <m:t>𝐼𝑆𝐼</m:t>
                            </m:r>
                          </m:e>
                          <m:sub>
                            <m:r>
                              <a:rPr lang="tr-TR" b="0" i="1" smtClean="0">
                                <a:solidFill>
                                  <a:srgbClr val="292934"/>
                                </a:solidFill>
                                <a:latin typeface="Cambria Math"/>
                              </a:rPr>
                              <m:t>𝚤𝑙𝚤𝑘</m:t>
                            </m:r>
                          </m:sub>
                        </m:sSub>
                      </m:e>
                    </m:d>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1</m:t>
                        </m:r>
                      </m:num>
                      <m:den>
                        <m:r>
                          <a:rPr lang="tr-TR" b="0" i="1" smtClean="0">
                            <a:solidFill>
                              <a:srgbClr val="292934"/>
                            </a:solidFill>
                            <a:latin typeface="Cambria Math"/>
                          </a:rPr>
                          <m:t>2</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b="0" i="1" smtClean="0">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1</m:t>
                            </m:r>
                          </m:num>
                          <m:den>
                            <m:r>
                              <a:rPr lang="tr-TR" b="0" i="1" smtClean="0">
                                <a:solidFill>
                                  <a:srgbClr val="292934"/>
                                </a:solidFill>
                                <a:latin typeface="Cambria Math"/>
                              </a:rPr>
                              <m:t>2</m:t>
                            </m:r>
                          </m:den>
                        </m:f>
                        <m:r>
                          <a:rPr lang="tr-TR" b="0" i="1" smtClean="0">
                            <a:solidFill>
                              <a:srgbClr val="292934"/>
                            </a:solidFill>
                            <a:latin typeface="Cambria Math"/>
                          </a:rPr>
                          <m:t>+</m:t>
                        </m:r>
                        <m:f>
                          <m:fPr>
                            <m:ctrlPr>
                              <a:rPr lang="tr-TR" i="1">
                                <a:solidFill>
                                  <a:srgbClr val="292934"/>
                                </a:solidFill>
                                <a:latin typeface="Cambria Math" panose="02040503050406030204" pitchFamily="18" charset="0"/>
                              </a:rPr>
                            </m:ctrlPr>
                          </m:fPr>
                          <m:num>
                            <m:r>
                              <a:rPr lang="tr-TR" i="1">
                                <a:solidFill>
                                  <a:srgbClr val="292934"/>
                                </a:solidFill>
                                <a:latin typeface="Cambria Math"/>
                              </a:rPr>
                              <m:t>1</m:t>
                            </m:r>
                          </m:num>
                          <m:den>
                            <m:r>
                              <a:rPr lang="tr-TR" i="1">
                                <a:solidFill>
                                  <a:srgbClr val="292934"/>
                                </a:solidFill>
                                <a:latin typeface="Cambria Math"/>
                              </a:rPr>
                              <m:t>2</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b="0" i="1" smtClean="0">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1</m:t>
                                </m:r>
                              </m:num>
                              <m:den>
                                <m:r>
                                  <a:rPr lang="tr-TR" b="0" i="1" smtClean="0">
                                    <a:solidFill>
                                      <a:srgbClr val="292934"/>
                                    </a:solidFill>
                                    <a:latin typeface="Cambria Math"/>
                                  </a:rPr>
                                  <m:t>2</m:t>
                                </m:r>
                              </m:den>
                            </m:f>
                            <m:r>
                              <a:rPr lang="tr-TR" i="1">
                                <a:solidFill>
                                  <a:srgbClr val="292934"/>
                                </a:solidFill>
                                <a:latin typeface="Cambria Math"/>
                              </a:rPr>
                              <m:t>)</m:t>
                            </m:r>
                          </m:e>
                        </m:func>
                      </m:e>
                    </m:func>
                    <m:r>
                      <a:rPr lang="tr-TR" b="0" i="0" smtClean="0">
                        <a:solidFill>
                          <a:srgbClr val="292934"/>
                        </a:solidFill>
                        <a:latin typeface="Cambria Math"/>
                      </a:rPr>
                      <m:t>=1</m:t>
                    </m:r>
                  </m:oMath>
                </a14:m>
                <a:endParaRPr lang="tr-TR" dirty="0" smtClean="0"/>
              </a:p>
              <a:p>
                <a:pPr marL="0" indent="0" algn="ctr">
                  <a:buNone/>
                </a:pPr>
                <a:endParaRPr lang="tr-TR" dirty="0" smtClean="0"/>
              </a:p>
              <a:p>
                <a:pPr marL="0" indent="0" algn="just">
                  <a:buNone/>
                </a:pPr>
                <a14:m>
                  <m:oMathPara xmlns:m="http://schemas.openxmlformats.org/officeDocument/2006/math">
                    <m:oMathParaPr>
                      <m:jc m:val="left"/>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𝐼𝑆𝐼</m:t>
                          </m:r>
                          <m:r>
                            <a:rPr lang="tr-TR" b="0" i="1" smtClean="0">
                              <a:latin typeface="Cambria Math"/>
                            </a:rPr>
                            <m:t>,</m:t>
                          </m:r>
                          <m:r>
                            <a:rPr lang="tr-TR" b="0" i="1" smtClean="0">
                              <a:latin typeface="Cambria Math"/>
                            </a:rPr>
                            <m:t>𝑂𝑌𝑈𝑁</m:t>
                          </m:r>
                        </m:e>
                      </m:d>
                      <m:r>
                        <a:rPr lang="tr-TR" b="0" i="1" smtClean="0">
                          <a:latin typeface="Cambria Math"/>
                        </a:rPr>
                        <m:t>𝑒𝑛𝑡𝑟𝑜𝑝𝑖𝑠𝑖</m:t>
                      </m:r>
                      <m:r>
                        <a:rPr lang="tr-TR" b="0" i="1" smtClean="0">
                          <a:latin typeface="Cambria Math"/>
                        </a:rPr>
                        <m:t> ş</m:t>
                      </m:r>
                      <m:r>
                        <a:rPr lang="tr-TR" b="0" i="1" smtClean="0">
                          <a:latin typeface="Cambria Math"/>
                        </a:rPr>
                        <m:t>𝑢</m:t>
                      </m:r>
                      <m:r>
                        <a:rPr lang="tr-TR" b="0" i="1" smtClean="0">
                          <a:latin typeface="Cambria Math"/>
                        </a:rPr>
                        <m:t> ş</m:t>
                      </m:r>
                      <m:r>
                        <a:rPr lang="tr-TR" b="0" i="1" smtClean="0">
                          <a:latin typeface="Cambria Math"/>
                        </a:rPr>
                        <m:t>𝑒𝑘𝑖𝑙𝑑𝑒</m:t>
                      </m:r>
                      <m:r>
                        <a:rPr lang="tr-TR" b="0" i="1" smtClean="0">
                          <a:latin typeface="Cambria Math"/>
                        </a:rPr>
                        <m:t> </m:t>
                      </m:r>
                      <m:r>
                        <a:rPr lang="tr-TR" b="0" i="1" smtClean="0">
                          <a:latin typeface="Cambria Math"/>
                        </a:rPr>
                        <m:t>𝑒𝑙𝑑𝑒</m:t>
                      </m:r>
                      <m:r>
                        <a:rPr lang="tr-TR" b="0" i="1" smtClean="0">
                          <a:latin typeface="Cambria Math"/>
                        </a:rPr>
                        <m:t> </m:t>
                      </m:r>
                      <m:r>
                        <a:rPr lang="tr-TR" b="0" i="1" smtClean="0">
                          <a:latin typeface="Cambria Math"/>
                        </a:rPr>
                        <m:t>𝑒𝑑𝑖𝑙𝑖𝑟</m:t>
                      </m:r>
                      <m:r>
                        <a:rPr lang="tr-TR" b="0" i="1" smtClean="0">
                          <a:latin typeface="Cambria Math"/>
                        </a:rPr>
                        <m:t>;</m:t>
                      </m:r>
                    </m:oMath>
                  </m:oMathPara>
                </a14:m>
                <a:endParaRPr lang="tr-TR" dirty="0" smtClean="0"/>
              </a:p>
              <a:p>
                <a:pPr marL="0" indent="0" algn="just">
                  <a:buNone/>
                </a:pPr>
                <a14:m>
                  <m:oMathPara xmlns:m="http://schemas.openxmlformats.org/officeDocument/2006/math">
                    <m:oMathParaPr>
                      <m:jc m:val="center"/>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𝐼𝑆𝐼</m:t>
                          </m:r>
                          <m:r>
                            <a:rPr lang="tr-TR" b="0" i="1" smtClean="0">
                              <a:latin typeface="Cambria Math"/>
                            </a:rPr>
                            <m:t>,</m:t>
                          </m:r>
                          <m:r>
                            <a:rPr lang="tr-TR" b="0" i="1" smtClean="0">
                              <a:latin typeface="Cambria Math"/>
                            </a:rPr>
                            <m:t>𝑂𝑌𝑈𝑁</m:t>
                          </m:r>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1</m:t>
                          </m:r>
                        </m:num>
                        <m:den>
                          <m:r>
                            <a:rPr lang="tr-TR" b="0" i="1" smtClean="0">
                              <a:latin typeface="Cambria Math"/>
                            </a:rPr>
                            <m:t>5</m:t>
                          </m:r>
                        </m:den>
                      </m:f>
                      <m:d>
                        <m:dPr>
                          <m:ctrlPr>
                            <a:rPr lang="tr-TR" b="0" i="1" smtClean="0">
                              <a:latin typeface="Cambria Math" panose="02040503050406030204" pitchFamily="18" charset="0"/>
                            </a:rPr>
                          </m:ctrlPr>
                        </m:dPr>
                        <m:e>
                          <m:r>
                            <a:rPr lang="tr-TR" b="0" i="1" smtClean="0">
                              <a:latin typeface="Cambria Math"/>
                            </a:rPr>
                            <m:t>0</m:t>
                          </m:r>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5</m:t>
                          </m:r>
                        </m:den>
                      </m:f>
                      <m:d>
                        <m:dPr>
                          <m:ctrlPr>
                            <a:rPr lang="tr-TR" b="0" i="1" smtClean="0">
                              <a:latin typeface="Cambria Math" panose="02040503050406030204" pitchFamily="18" charset="0"/>
                            </a:rPr>
                          </m:ctrlPr>
                        </m:dPr>
                        <m:e>
                          <m:r>
                            <a:rPr lang="tr-TR" b="0" i="1" smtClean="0">
                              <a:latin typeface="Cambria Math"/>
                            </a:rPr>
                            <m:t>0</m:t>
                          </m:r>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5</m:t>
                          </m:r>
                        </m:den>
                      </m:f>
                      <m:d>
                        <m:dPr>
                          <m:ctrlPr>
                            <a:rPr lang="tr-TR" b="0" i="1" smtClean="0">
                              <a:latin typeface="Cambria Math" panose="02040503050406030204" pitchFamily="18" charset="0"/>
                            </a:rPr>
                          </m:ctrlPr>
                        </m:dPr>
                        <m:e>
                          <m:r>
                            <a:rPr lang="tr-TR" b="0" i="1" smtClean="0">
                              <a:latin typeface="Cambria Math"/>
                            </a:rPr>
                            <m:t>1</m:t>
                          </m:r>
                        </m:e>
                      </m:d>
                      <m:r>
                        <a:rPr lang="tr-TR" b="0" i="1" smtClean="0">
                          <a:latin typeface="Cambria Math"/>
                        </a:rPr>
                        <m:t>=0.4</m:t>
                      </m:r>
                    </m:oMath>
                  </m:oMathPara>
                </a14:m>
                <a:endParaRPr lang="tr-TR" dirty="0" smtClean="0"/>
              </a:p>
              <a:p>
                <a:pPr marL="0" indent="0" algn="just">
                  <a:buNone/>
                </a:pPr>
                <a:endParaRPr lang="tr-TR" dirty="0" smtClean="0"/>
              </a:p>
              <a:p>
                <a:pPr marL="0" indent="0" algn="just">
                  <a:buNone/>
                </a:pPr>
                <a14:m>
                  <m:oMathPara xmlns:m="http://schemas.openxmlformats.org/officeDocument/2006/math">
                    <m:oMathParaPr>
                      <m:jc m:val="center"/>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𝐼𝑆𝐼</m:t>
                          </m:r>
                        </m:e>
                      </m:d>
                      <m:r>
                        <a:rPr lang="tr-TR" b="0" i="1" smtClean="0">
                          <a:latin typeface="Cambria Math"/>
                        </a:rPr>
                        <m:t>=0.970 </m:t>
                      </m:r>
                      <m:r>
                        <a:rPr lang="tr-TR" b="0" i="1" smtClean="0">
                          <a:latin typeface="Cambria Math"/>
                        </a:rPr>
                        <m:t>𝑜𝑙𝑑𝑢</m:t>
                      </m:r>
                      <m:r>
                        <a:rPr lang="tr-TR" b="0" i="1" smtClean="0">
                          <a:latin typeface="Cambria Math"/>
                        </a:rPr>
                        <m:t>ğ</m:t>
                      </m:r>
                      <m:r>
                        <a:rPr lang="tr-TR" b="0" i="1" smtClean="0">
                          <a:latin typeface="Cambria Math"/>
                        </a:rPr>
                        <m:t>𝑢𝑛𝑎</m:t>
                      </m:r>
                      <m:r>
                        <a:rPr lang="tr-TR" b="0" i="1" smtClean="0">
                          <a:latin typeface="Cambria Math"/>
                        </a:rPr>
                        <m:t> </m:t>
                      </m:r>
                      <m:r>
                        <a:rPr lang="tr-TR" b="0" i="1" smtClean="0">
                          <a:latin typeface="Cambria Math"/>
                        </a:rPr>
                        <m:t>𝑔</m:t>
                      </m:r>
                      <m:r>
                        <a:rPr lang="tr-TR" b="0" i="1" smtClean="0">
                          <a:latin typeface="Cambria Math"/>
                        </a:rPr>
                        <m:t>ö</m:t>
                      </m:r>
                      <m:r>
                        <a:rPr lang="tr-TR" b="0" i="1" smtClean="0">
                          <a:latin typeface="Cambria Math"/>
                        </a:rPr>
                        <m:t>𝑟𝑒</m:t>
                      </m:r>
                      <m:r>
                        <a:rPr lang="tr-TR" b="0" i="1" smtClean="0">
                          <a:latin typeface="Cambria Math"/>
                        </a:rPr>
                        <m:t>,</m:t>
                      </m:r>
                      <m:r>
                        <a:rPr lang="tr-TR" b="0" i="1" smtClean="0">
                          <a:latin typeface="Cambria Math"/>
                        </a:rPr>
                        <m:t>𝑘𝑎𝑧𝑎𝑛</m:t>
                      </m:r>
                      <m:r>
                        <a:rPr lang="tr-TR" b="0" i="1" smtClean="0">
                          <a:latin typeface="Cambria Math"/>
                        </a:rPr>
                        <m:t>ç ö</m:t>
                      </m:r>
                      <m:r>
                        <a:rPr lang="tr-TR" b="0" i="1" smtClean="0">
                          <a:latin typeface="Cambria Math"/>
                        </a:rPr>
                        <m:t>𝑙</m:t>
                      </m:r>
                      <m:r>
                        <a:rPr lang="tr-TR" b="0" i="1" smtClean="0">
                          <a:latin typeface="Cambria Math"/>
                        </a:rPr>
                        <m:t>çü</m:t>
                      </m:r>
                      <m:r>
                        <a:rPr lang="tr-TR" b="0" i="1" smtClean="0">
                          <a:latin typeface="Cambria Math"/>
                        </a:rPr>
                        <m:t>𝑡</m:t>
                      </m:r>
                      <m:r>
                        <a:rPr lang="tr-TR" b="0" i="1" smtClean="0">
                          <a:latin typeface="Cambria Math"/>
                        </a:rPr>
                        <m:t>ü ;</m:t>
                      </m:r>
                    </m:oMath>
                  </m:oMathPara>
                </a14:m>
                <a:endParaRPr lang="tr-TR" b="0" dirty="0" smtClean="0"/>
              </a:p>
              <a:p>
                <a:pPr marL="0" indent="0" algn="just">
                  <a:buNone/>
                </a:pPr>
                <a:endParaRPr lang="tr-TR" b="0" dirty="0" smtClean="0"/>
              </a:p>
              <a:p>
                <a:pPr marL="0" indent="0" algn="just">
                  <a:buNone/>
                </a:pPr>
                <a14:m>
                  <m:oMathPara xmlns:m="http://schemas.openxmlformats.org/officeDocument/2006/math">
                    <m:oMathParaPr>
                      <m:jc m:val="center"/>
                    </m:oMathParaPr>
                    <m:oMath xmlns:m="http://schemas.openxmlformats.org/officeDocument/2006/math">
                      <m:r>
                        <a:rPr lang="tr-TR" b="0" i="1" smtClean="0">
                          <a:latin typeface="Cambria Math"/>
                        </a:rPr>
                        <m:t>𝐾𝑎𝑧𝑎𝑛</m:t>
                      </m:r>
                      <m:r>
                        <a:rPr lang="tr-TR" b="0" i="1" smtClean="0">
                          <a:latin typeface="Cambria Math"/>
                        </a:rPr>
                        <m:t>ç</m:t>
                      </m:r>
                      <m:d>
                        <m:dPr>
                          <m:ctrlPr>
                            <a:rPr lang="tr-TR" b="0" i="1" smtClean="0">
                              <a:latin typeface="Cambria Math" panose="02040503050406030204" pitchFamily="18" charset="0"/>
                            </a:rPr>
                          </m:ctrlPr>
                        </m:dPr>
                        <m:e>
                          <m:r>
                            <a:rPr lang="tr-TR" b="0" i="1" smtClean="0">
                              <a:latin typeface="Cambria Math"/>
                            </a:rPr>
                            <m:t>𝐼𝑆𝐼</m:t>
                          </m:r>
                          <m:r>
                            <a:rPr lang="tr-TR" b="0" i="1" smtClean="0">
                              <a:latin typeface="Cambria Math"/>
                            </a:rPr>
                            <m:t>,</m:t>
                          </m:r>
                          <m:r>
                            <a:rPr lang="tr-TR" b="0" i="1" smtClean="0">
                              <a:latin typeface="Cambria Math"/>
                            </a:rPr>
                            <m:t>𝑂𝑌𝑈𝑁</m:t>
                          </m:r>
                        </m:e>
                      </m:d>
                      <m:r>
                        <a:rPr lang="tr-TR" b="0" i="1" smtClean="0">
                          <a:latin typeface="Cambria Math"/>
                        </a:rPr>
                        <m:t>=</m:t>
                      </m:r>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𝑂𝑌𝑈𝑁</m:t>
                          </m:r>
                        </m:e>
                      </m:d>
                      <m:r>
                        <a:rPr lang="tr-TR" b="0" i="1" smtClean="0">
                          <a:latin typeface="Cambria Math"/>
                        </a:rPr>
                        <m:t>−</m:t>
                      </m:r>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𝐼𝑆𝐼</m:t>
                          </m:r>
                          <m:r>
                            <a:rPr lang="tr-TR" b="0" i="1" smtClean="0">
                              <a:latin typeface="Cambria Math"/>
                            </a:rPr>
                            <m:t>,</m:t>
                          </m:r>
                          <m:r>
                            <a:rPr lang="tr-TR" b="0" i="1" smtClean="0">
                              <a:latin typeface="Cambria Math"/>
                            </a:rPr>
                            <m:t>𝑂𝑌𝑈𝑁</m:t>
                          </m:r>
                        </m:e>
                      </m:d>
                    </m:oMath>
                  </m:oMathPara>
                </a14:m>
                <a:endParaRPr lang="tr-TR" b="0" dirty="0" smtClean="0"/>
              </a:p>
              <a:p>
                <a:pPr marL="0" indent="0" algn="just">
                  <a:buNone/>
                </a:pPr>
                <a:r>
                  <a:rPr lang="tr-TR" dirty="0" smtClean="0"/>
                  <a:t>                                         = 0.970-0.4</a:t>
                </a:r>
              </a:p>
              <a:p>
                <a:pPr marL="0" indent="0" algn="just">
                  <a:buNone/>
                </a:pPr>
                <a:r>
                  <a:rPr lang="tr-TR" dirty="0"/>
                  <a:t> </a:t>
                </a:r>
                <a:r>
                  <a:rPr lang="tr-TR" dirty="0" smtClean="0"/>
                  <a:t>                                        = 0.570</a:t>
                </a:r>
              </a:p>
              <a:p>
                <a:pPr marL="0" indent="0" algn="ctr">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92696"/>
                <a:ext cx="8229600" cy="5904656"/>
              </a:xfrm>
              <a:blipFill rotWithShape="1">
                <a:blip r:embed="rId2"/>
                <a:stretch>
                  <a:fillRect l="-148" b="-1136"/>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42893094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çerik Yer Tutucusu 3"/>
          <p:cNvGraphicFramePr>
            <a:graphicFrameLocks noGrp="1"/>
          </p:cNvGraphicFramePr>
          <p:nvPr>
            <p:ph idx="1"/>
            <p:extLst>
              <p:ext uri="{D42A27DB-BD31-4B8C-83A1-F6EECF244321}">
                <p14:modId xmlns:p14="http://schemas.microsoft.com/office/powerpoint/2010/main" val="3008722422"/>
              </p:ext>
            </p:extLst>
          </p:nvPr>
        </p:nvGraphicFramePr>
        <p:xfrm>
          <a:off x="2627784" y="692696"/>
          <a:ext cx="5112568" cy="2279118"/>
        </p:xfrm>
        <a:graphic>
          <a:graphicData uri="http://schemas.openxmlformats.org/drawingml/2006/table">
            <a:tbl>
              <a:tblPr firstRow="1" bandRow="1">
                <a:tableStyleId>{6E25E649-3F16-4E02-A733-19D2CDBF48F0}</a:tableStyleId>
              </a:tblPr>
              <a:tblGrid>
                <a:gridCol w="1278142">
                  <a:extLst>
                    <a:ext uri="{9D8B030D-6E8A-4147-A177-3AD203B41FA5}">
                      <a16:colId xmlns:a16="http://schemas.microsoft.com/office/drawing/2014/main" xmlns="" val="20000"/>
                    </a:ext>
                  </a:extLst>
                </a:gridCol>
                <a:gridCol w="1278142">
                  <a:extLst>
                    <a:ext uri="{9D8B030D-6E8A-4147-A177-3AD203B41FA5}">
                      <a16:colId xmlns:a16="http://schemas.microsoft.com/office/drawing/2014/main" xmlns="" val="20001"/>
                    </a:ext>
                  </a:extLst>
                </a:gridCol>
                <a:gridCol w="1278142">
                  <a:extLst>
                    <a:ext uri="{9D8B030D-6E8A-4147-A177-3AD203B41FA5}">
                      <a16:colId xmlns:a16="http://schemas.microsoft.com/office/drawing/2014/main" xmlns="" val="20002"/>
                    </a:ext>
                  </a:extLst>
                </a:gridCol>
                <a:gridCol w="1278142">
                  <a:extLst>
                    <a:ext uri="{9D8B030D-6E8A-4147-A177-3AD203B41FA5}">
                      <a16:colId xmlns:a16="http://schemas.microsoft.com/office/drawing/2014/main" xmlns="" val="20003"/>
                    </a:ext>
                  </a:extLst>
                </a:gridCol>
              </a:tblGrid>
              <a:tr h="318893">
                <a:tc>
                  <a:txBody>
                    <a:bodyPr/>
                    <a:lstStyle/>
                    <a:p>
                      <a:r>
                        <a:rPr lang="tr-TR" dirty="0" smtClean="0"/>
                        <a:t>Müşteri</a:t>
                      </a:r>
                      <a:endParaRPr lang="tr-TR" dirty="0"/>
                    </a:p>
                  </a:txBody>
                  <a:tcPr/>
                </a:tc>
                <a:tc>
                  <a:txBody>
                    <a:bodyPr/>
                    <a:lstStyle/>
                    <a:p>
                      <a:r>
                        <a:rPr lang="tr-TR" dirty="0" smtClean="0"/>
                        <a:t>Borç</a:t>
                      </a:r>
                      <a:endParaRPr lang="tr-TR" dirty="0"/>
                    </a:p>
                  </a:txBody>
                  <a:tcPr/>
                </a:tc>
                <a:tc>
                  <a:txBody>
                    <a:bodyPr/>
                    <a:lstStyle/>
                    <a:p>
                      <a:r>
                        <a:rPr lang="tr-TR" dirty="0" smtClean="0"/>
                        <a:t>Gelir</a:t>
                      </a:r>
                      <a:endParaRPr lang="tr-TR" dirty="0"/>
                    </a:p>
                  </a:txBody>
                  <a:tcPr/>
                </a:tc>
                <a:tc>
                  <a:txBody>
                    <a:bodyPr/>
                    <a:lstStyle/>
                    <a:p>
                      <a:r>
                        <a:rPr lang="tr-TR" dirty="0" smtClean="0"/>
                        <a:t>Risk</a:t>
                      </a:r>
                      <a:endParaRPr lang="tr-TR" dirty="0"/>
                    </a:p>
                  </a:txBody>
                  <a:tcPr/>
                </a:tc>
                <a:extLst>
                  <a:ext uri="{0D108BD9-81ED-4DB2-BD59-A6C34878D82A}">
                    <a16:rowId xmlns:a16="http://schemas.microsoft.com/office/drawing/2014/main" xmlns="" val="10000"/>
                  </a:ext>
                </a:extLst>
              </a:tr>
              <a:tr h="318893">
                <a:tc>
                  <a:txBody>
                    <a:bodyPr/>
                    <a:lstStyle/>
                    <a:p>
                      <a:r>
                        <a:rPr lang="tr-TR" sz="1200" dirty="0" smtClean="0"/>
                        <a:t>Ali</a:t>
                      </a:r>
                      <a:endParaRPr lang="tr-TR" sz="1200" dirty="0"/>
                    </a:p>
                  </a:txBody>
                  <a:tcPr/>
                </a:tc>
                <a:tc>
                  <a:txBody>
                    <a:bodyPr/>
                    <a:lstStyle/>
                    <a:p>
                      <a:r>
                        <a:rPr lang="tr-TR" sz="1200" dirty="0" smtClean="0"/>
                        <a:t>Yüksek</a:t>
                      </a:r>
                      <a:endParaRPr lang="tr-TR" sz="1200" dirty="0"/>
                    </a:p>
                  </a:txBody>
                  <a:tcPr/>
                </a:tc>
                <a:tc>
                  <a:txBody>
                    <a:bodyPr/>
                    <a:lstStyle/>
                    <a:p>
                      <a:r>
                        <a:rPr lang="tr-TR" sz="1200" dirty="0" smtClean="0"/>
                        <a:t>Yüksek</a:t>
                      </a:r>
                      <a:endParaRPr lang="tr-TR" sz="1200" dirty="0"/>
                    </a:p>
                  </a:txBody>
                  <a:tcPr/>
                </a:tc>
                <a:tc>
                  <a:txBody>
                    <a:bodyPr/>
                    <a:lstStyle/>
                    <a:p>
                      <a:r>
                        <a:rPr lang="tr-TR" sz="1200" dirty="0" smtClean="0"/>
                        <a:t>Kötü</a:t>
                      </a:r>
                      <a:endParaRPr lang="tr-TR" sz="1200" dirty="0"/>
                    </a:p>
                  </a:txBody>
                  <a:tcPr/>
                </a:tc>
                <a:extLst>
                  <a:ext uri="{0D108BD9-81ED-4DB2-BD59-A6C34878D82A}">
                    <a16:rowId xmlns:a16="http://schemas.microsoft.com/office/drawing/2014/main" xmlns="" val="10001"/>
                  </a:ext>
                </a:extLst>
              </a:tr>
              <a:tr h="318893">
                <a:tc>
                  <a:txBody>
                    <a:bodyPr/>
                    <a:lstStyle/>
                    <a:p>
                      <a:r>
                        <a:rPr lang="tr-TR" sz="1200" dirty="0" smtClean="0"/>
                        <a:t>Ayşe</a:t>
                      </a:r>
                      <a:endParaRPr lang="tr-TR"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dirty="0" smtClean="0"/>
                        <a:t>Yüksek</a:t>
                      </a:r>
                    </a:p>
                  </a:txBody>
                  <a:tcPr/>
                </a:tc>
                <a:tc>
                  <a:txBody>
                    <a:bodyPr/>
                    <a:lstStyle/>
                    <a:p>
                      <a:r>
                        <a:rPr lang="tr-TR" sz="1200" dirty="0" smtClean="0"/>
                        <a:t>Yüksek</a:t>
                      </a:r>
                      <a:endParaRPr lang="tr-TR" sz="1200" dirty="0"/>
                    </a:p>
                  </a:txBody>
                  <a:tcPr/>
                </a:tc>
                <a:tc>
                  <a:txBody>
                    <a:bodyPr/>
                    <a:lstStyle/>
                    <a:p>
                      <a:r>
                        <a:rPr lang="tr-TR" sz="1200" dirty="0" smtClean="0"/>
                        <a:t>Kötü</a:t>
                      </a:r>
                      <a:endParaRPr lang="tr-TR" sz="1200" dirty="0"/>
                    </a:p>
                  </a:txBody>
                  <a:tcPr/>
                </a:tc>
                <a:extLst>
                  <a:ext uri="{0D108BD9-81ED-4DB2-BD59-A6C34878D82A}">
                    <a16:rowId xmlns:a16="http://schemas.microsoft.com/office/drawing/2014/main" xmlns="" val="10002"/>
                  </a:ext>
                </a:extLst>
              </a:tr>
              <a:tr h="318893">
                <a:tc>
                  <a:txBody>
                    <a:bodyPr/>
                    <a:lstStyle/>
                    <a:p>
                      <a:r>
                        <a:rPr lang="tr-TR" sz="1200" dirty="0" smtClean="0"/>
                        <a:t>Kenan</a:t>
                      </a:r>
                      <a:endParaRPr lang="tr-TR"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dirty="0" smtClean="0"/>
                        <a:t>Yüksek</a:t>
                      </a:r>
                    </a:p>
                  </a:txBody>
                  <a:tcPr/>
                </a:tc>
                <a:tc>
                  <a:txBody>
                    <a:bodyPr/>
                    <a:lstStyle/>
                    <a:p>
                      <a:r>
                        <a:rPr lang="tr-TR" sz="1200" dirty="0" smtClean="0"/>
                        <a:t>Düşük</a:t>
                      </a:r>
                      <a:endParaRPr lang="tr-TR" sz="1200" dirty="0"/>
                    </a:p>
                  </a:txBody>
                  <a:tcPr/>
                </a:tc>
                <a:tc>
                  <a:txBody>
                    <a:bodyPr/>
                    <a:lstStyle/>
                    <a:p>
                      <a:r>
                        <a:rPr lang="tr-TR" sz="1200" dirty="0" smtClean="0"/>
                        <a:t>Kötü</a:t>
                      </a:r>
                      <a:endParaRPr lang="tr-TR" sz="1200" dirty="0"/>
                    </a:p>
                  </a:txBody>
                  <a:tcPr/>
                </a:tc>
                <a:extLst>
                  <a:ext uri="{0D108BD9-81ED-4DB2-BD59-A6C34878D82A}">
                    <a16:rowId xmlns:a16="http://schemas.microsoft.com/office/drawing/2014/main" xmlns="" val="10003"/>
                  </a:ext>
                </a:extLst>
              </a:tr>
              <a:tr h="318893">
                <a:tc>
                  <a:txBody>
                    <a:bodyPr/>
                    <a:lstStyle/>
                    <a:p>
                      <a:r>
                        <a:rPr lang="tr-TR" sz="1200" dirty="0" smtClean="0"/>
                        <a:t>Burak</a:t>
                      </a:r>
                      <a:endParaRPr lang="tr-TR" sz="1200" dirty="0"/>
                    </a:p>
                  </a:txBody>
                  <a:tcPr/>
                </a:tc>
                <a:tc>
                  <a:txBody>
                    <a:bodyPr/>
                    <a:lstStyle/>
                    <a:p>
                      <a:r>
                        <a:rPr lang="tr-TR" sz="1200" dirty="0" smtClean="0"/>
                        <a:t>Düşük</a:t>
                      </a:r>
                      <a:endParaRPr lang="tr-TR" sz="1200" dirty="0"/>
                    </a:p>
                  </a:txBody>
                  <a:tcPr/>
                </a:tc>
                <a:tc>
                  <a:txBody>
                    <a:bodyPr/>
                    <a:lstStyle/>
                    <a:p>
                      <a:r>
                        <a:rPr lang="tr-TR" sz="1200" dirty="0" smtClean="0"/>
                        <a:t>Yüksek</a:t>
                      </a:r>
                      <a:endParaRPr lang="tr-TR" sz="1200" dirty="0"/>
                    </a:p>
                  </a:txBody>
                  <a:tcPr/>
                </a:tc>
                <a:tc>
                  <a:txBody>
                    <a:bodyPr/>
                    <a:lstStyle/>
                    <a:p>
                      <a:r>
                        <a:rPr lang="tr-TR" sz="1200" dirty="0" smtClean="0"/>
                        <a:t>İyi</a:t>
                      </a:r>
                      <a:endParaRPr lang="tr-TR" sz="1200" dirty="0"/>
                    </a:p>
                  </a:txBody>
                  <a:tcPr/>
                </a:tc>
                <a:extLst>
                  <a:ext uri="{0D108BD9-81ED-4DB2-BD59-A6C34878D82A}">
                    <a16:rowId xmlns:a16="http://schemas.microsoft.com/office/drawing/2014/main" xmlns="" val="10004"/>
                  </a:ext>
                </a:extLst>
              </a:tr>
              <a:tr h="318893">
                <a:tc>
                  <a:txBody>
                    <a:bodyPr/>
                    <a:lstStyle/>
                    <a:p>
                      <a:r>
                        <a:rPr lang="tr-TR" sz="1200" dirty="0" smtClean="0"/>
                        <a:t>Begüm</a:t>
                      </a:r>
                      <a:endParaRPr lang="tr-TR" sz="1200" dirty="0"/>
                    </a:p>
                  </a:txBody>
                  <a:tcPr/>
                </a:tc>
                <a:tc>
                  <a:txBody>
                    <a:bodyPr/>
                    <a:lstStyle/>
                    <a:p>
                      <a:r>
                        <a:rPr lang="tr-TR" sz="1200" dirty="0" smtClean="0"/>
                        <a:t>Düşük</a:t>
                      </a:r>
                      <a:endParaRPr lang="tr-TR" sz="1200" dirty="0"/>
                    </a:p>
                  </a:txBody>
                  <a:tcPr/>
                </a:tc>
                <a:tc>
                  <a:txBody>
                    <a:bodyPr/>
                    <a:lstStyle/>
                    <a:p>
                      <a:r>
                        <a:rPr lang="tr-TR" sz="1200" dirty="0" smtClean="0"/>
                        <a:t>Düşük</a:t>
                      </a:r>
                      <a:endParaRPr lang="tr-TR" sz="1200" dirty="0"/>
                    </a:p>
                  </a:txBody>
                  <a:tcPr/>
                </a:tc>
                <a:tc>
                  <a:txBody>
                    <a:bodyPr/>
                    <a:lstStyle/>
                    <a:p>
                      <a:r>
                        <a:rPr lang="tr-TR" sz="1200" dirty="0" smtClean="0"/>
                        <a:t>Kötü</a:t>
                      </a:r>
                      <a:endParaRPr lang="tr-TR" sz="1200" dirty="0"/>
                    </a:p>
                  </a:txBody>
                  <a:tcPr/>
                </a:tc>
                <a:extLst>
                  <a:ext uri="{0D108BD9-81ED-4DB2-BD59-A6C34878D82A}">
                    <a16:rowId xmlns:a16="http://schemas.microsoft.com/office/drawing/2014/main" xmlns="" val="10005"/>
                  </a:ext>
                </a:extLst>
              </a:tr>
              <a:tr h="318893">
                <a:tc>
                  <a:txBody>
                    <a:bodyPr/>
                    <a:lstStyle/>
                    <a:p>
                      <a:r>
                        <a:rPr lang="tr-TR" sz="1200" dirty="0" smtClean="0"/>
                        <a:t>Seray</a:t>
                      </a:r>
                      <a:endParaRPr lang="tr-TR" sz="1200" dirty="0"/>
                    </a:p>
                  </a:txBody>
                  <a:tcPr/>
                </a:tc>
                <a:tc>
                  <a:txBody>
                    <a:bodyPr/>
                    <a:lstStyle/>
                    <a:p>
                      <a:r>
                        <a:rPr lang="tr-TR" sz="1200" dirty="0" smtClean="0"/>
                        <a:t>Düşük</a:t>
                      </a:r>
                      <a:endParaRPr lang="tr-TR" sz="1200" dirty="0"/>
                    </a:p>
                  </a:txBody>
                  <a:tcPr/>
                </a:tc>
                <a:tc>
                  <a:txBody>
                    <a:bodyPr/>
                    <a:lstStyle/>
                    <a:p>
                      <a:r>
                        <a:rPr lang="tr-TR" sz="1200" dirty="0" smtClean="0"/>
                        <a:t>Yüksek</a:t>
                      </a:r>
                      <a:endParaRPr lang="tr-TR" sz="1200" dirty="0"/>
                    </a:p>
                  </a:txBody>
                  <a:tcPr/>
                </a:tc>
                <a:tc>
                  <a:txBody>
                    <a:bodyPr/>
                    <a:lstStyle/>
                    <a:p>
                      <a:r>
                        <a:rPr lang="tr-TR" sz="1200" dirty="0" smtClean="0"/>
                        <a:t>İyi</a:t>
                      </a:r>
                      <a:endParaRPr lang="tr-TR" sz="1200" dirty="0"/>
                    </a:p>
                  </a:txBody>
                  <a:tcPr/>
                </a:tc>
                <a:extLst>
                  <a:ext uri="{0D108BD9-81ED-4DB2-BD59-A6C34878D82A}">
                    <a16:rowId xmlns:a16="http://schemas.microsoft.com/office/drawing/2014/main" xmlns="" val="10006"/>
                  </a:ext>
                </a:extLst>
              </a:tr>
            </a:tbl>
          </a:graphicData>
        </a:graphic>
      </p:graphicFrame>
      <p:sp>
        <p:nvSpPr>
          <p:cNvPr id="5" name="Aşağı Ok 4"/>
          <p:cNvSpPr/>
          <p:nvPr/>
        </p:nvSpPr>
        <p:spPr>
          <a:xfrm>
            <a:off x="4985439" y="3026656"/>
            <a:ext cx="484632" cy="489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aphicFrame>
        <p:nvGraphicFramePr>
          <p:cNvPr id="6" name="Tablo 5"/>
          <p:cNvGraphicFramePr>
            <a:graphicFrameLocks noGrp="1"/>
          </p:cNvGraphicFramePr>
          <p:nvPr>
            <p:extLst>
              <p:ext uri="{D42A27DB-BD31-4B8C-83A1-F6EECF244321}">
                <p14:modId xmlns:p14="http://schemas.microsoft.com/office/powerpoint/2010/main" val="1284930062"/>
              </p:ext>
            </p:extLst>
          </p:nvPr>
        </p:nvGraphicFramePr>
        <p:xfrm>
          <a:off x="3391551" y="3557000"/>
          <a:ext cx="3672408" cy="370840"/>
        </p:xfrm>
        <a:graphic>
          <a:graphicData uri="http://schemas.openxmlformats.org/drawingml/2006/table">
            <a:tbl>
              <a:tblPr firstRow="1" bandRow="1">
                <a:tableStyleId>{5C22544A-7EE6-4342-B048-85BDC9FD1C3A}</a:tableStyleId>
              </a:tblPr>
              <a:tblGrid>
                <a:gridCol w="3672408">
                  <a:extLst>
                    <a:ext uri="{9D8B030D-6E8A-4147-A177-3AD203B41FA5}">
                      <a16:colId xmlns:a16="http://schemas.microsoft.com/office/drawing/2014/main" xmlns="" val="20000"/>
                    </a:ext>
                  </a:extLst>
                </a:gridCol>
              </a:tblGrid>
              <a:tr h="370840">
                <a:tc>
                  <a:txBody>
                    <a:bodyPr/>
                    <a:lstStyle/>
                    <a:p>
                      <a:r>
                        <a:rPr lang="tr-TR" dirty="0" smtClean="0">
                          <a:solidFill>
                            <a:schemeClr val="tx1"/>
                          </a:solidFill>
                        </a:rPr>
                        <a:t>Sınıflandırma</a:t>
                      </a:r>
                      <a:r>
                        <a:rPr lang="tr-TR" baseline="0" dirty="0" smtClean="0">
                          <a:solidFill>
                            <a:schemeClr val="tx1"/>
                          </a:solidFill>
                        </a:rPr>
                        <a:t> Algoritması</a:t>
                      </a:r>
                      <a:endParaRPr lang="tr-TR" dirty="0">
                        <a:solidFill>
                          <a:schemeClr val="tx1"/>
                        </a:solidFill>
                      </a:endParaRPr>
                    </a:p>
                  </a:txBody>
                  <a:tcPr/>
                </a:tc>
                <a:extLst>
                  <a:ext uri="{0D108BD9-81ED-4DB2-BD59-A6C34878D82A}">
                    <a16:rowId xmlns:a16="http://schemas.microsoft.com/office/drawing/2014/main" xmlns="" val="10000"/>
                  </a:ext>
                </a:extLst>
              </a:tr>
            </a:tbl>
          </a:graphicData>
        </a:graphic>
      </p:graphicFrame>
      <p:sp>
        <p:nvSpPr>
          <p:cNvPr id="7" name="Aşağı Ok 6"/>
          <p:cNvSpPr/>
          <p:nvPr/>
        </p:nvSpPr>
        <p:spPr>
          <a:xfrm>
            <a:off x="4985439" y="3933056"/>
            <a:ext cx="484632"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aphicFrame>
        <p:nvGraphicFramePr>
          <p:cNvPr id="8" name="Tablo 7"/>
          <p:cNvGraphicFramePr>
            <a:graphicFrameLocks noGrp="1"/>
          </p:cNvGraphicFramePr>
          <p:nvPr>
            <p:extLst>
              <p:ext uri="{D42A27DB-BD31-4B8C-83A1-F6EECF244321}">
                <p14:modId xmlns:p14="http://schemas.microsoft.com/office/powerpoint/2010/main" val="3816057413"/>
              </p:ext>
            </p:extLst>
          </p:nvPr>
        </p:nvGraphicFramePr>
        <p:xfrm>
          <a:off x="2599462" y="4509120"/>
          <a:ext cx="5256585" cy="1670991"/>
        </p:xfrm>
        <a:graphic>
          <a:graphicData uri="http://schemas.openxmlformats.org/drawingml/2006/table">
            <a:tbl>
              <a:tblPr firstRow="1" bandRow="1">
                <a:tableStyleId>{5C22544A-7EE6-4342-B048-85BDC9FD1C3A}</a:tableStyleId>
              </a:tblPr>
              <a:tblGrid>
                <a:gridCol w="5256585">
                  <a:extLst>
                    <a:ext uri="{9D8B030D-6E8A-4147-A177-3AD203B41FA5}">
                      <a16:colId xmlns:a16="http://schemas.microsoft.com/office/drawing/2014/main" xmlns="" val="20000"/>
                    </a:ext>
                  </a:extLst>
                </a:gridCol>
              </a:tblGrid>
              <a:tr h="482271">
                <a:tc>
                  <a:txBody>
                    <a:bodyPr/>
                    <a:lstStyle/>
                    <a:p>
                      <a:pPr algn="ctr"/>
                      <a:r>
                        <a:rPr lang="tr-TR" dirty="0" smtClean="0">
                          <a:solidFill>
                            <a:schemeClr val="tx1"/>
                          </a:solidFill>
                        </a:rPr>
                        <a:t>Sınırlayıcı Model</a:t>
                      </a:r>
                      <a:endParaRPr lang="tr-TR" dirty="0">
                        <a:solidFill>
                          <a:schemeClr val="tx1"/>
                        </a:solidFill>
                      </a:endParaRPr>
                    </a:p>
                  </a:txBody>
                  <a:tcPr/>
                </a:tc>
                <a:extLst>
                  <a:ext uri="{0D108BD9-81ED-4DB2-BD59-A6C34878D82A}">
                    <a16:rowId xmlns:a16="http://schemas.microsoft.com/office/drawing/2014/main" xmlns="" val="10000"/>
                  </a:ext>
                </a:extLst>
              </a:tr>
              <a:tr h="1183849">
                <a:tc>
                  <a:txBody>
                    <a:bodyPr/>
                    <a:lstStyle/>
                    <a:p>
                      <a:r>
                        <a:rPr lang="tr-TR" sz="1200" dirty="0" smtClean="0"/>
                        <a:t>EĞER Borç= Yüksek ise</a:t>
                      </a:r>
                    </a:p>
                    <a:p>
                      <a:r>
                        <a:rPr lang="tr-TR" sz="1200" dirty="0" smtClean="0"/>
                        <a:t>                   Risk=KÖTÜ;</a:t>
                      </a:r>
                    </a:p>
                    <a:p>
                      <a:r>
                        <a:rPr lang="tr-TR" sz="1200" dirty="0" smtClean="0"/>
                        <a:t>EĞER</a:t>
                      </a:r>
                      <a:r>
                        <a:rPr lang="tr-TR" sz="1200" baseline="0" dirty="0" smtClean="0"/>
                        <a:t> Borç= Düşük</a:t>
                      </a:r>
                    </a:p>
                    <a:p>
                      <a:r>
                        <a:rPr lang="tr-TR" sz="1200" baseline="0" dirty="0" smtClean="0"/>
                        <a:t>                   ve Gelir=DÜŞÜK ise Risk= KÖTÜ;</a:t>
                      </a:r>
                    </a:p>
                    <a:p>
                      <a:r>
                        <a:rPr lang="tr-TR" sz="1200" baseline="0" dirty="0" smtClean="0"/>
                        <a:t>EĞER Borç= Düşük</a:t>
                      </a:r>
                    </a:p>
                    <a:p>
                      <a:r>
                        <a:rPr lang="tr-TR" sz="1200" baseline="0" dirty="0" smtClean="0"/>
                        <a:t>                   ve Gelir=YÜKSEK ise RİSK=İYİ;</a:t>
                      </a:r>
                      <a:endParaRPr lang="tr-TR" sz="1200" dirty="0"/>
                    </a:p>
                  </a:txBody>
                  <a:tcPr/>
                </a:tc>
                <a:extLst>
                  <a:ext uri="{0D108BD9-81ED-4DB2-BD59-A6C34878D82A}">
                    <a16:rowId xmlns:a16="http://schemas.microsoft.com/office/drawing/2014/main" xmlns="" val="10001"/>
                  </a:ext>
                </a:extLst>
              </a:tr>
            </a:tbl>
          </a:graphicData>
        </a:graphic>
      </p:graphicFrame>
      <p:sp>
        <p:nvSpPr>
          <p:cNvPr id="2" name="Altbilgi Yer Tutucusu 1"/>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14103081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764704"/>
                <a:ext cx="8229600" cy="5712296"/>
              </a:xfrm>
            </p:spPr>
            <p:txBody>
              <a:bodyPr/>
              <a:lstStyle/>
              <a:p>
                <a:pPr marL="0" indent="0">
                  <a:buNone/>
                </a:pPr>
                <a:r>
                  <a:rPr lang="tr-TR" dirty="0" smtClean="0">
                    <a:solidFill>
                      <a:srgbClr val="FF0000"/>
                    </a:solidFill>
                  </a:rPr>
                  <a:t>b) NEM niteliği için kazanç ölçütü:</a:t>
                </a:r>
              </a:p>
              <a:p>
                <a:pPr marL="0" indent="0" algn="just">
                  <a:buNone/>
                </a:pPr>
                <a:r>
                  <a:rPr lang="tr-TR" dirty="0">
                    <a:solidFill>
                      <a:srgbClr val="FF0000"/>
                    </a:solidFill>
                  </a:rPr>
                  <a:t> </a:t>
                </a:r>
                <a:r>
                  <a:rPr lang="tr-TR" dirty="0" smtClean="0"/>
                  <a:t>NEM niteliği için kazanç ölçütü aşağıda belirtildiği gibi hesaplanır;</a:t>
                </a:r>
              </a:p>
              <a:p>
                <a:pPr marL="0" indent="0" algn="just">
                  <a:buNone/>
                </a:pPr>
                <a14:m>
                  <m:oMathPara xmlns:m="http://schemas.openxmlformats.org/officeDocument/2006/math">
                    <m:oMathParaPr>
                      <m:jc m:val="centerGroup"/>
                    </m:oMathParaPr>
                    <m:oMath xmlns:m="http://schemas.openxmlformats.org/officeDocument/2006/math">
                      <m:r>
                        <a:rPr lang="tr-TR" b="0" i="1" smtClean="0">
                          <a:solidFill>
                            <a:schemeClr val="tx1"/>
                          </a:solidFill>
                          <a:latin typeface="Cambria Math"/>
                        </a:rPr>
                        <m:t>𝐻</m:t>
                      </m:r>
                      <m:d>
                        <m:dPr>
                          <m:ctrlPr>
                            <a:rPr lang="tr-TR" b="0" i="1" smtClean="0">
                              <a:solidFill>
                                <a:schemeClr val="tx1"/>
                              </a:solidFill>
                              <a:latin typeface="Cambria Math" panose="02040503050406030204" pitchFamily="18" charset="0"/>
                            </a:rPr>
                          </m:ctrlPr>
                        </m:dPr>
                        <m:e>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a:rPr>
                                <m:t>𝑁𝐸𝑀</m:t>
                              </m:r>
                            </m:e>
                            <m:sub>
                              <m:r>
                                <a:rPr lang="tr-TR" b="0" i="1" smtClean="0">
                                  <a:solidFill>
                                    <a:schemeClr val="tx1"/>
                                  </a:solidFill>
                                  <a:latin typeface="Cambria Math"/>
                                </a:rPr>
                                <m:t>𝑦</m:t>
                              </m:r>
                              <m:r>
                                <a:rPr lang="tr-TR" b="0" i="1" smtClean="0">
                                  <a:solidFill>
                                    <a:schemeClr val="tx1"/>
                                  </a:solidFill>
                                  <a:latin typeface="Cambria Math"/>
                                </a:rPr>
                                <m:t>ü</m:t>
                              </m:r>
                              <m:r>
                                <a:rPr lang="tr-TR" b="0" i="1" smtClean="0">
                                  <a:solidFill>
                                    <a:schemeClr val="tx1"/>
                                  </a:solidFill>
                                  <a:latin typeface="Cambria Math"/>
                                </a:rPr>
                                <m:t>𝑘𝑠𝑒𝑘</m:t>
                              </m:r>
                            </m:sub>
                          </m:sSub>
                        </m:e>
                      </m:d>
                      <m:r>
                        <a:rPr lang="tr-TR" b="0" i="1" smtClean="0">
                          <a:solidFill>
                            <a:schemeClr val="tx1"/>
                          </a:solidFill>
                          <a:latin typeface="Cambria Math"/>
                        </a:rPr>
                        <m:t>=−(</m:t>
                      </m:r>
                      <m:f>
                        <m:fPr>
                          <m:ctrlPr>
                            <a:rPr lang="tr-TR" b="0" i="1" smtClean="0">
                              <a:solidFill>
                                <a:schemeClr val="tx1"/>
                              </a:solidFill>
                              <a:latin typeface="Cambria Math" panose="02040503050406030204" pitchFamily="18" charset="0"/>
                            </a:rPr>
                          </m:ctrlPr>
                        </m:fPr>
                        <m:num>
                          <m:r>
                            <a:rPr lang="tr-TR" b="0" i="1" smtClean="0">
                              <a:solidFill>
                                <a:schemeClr val="tx1"/>
                              </a:solidFill>
                              <a:latin typeface="Cambria Math"/>
                            </a:rPr>
                            <m:t>3</m:t>
                          </m:r>
                        </m:num>
                        <m:den>
                          <m:r>
                            <a:rPr lang="tr-TR" b="0" i="1" smtClean="0">
                              <a:solidFill>
                                <a:schemeClr val="tx1"/>
                              </a:solidFill>
                              <a:latin typeface="Cambria Math"/>
                            </a:rPr>
                            <m:t>3</m:t>
                          </m:r>
                        </m:den>
                      </m:f>
                      <m:func>
                        <m:funcPr>
                          <m:ctrlPr>
                            <a:rPr lang="tr-TR" b="0" i="1" smtClean="0">
                              <a:solidFill>
                                <a:schemeClr val="tx1"/>
                              </a:solidFill>
                              <a:latin typeface="Cambria Math" panose="02040503050406030204" pitchFamily="18" charset="0"/>
                            </a:rPr>
                          </m:ctrlPr>
                        </m:funcPr>
                        <m:fName>
                          <m:sSub>
                            <m:sSubPr>
                              <m:ctrlPr>
                                <a:rPr lang="tr-TR" b="0" i="1" smtClean="0">
                                  <a:solidFill>
                                    <a:schemeClr val="tx1"/>
                                  </a:solidFill>
                                  <a:latin typeface="Cambria Math" panose="02040503050406030204" pitchFamily="18" charset="0"/>
                                </a:rPr>
                              </m:ctrlPr>
                            </m:sSubPr>
                            <m:e>
                              <m:r>
                                <m:rPr>
                                  <m:sty m:val="p"/>
                                </m:rPr>
                                <a:rPr lang="tr-TR" b="0" i="0" smtClean="0">
                                  <a:solidFill>
                                    <a:schemeClr val="tx1"/>
                                  </a:solidFill>
                                  <a:latin typeface="Cambria Math"/>
                                </a:rPr>
                                <m:t>log</m:t>
                              </m:r>
                            </m:e>
                            <m:sub>
                              <m:r>
                                <a:rPr lang="tr-TR" b="0" i="1" smtClean="0">
                                  <a:solidFill>
                                    <a:schemeClr val="tx1"/>
                                  </a:solidFill>
                                  <a:latin typeface="Cambria Math"/>
                                </a:rPr>
                                <m:t>2</m:t>
                              </m:r>
                            </m:sub>
                          </m:sSub>
                        </m:fName>
                        <m:e>
                          <m:f>
                            <m:fPr>
                              <m:ctrlPr>
                                <a:rPr lang="tr-TR" b="0" i="1" smtClean="0">
                                  <a:solidFill>
                                    <a:schemeClr val="tx1"/>
                                  </a:solidFill>
                                  <a:latin typeface="Cambria Math" panose="02040503050406030204" pitchFamily="18" charset="0"/>
                                </a:rPr>
                              </m:ctrlPr>
                            </m:fPr>
                            <m:num>
                              <m:r>
                                <a:rPr lang="tr-TR" b="0" i="1" smtClean="0">
                                  <a:solidFill>
                                    <a:schemeClr val="tx1"/>
                                  </a:solidFill>
                                  <a:latin typeface="Cambria Math"/>
                                </a:rPr>
                                <m:t>3</m:t>
                              </m:r>
                            </m:num>
                            <m:den>
                              <m:r>
                                <a:rPr lang="tr-TR" b="0" i="1" smtClean="0">
                                  <a:solidFill>
                                    <a:schemeClr val="tx1"/>
                                  </a:solidFill>
                                  <a:latin typeface="Cambria Math"/>
                                </a:rPr>
                                <m:t>3</m:t>
                              </m:r>
                            </m:den>
                          </m:f>
                          <m:r>
                            <a:rPr lang="tr-TR" b="0" i="1" smtClean="0">
                              <a:solidFill>
                                <a:schemeClr val="tx1"/>
                              </a:solidFill>
                              <a:latin typeface="Cambria Math"/>
                            </a:rPr>
                            <m:t>)=0</m:t>
                          </m:r>
                        </m:e>
                      </m:func>
                    </m:oMath>
                  </m:oMathPara>
                </a14:m>
                <a:endParaRPr lang="tr-TR" dirty="0" smtClean="0">
                  <a:solidFill>
                    <a:srgbClr val="FF0000"/>
                  </a:solidFill>
                </a:endParaRPr>
              </a:p>
              <a:p>
                <a:pPr marL="0" indent="0" algn="just">
                  <a:buNone/>
                </a:pPr>
                <a14:m>
                  <m:oMathPara xmlns:m="http://schemas.openxmlformats.org/officeDocument/2006/math">
                    <m:oMathParaPr>
                      <m:jc m:val="centerGroup"/>
                    </m:oMathParaPr>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𝑁𝐸𝑀</m:t>
                              </m:r>
                            </m:e>
                            <m:sub>
                              <m:r>
                                <a:rPr lang="tr-TR" b="0" i="1" smtClean="0">
                                  <a:solidFill>
                                    <a:srgbClr val="292934"/>
                                  </a:solidFill>
                                  <a:latin typeface="Cambria Math"/>
                                </a:rPr>
                                <m:t>𝑛𝑜𝑟𝑚𝑎𝑙</m:t>
                              </m:r>
                            </m:sub>
                          </m:sSub>
                        </m:e>
                      </m:d>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b="0" i="1" smtClean="0">
                              <a:solidFill>
                                <a:srgbClr val="292934"/>
                              </a:solidFill>
                              <a:latin typeface="Cambria Math"/>
                            </a:rPr>
                            <m:t>2</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b="0" i="1" smtClean="0">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b="0" i="1" smtClean="0">
                                  <a:solidFill>
                                    <a:srgbClr val="292934"/>
                                  </a:solidFill>
                                  <a:latin typeface="Cambria Math"/>
                                </a:rPr>
                                <m:t>2</m:t>
                              </m:r>
                            </m:den>
                          </m:f>
                          <m:r>
                            <a:rPr lang="tr-TR" i="1">
                              <a:solidFill>
                                <a:srgbClr val="292934"/>
                              </a:solidFill>
                              <a:latin typeface="Cambria Math"/>
                            </a:rPr>
                            <m:t>)=0</m:t>
                          </m:r>
                        </m:e>
                      </m:func>
                    </m:oMath>
                  </m:oMathPara>
                </a14:m>
                <a:endParaRPr lang="tr-TR" dirty="0" smtClean="0">
                  <a:solidFill>
                    <a:srgbClr val="FF0000"/>
                  </a:solidFill>
                </a:endParaRPr>
              </a:p>
              <a:p>
                <a:pPr marL="0" indent="0" algn="just">
                  <a:buNone/>
                </a:pPr>
                <a14:m>
                  <m:oMathPara xmlns:m="http://schemas.openxmlformats.org/officeDocument/2006/math">
                    <m:oMathParaPr>
                      <m:jc m:val="centerGroup"/>
                    </m:oMathParaPr>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r>
                            <a:rPr lang="tr-TR" b="0" i="1" smtClean="0">
                              <a:solidFill>
                                <a:srgbClr val="292934"/>
                              </a:solidFill>
                              <a:latin typeface="Cambria Math"/>
                            </a:rPr>
                            <m:t>𝑁𝐸𝑀</m:t>
                          </m:r>
                          <m:r>
                            <a:rPr lang="tr-TR" b="0" i="1" smtClean="0">
                              <a:solidFill>
                                <a:srgbClr val="292934"/>
                              </a:solidFill>
                              <a:latin typeface="Cambria Math"/>
                            </a:rPr>
                            <m:t>,</m:t>
                          </m:r>
                          <m:r>
                            <a:rPr lang="tr-TR" b="0" i="1" smtClean="0">
                              <a:solidFill>
                                <a:srgbClr val="292934"/>
                              </a:solidFill>
                              <a:latin typeface="Cambria Math"/>
                            </a:rPr>
                            <m:t>𝑂𝑌𝑈𝑁</m:t>
                          </m:r>
                        </m:e>
                      </m:d>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3</m:t>
                          </m:r>
                        </m:num>
                        <m:den>
                          <m:r>
                            <a:rPr lang="tr-TR" b="0" i="1" smtClean="0">
                              <a:solidFill>
                                <a:srgbClr val="292934"/>
                              </a:solidFill>
                              <a:latin typeface="Cambria Math"/>
                            </a:rPr>
                            <m:t>5</m:t>
                          </m:r>
                        </m:den>
                      </m:f>
                      <m:d>
                        <m:dPr>
                          <m:ctrlPr>
                            <a:rPr lang="tr-TR" b="0" i="1" smtClean="0">
                              <a:solidFill>
                                <a:srgbClr val="292934"/>
                              </a:solidFill>
                              <a:latin typeface="Cambria Math" panose="02040503050406030204" pitchFamily="18" charset="0"/>
                            </a:rPr>
                          </m:ctrlPr>
                        </m:dPr>
                        <m:e>
                          <m:r>
                            <a:rPr lang="tr-TR" b="0" i="1" smtClean="0">
                              <a:solidFill>
                                <a:srgbClr val="292934"/>
                              </a:solidFill>
                              <a:latin typeface="Cambria Math"/>
                            </a:rPr>
                            <m:t>0</m:t>
                          </m:r>
                        </m:e>
                      </m:d>
                      <m:r>
                        <a:rPr lang="tr-TR" b="0" i="1" smtClean="0">
                          <a:solidFill>
                            <a:srgbClr val="292934"/>
                          </a:solidFill>
                          <a:latin typeface="Cambria Math"/>
                        </a:rPr>
                        <m:t>+</m:t>
                      </m:r>
                      <m:f>
                        <m:fPr>
                          <m:ctrlPr>
                            <a:rPr lang="tr-TR" b="0" i="1" smtClean="0">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b="0" i="1" smtClean="0">
                              <a:solidFill>
                                <a:srgbClr val="292934"/>
                              </a:solidFill>
                              <a:latin typeface="Cambria Math"/>
                            </a:rPr>
                            <m:t>5</m:t>
                          </m:r>
                        </m:den>
                      </m:f>
                      <m:d>
                        <m:dPr>
                          <m:ctrlPr>
                            <a:rPr lang="tr-TR" b="0" i="1" smtClean="0">
                              <a:solidFill>
                                <a:srgbClr val="292934"/>
                              </a:solidFill>
                              <a:latin typeface="Cambria Math" panose="02040503050406030204" pitchFamily="18" charset="0"/>
                            </a:rPr>
                          </m:ctrlPr>
                        </m:dPr>
                        <m:e>
                          <m:r>
                            <a:rPr lang="tr-TR" b="0" i="1" smtClean="0">
                              <a:solidFill>
                                <a:srgbClr val="292934"/>
                              </a:solidFill>
                              <a:latin typeface="Cambria Math"/>
                            </a:rPr>
                            <m:t>0</m:t>
                          </m:r>
                        </m:e>
                      </m:d>
                      <m:r>
                        <a:rPr lang="tr-TR" b="0" i="1" smtClean="0">
                          <a:solidFill>
                            <a:srgbClr val="292934"/>
                          </a:solidFill>
                          <a:latin typeface="Cambria Math"/>
                        </a:rPr>
                        <m:t>=0</m:t>
                      </m:r>
                    </m:oMath>
                  </m:oMathPara>
                </a14:m>
                <a:endParaRPr lang="tr-TR" dirty="0" smtClean="0">
                  <a:solidFill>
                    <a:srgbClr val="FF0000"/>
                  </a:solidFill>
                </a:endParaRPr>
              </a:p>
              <a:p>
                <a:pPr marL="0" indent="0" algn="just">
                  <a:buNone/>
                </a:pPr>
                <a:endParaRPr lang="tr-TR" dirty="0" smtClean="0">
                  <a:solidFill>
                    <a:srgbClr val="FF0000"/>
                  </a:solidFill>
                </a:endParaRPr>
              </a:p>
              <a:p>
                <a:pPr marL="0" indent="0" algn="just">
                  <a:buNone/>
                </a:pPr>
                <a14:m>
                  <m:oMathPara xmlns:m="http://schemas.openxmlformats.org/officeDocument/2006/math">
                    <m:oMathParaPr>
                      <m:jc m:val="centerGroup"/>
                    </m:oMathParaPr>
                    <m:oMath xmlns:m="http://schemas.openxmlformats.org/officeDocument/2006/math">
                      <m:r>
                        <a:rPr lang="tr-TR" b="0" i="1" smtClean="0">
                          <a:solidFill>
                            <a:schemeClr val="tx1"/>
                          </a:solidFill>
                          <a:latin typeface="Cambria Math"/>
                        </a:rPr>
                        <m:t>𝐾𝑎𝑧𝑎𝑛</m:t>
                      </m:r>
                      <m:r>
                        <a:rPr lang="tr-TR" b="0" i="1" smtClean="0">
                          <a:solidFill>
                            <a:schemeClr val="tx1"/>
                          </a:solidFill>
                          <a:latin typeface="Cambria Math"/>
                        </a:rPr>
                        <m:t>ç</m:t>
                      </m:r>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a:rPr>
                            <m:t>𝑁𝐸𝑀</m:t>
                          </m:r>
                          <m:r>
                            <a:rPr lang="tr-TR" b="0" i="1" smtClean="0">
                              <a:solidFill>
                                <a:schemeClr val="tx1"/>
                              </a:solidFill>
                              <a:latin typeface="Cambria Math"/>
                            </a:rPr>
                            <m:t>,</m:t>
                          </m:r>
                          <m:r>
                            <a:rPr lang="tr-TR" b="0" i="1" smtClean="0">
                              <a:solidFill>
                                <a:schemeClr val="tx1"/>
                              </a:solidFill>
                              <a:latin typeface="Cambria Math"/>
                            </a:rPr>
                            <m:t>𝑂𝑌𝑈𝑁</m:t>
                          </m:r>
                        </m:e>
                      </m:d>
                      <m:r>
                        <a:rPr lang="tr-TR" b="0" i="1" smtClean="0">
                          <a:solidFill>
                            <a:schemeClr val="tx1"/>
                          </a:solidFill>
                          <a:latin typeface="Cambria Math"/>
                        </a:rPr>
                        <m:t>=</m:t>
                      </m:r>
                      <m:r>
                        <a:rPr lang="tr-TR" b="0" i="1" smtClean="0">
                          <a:solidFill>
                            <a:schemeClr val="tx1"/>
                          </a:solidFill>
                          <a:latin typeface="Cambria Math"/>
                        </a:rPr>
                        <m:t>𝐻</m:t>
                      </m:r>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a:rPr>
                            <m:t>𝑂𝑌𝑈𝑁</m:t>
                          </m:r>
                        </m:e>
                      </m:d>
                      <m:r>
                        <a:rPr lang="tr-TR" b="0" i="1" smtClean="0">
                          <a:solidFill>
                            <a:schemeClr val="tx1"/>
                          </a:solidFill>
                          <a:latin typeface="Cambria Math"/>
                        </a:rPr>
                        <m:t>−</m:t>
                      </m:r>
                      <m:r>
                        <a:rPr lang="tr-TR" b="0" i="1" smtClean="0">
                          <a:solidFill>
                            <a:schemeClr val="tx1"/>
                          </a:solidFill>
                          <a:latin typeface="Cambria Math"/>
                        </a:rPr>
                        <m:t>𝐻</m:t>
                      </m:r>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a:rPr>
                            <m:t>𝑁𝐸𝑀</m:t>
                          </m:r>
                          <m:r>
                            <a:rPr lang="tr-TR" b="0" i="1" smtClean="0">
                              <a:solidFill>
                                <a:schemeClr val="tx1"/>
                              </a:solidFill>
                              <a:latin typeface="Cambria Math"/>
                            </a:rPr>
                            <m:t>,</m:t>
                          </m:r>
                          <m:r>
                            <a:rPr lang="tr-TR" b="0" i="1" smtClean="0">
                              <a:solidFill>
                                <a:schemeClr val="tx1"/>
                              </a:solidFill>
                              <a:latin typeface="Cambria Math"/>
                            </a:rPr>
                            <m:t>𝑂𝑌𝑈𝑁</m:t>
                          </m:r>
                        </m:e>
                      </m:d>
                    </m:oMath>
                  </m:oMathPara>
                </a14:m>
                <a:endParaRPr lang="tr-TR" b="0" dirty="0" smtClean="0">
                  <a:solidFill>
                    <a:schemeClr val="tx1"/>
                  </a:solidFill>
                </a:endParaRPr>
              </a:p>
              <a:p>
                <a:pPr marL="0" indent="0" algn="just">
                  <a:buNone/>
                </a:pPr>
                <a:r>
                  <a:rPr lang="tr-TR" dirty="0" smtClean="0">
                    <a:solidFill>
                      <a:schemeClr val="tx1"/>
                    </a:solidFill>
                  </a:rPr>
                  <a:t>                                         =0.970-0</a:t>
                </a:r>
              </a:p>
              <a:p>
                <a:pPr marL="0" indent="0" algn="just">
                  <a:buNone/>
                </a:pPr>
                <a:r>
                  <a:rPr lang="tr-TR" dirty="0">
                    <a:solidFill>
                      <a:schemeClr val="tx1"/>
                    </a:solidFill>
                  </a:rPr>
                  <a:t> </a:t>
                </a:r>
                <a:r>
                  <a:rPr lang="tr-TR" dirty="0" smtClean="0">
                    <a:solidFill>
                      <a:schemeClr val="tx1"/>
                    </a:solidFill>
                  </a:rPr>
                  <a:t>                                        =0.970 </a:t>
                </a: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764704"/>
                <a:ext cx="8229600" cy="5712296"/>
              </a:xfrm>
              <a:blipFill rotWithShape="1">
                <a:blip r:embed="rId2"/>
                <a:stretch>
                  <a:fillRect l="-1111" t="-746"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148838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807368"/>
          </a:xfrm>
        </p:spPr>
        <p:txBody>
          <a:bodyPr>
            <a:normAutofit/>
          </a:bodyPr>
          <a:lstStyle/>
          <a:p>
            <a:r>
              <a:rPr lang="tr-TR" sz="1800" dirty="0" smtClean="0"/>
              <a:t>Tablo 3.10. NEM ve OYUN nitelik değerleri</a:t>
            </a:r>
            <a:endParaRPr lang="tr-TR" sz="1800" dirty="0"/>
          </a:p>
        </p:txBody>
      </p:sp>
      <p:graphicFrame>
        <p:nvGraphicFramePr>
          <p:cNvPr id="5" name="İçerik Yer Tutucusu 4"/>
          <p:cNvGraphicFramePr>
            <a:graphicFrameLocks noGrp="1"/>
          </p:cNvGraphicFramePr>
          <p:nvPr>
            <p:ph idx="1"/>
            <p:extLst>
              <p:ext uri="{D42A27DB-BD31-4B8C-83A1-F6EECF244321}">
                <p14:modId xmlns:p14="http://schemas.microsoft.com/office/powerpoint/2010/main" val="1598737009"/>
              </p:ext>
            </p:extLst>
          </p:nvPr>
        </p:nvGraphicFramePr>
        <p:xfrm>
          <a:off x="2051720" y="1916832"/>
          <a:ext cx="5328592" cy="3600402"/>
        </p:xfrm>
        <a:graphic>
          <a:graphicData uri="http://schemas.openxmlformats.org/drawingml/2006/table">
            <a:tbl>
              <a:tblPr firstRow="1" bandRow="1">
                <a:tableStyleId>{10A1B5D5-9B99-4C35-A422-299274C87663}</a:tableStyleId>
              </a:tblPr>
              <a:tblGrid>
                <a:gridCol w="2664296">
                  <a:extLst>
                    <a:ext uri="{9D8B030D-6E8A-4147-A177-3AD203B41FA5}">
                      <a16:colId xmlns:a16="http://schemas.microsoft.com/office/drawing/2014/main" xmlns="" val="20000"/>
                    </a:ext>
                  </a:extLst>
                </a:gridCol>
                <a:gridCol w="2664296">
                  <a:extLst>
                    <a:ext uri="{9D8B030D-6E8A-4147-A177-3AD203B41FA5}">
                      <a16:colId xmlns:a16="http://schemas.microsoft.com/office/drawing/2014/main" xmlns="" val="20001"/>
                    </a:ext>
                  </a:extLst>
                </a:gridCol>
              </a:tblGrid>
              <a:tr h="600067">
                <a:tc>
                  <a:txBody>
                    <a:bodyPr/>
                    <a:lstStyle/>
                    <a:p>
                      <a:pPr algn="ctr"/>
                      <a:r>
                        <a:rPr lang="tr-TR" dirty="0" smtClean="0"/>
                        <a:t>NEM</a:t>
                      </a:r>
                      <a:endParaRPr lang="tr-TR" dirty="0"/>
                    </a:p>
                  </a:txBody>
                  <a:tcPr/>
                </a:tc>
                <a:tc>
                  <a:txBody>
                    <a:bodyPr/>
                    <a:lstStyle/>
                    <a:p>
                      <a:pPr algn="ctr"/>
                      <a:r>
                        <a:rPr lang="tr-TR" dirty="0" smtClean="0"/>
                        <a:t>OYUN</a:t>
                      </a:r>
                      <a:endParaRPr lang="tr-TR" dirty="0"/>
                    </a:p>
                  </a:txBody>
                  <a:tcPr/>
                </a:tc>
                <a:extLst>
                  <a:ext uri="{0D108BD9-81ED-4DB2-BD59-A6C34878D82A}">
                    <a16:rowId xmlns:a16="http://schemas.microsoft.com/office/drawing/2014/main" xmlns="" val="10000"/>
                  </a:ext>
                </a:extLst>
              </a:tr>
              <a:tr h="600067">
                <a:tc>
                  <a:txBody>
                    <a:bodyPr/>
                    <a:lstStyle/>
                    <a:p>
                      <a:pPr algn="ctr"/>
                      <a:r>
                        <a:rPr lang="tr-TR" dirty="0" smtClean="0"/>
                        <a:t>Yüksek</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1"/>
                  </a:ext>
                </a:extLst>
              </a:tr>
              <a:tr h="600067">
                <a:tc>
                  <a:txBody>
                    <a:bodyPr/>
                    <a:lstStyle/>
                    <a:p>
                      <a:pPr algn="ctr"/>
                      <a:r>
                        <a:rPr lang="tr-TR" dirty="0" smtClean="0"/>
                        <a:t>Yüksek</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2"/>
                  </a:ext>
                </a:extLst>
              </a:tr>
              <a:tr h="600067">
                <a:tc>
                  <a:txBody>
                    <a:bodyPr/>
                    <a:lstStyle/>
                    <a:p>
                      <a:pPr algn="ctr"/>
                      <a:r>
                        <a:rPr lang="tr-TR" dirty="0" smtClean="0"/>
                        <a:t>Yüksek</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3"/>
                  </a:ext>
                </a:extLst>
              </a:tr>
              <a:tr h="600067">
                <a:tc>
                  <a:txBody>
                    <a:bodyPr/>
                    <a:lstStyle/>
                    <a:p>
                      <a:pPr algn="ctr"/>
                      <a:r>
                        <a:rPr lang="tr-TR" dirty="0" smtClean="0"/>
                        <a:t>Normal</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4"/>
                  </a:ext>
                </a:extLst>
              </a:tr>
              <a:tr h="600067">
                <a:tc>
                  <a:txBody>
                    <a:bodyPr/>
                    <a:lstStyle/>
                    <a:p>
                      <a:pPr algn="ctr"/>
                      <a:r>
                        <a:rPr lang="tr-TR" dirty="0" smtClean="0"/>
                        <a:t>Normal</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5"/>
                  </a:ext>
                </a:extLst>
              </a:tr>
            </a:tbl>
          </a:graphicData>
        </a:graphic>
      </p:graphicFrame>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15903844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692696"/>
            <a:ext cx="8229600" cy="5784304"/>
          </a:xfrm>
        </p:spPr>
        <p:txBody>
          <a:bodyPr/>
          <a:lstStyle/>
          <a:p>
            <a:pPr marL="0" indent="0">
              <a:buNone/>
            </a:pPr>
            <a:r>
              <a:rPr lang="tr-TR" dirty="0" smtClean="0">
                <a:solidFill>
                  <a:srgbClr val="FF0000"/>
                </a:solidFill>
              </a:rPr>
              <a:t>C) RÜZGAR niteliği için kazanç ölçütü:</a:t>
            </a:r>
          </a:p>
          <a:p>
            <a:pPr marL="0" indent="0" algn="just">
              <a:buNone/>
            </a:pPr>
            <a:r>
              <a:rPr lang="tr-TR" dirty="0" smtClean="0"/>
              <a:t>RÜZGAR niteliği için kazanç ölçütü aşağıda belirtildiği biçimde hesaplanır;</a:t>
            </a:r>
          </a:p>
          <a:p>
            <a:pPr marL="0" indent="0" algn="just">
              <a:buNone/>
            </a:pPr>
            <a:endParaRPr lang="tr-TR" dirty="0" smtClean="0"/>
          </a:p>
          <a:p>
            <a:pPr marL="0" indent="0">
              <a:buNone/>
            </a:pPr>
            <a:r>
              <a:rPr lang="tr-TR" sz="1800" dirty="0" smtClean="0">
                <a:solidFill>
                  <a:srgbClr val="C00000"/>
                </a:solidFill>
              </a:rPr>
              <a:t>                     Tablo 3.11. RÜZGAR ve OYUN nitelik değerleri</a:t>
            </a:r>
          </a:p>
          <a:p>
            <a:pPr marL="0" indent="0">
              <a:buNone/>
            </a:pPr>
            <a:endParaRPr lang="tr-TR" sz="1800" dirty="0">
              <a:solidFill>
                <a:srgbClr val="C00000"/>
              </a:solidFill>
            </a:endParaRPr>
          </a:p>
        </p:txBody>
      </p:sp>
      <p:sp>
        <p:nvSpPr>
          <p:cNvPr id="4" name="Altbilgi Yer Tutucusu 3"/>
          <p:cNvSpPr>
            <a:spLocks noGrp="1"/>
          </p:cNvSpPr>
          <p:nvPr>
            <p:ph type="ftr" sz="quarter" idx="11"/>
          </p:nvPr>
        </p:nvSpPr>
        <p:spPr/>
        <p:txBody>
          <a:bodyPr/>
          <a:lstStyle/>
          <a:p>
            <a:r>
              <a:rPr lang="tr-TR" smtClean="0"/>
              <a:t>Bölüm 3</a:t>
            </a:r>
            <a:endParaRPr lang="tr-TR"/>
          </a:p>
        </p:txBody>
      </p:sp>
      <p:graphicFrame>
        <p:nvGraphicFramePr>
          <p:cNvPr id="5" name="Tablo 4"/>
          <p:cNvGraphicFramePr>
            <a:graphicFrameLocks noGrp="1"/>
          </p:cNvGraphicFramePr>
          <p:nvPr>
            <p:extLst>
              <p:ext uri="{D42A27DB-BD31-4B8C-83A1-F6EECF244321}">
                <p14:modId xmlns:p14="http://schemas.microsoft.com/office/powerpoint/2010/main" val="355882963"/>
              </p:ext>
            </p:extLst>
          </p:nvPr>
        </p:nvGraphicFramePr>
        <p:xfrm>
          <a:off x="1475656" y="3284984"/>
          <a:ext cx="6096000" cy="2225040"/>
        </p:xfrm>
        <a:graphic>
          <a:graphicData uri="http://schemas.openxmlformats.org/drawingml/2006/table">
            <a:tbl>
              <a:tblPr firstRow="1" bandRow="1">
                <a:tableStyleId>{10A1B5D5-9B99-4C35-A422-299274C87663}</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70840">
                <a:tc>
                  <a:txBody>
                    <a:bodyPr/>
                    <a:lstStyle/>
                    <a:p>
                      <a:pPr algn="ctr"/>
                      <a:r>
                        <a:rPr lang="tr-TR" dirty="0" smtClean="0"/>
                        <a:t>RÜZGAR</a:t>
                      </a:r>
                      <a:endParaRPr lang="tr-TR" dirty="0"/>
                    </a:p>
                  </a:txBody>
                  <a:tcPr/>
                </a:tc>
                <a:tc>
                  <a:txBody>
                    <a:bodyPr/>
                    <a:lstStyle/>
                    <a:p>
                      <a:pPr algn="ctr"/>
                      <a:r>
                        <a:rPr lang="tr-TR" dirty="0" smtClean="0"/>
                        <a:t>OYUN</a:t>
                      </a:r>
                      <a:endParaRPr lang="tr-TR" dirty="0"/>
                    </a:p>
                  </a:txBody>
                  <a:tcPr/>
                </a:tc>
                <a:extLst>
                  <a:ext uri="{0D108BD9-81ED-4DB2-BD59-A6C34878D82A}">
                    <a16:rowId xmlns:a16="http://schemas.microsoft.com/office/drawing/2014/main" xmlns="" val="10000"/>
                  </a:ext>
                </a:extLst>
              </a:tr>
              <a:tr h="370840">
                <a:tc>
                  <a:txBody>
                    <a:bodyPr/>
                    <a:lstStyle/>
                    <a:p>
                      <a:pPr algn="ctr"/>
                      <a:r>
                        <a:rPr lang="tr-TR" dirty="0" smtClean="0"/>
                        <a:t>Hafif</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1"/>
                  </a:ext>
                </a:extLst>
              </a:tr>
              <a:tr h="370840">
                <a:tc>
                  <a:txBody>
                    <a:bodyPr/>
                    <a:lstStyle/>
                    <a:p>
                      <a:pPr algn="ctr"/>
                      <a:r>
                        <a:rPr lang="tr-TR" dirty="0" smtClean="0"/>
                        <a:t>Hafif</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2"/>
                  </a:ext>
                </a:extLst>
              </a:tr>
              <a:tr h="370840">
                <a:tc>
                  <a:txBody>
                    <a:bodyPr/>
                    <a:lstStyle/>
                    <a:p>
                      <a:pPr algn="ctr"/>
                      <a:r>
                        <a:rPr lang="tr-TR" dirty="0" smtClean="0"/>
                        <a:t>Hafif</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3"/>
                  </a:ext>
                </a:extLst>
              </a:tr>
              <a:tr h="370840">
                <a:tc>
                  <a:txBody>
                    <a:bodyPr/>
                    <a:lstStyle/>
                    <a:p>
                      <a:pPr algn="ctr"/>
                      <a:r>
                        <a:rPr lang="tr-TR" dirty="0" smtClean="0"/>
                        <a:t>Kuvvetli</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4"/>
                  </a:ext>
                </a:extLst>
              </a:tr>
              <a:tr h="370840">
                <a:tc>
                  <a:txBody>
                    <a:bodyPr/>
                    <a:lstStyle/>
                    <a:p>
                      <a:pPr algn="ctr"/>
                      <a:r>
                        <a:rPr lang="tr-TR" dirty="0" smtClean="0"/>
                        <a:t>Kuvvetli</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2318272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764704"/>
                <a:ext cx="8229600" cy="5712296"/>
              </a:xfrm>
            </p:spPr>
            <p:txBody>
              <a:bodyPr/>
              <a:lstStyle/>
              <a:p>
                <a:pPr marL="0" lvl="0" indent="0" algn="just">
                  <a:buClr>
                    <a:srgbClr val="93A299"/>
                  </a:buClr>
                  <a:buNone/>
                </a:pPr>
                <a:endParaRPr lang="tr-TR" i="1" dirty="0" smtClean="0">
                  <a:solidFill>
                    <a:srgbClr val="292934"/>
                  </a:solidFill>
                  <a:latin typeface="Cambria Math"/>
                </a:endParaRPr>
              </a:p>
              <a:p>
                <a:pPr marL="0" lvl="0" indent="0" algn="just">
                  <a:buClr>
                    <a:srgbClr val="93A299"/>
                  </a:buClr>
                  <a:buNone/>
                </a:pPr>
                <a:endParaRPr lang="tr-TR" i="1" dirty="0">
                  <a:solidFill>
                    <a:srgbClr val="292934"/>
                  </a:solidFill>
                  <a:latin typeface="Cambria Math"/>
                </a:endParaRPr>
              </a:p>
              <a:p>
                <a:pPr marL="0" lvl="0" indent="0" algn="just">
                  <a:buClr>
                    <a:srgbClr val="93A299"/>
                  </a:buClr>
                  <a:buNone/>
                </a:pPr>
                <a14:m>
                  <m:oMathPara xmlns:m="http://schemas.openxmlformats.org/officeDocument/2006/math">
                    <m:oMathParaPr>
                      <m:jc m:val="centerGroup"/>
                    </m:oMathParaPr>
                    <m:oMath xmlns:m="http://schemas.openxmlformats.org/officeDocument/2006/math">
                      <m:r>
                        <a:rPr lang="tr-TR" i="1" smtClean="0">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b="0" i="1" smtClean="0">
                                  <a:solidFill>
                                    <a:srgbClr val="292934"/>
                                  </a:solidFill>
                                  <a:latin typeface="Cambria Math"/>
                                </a:rPr>
                                <m:t>𝑅</m:t>
                              </m:r>
                              <m:r>
                                <a:rPr lang="tr-TR" b="0" i="1" smtClean="0">
                                  <a:solidFill>
                                    <a:srgbClr val="292934"/>
                                  </a:solidFill>
                                  <a:latin typeface="Cambria Math"/>
                                </a:rPr>
                                <m:t>Ü</m:t>
                              </m:r>
                              <m:r>
                                <a:rPr lang="tr-TR" b="0" i="1" smtClean="0">
                                  <a:solidFill>
                                    <a:srgbClr val="292934"/>
                                  </a:solidFill>
                                  <a:latin typeface="Cambria Math"/>
                                </a:rPr>
                                <m:t>𝑍𝐺𝐴𝑅</m:t>
                              </m:r>
                            </m:e>
                            <m:sub>
                              <m:r>
                                <a:rPr lang="tr-TR" b="0" i="1" smtClean="0">
                                  <a:solidFill>
                                    <a:srgbClr val="292934"/>
                                  </a:solidFill>
                                  <a:latin typeface="Cambria Math"/>
                                </a:rPr>
                                <m:t>h𝑎𝑓𝑖𝑓</m:t>
                              </m:r>
                            </m:sub>
                          </m:sSub>
                        </m:e>
                      </m:d>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i="1">
                              <a:solidFill>
                                <a:srgbClr val="292934"/>
                              </a:solidFill>
                              <a:latin typeface="Cambria Math"/>
                            </a:rPr>
                            <m:t>3</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i="1">
                                  <a:solidFill>
                                    <a:srgbClr val="292934"/>
                                  </a:solidFill>
                                  <a:latin typeface="Cambria Math"/>
                                </a:rPr>
                                <m:t>3</m:t>
                              </m:r>
                            </m:den>
                          </m:f>
                          <m:r>
                            <a:rPr lang="tr-TR" b="0" i="1" smtClean="0">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1</m:t>
                              </m:r>
                            </m:num>
                            <m:den>
                              <m:r>
                                <a:rPr lang="tr-TR" i="1">
                                  <a:solidFill>
                                    <a:srgbClr val="292934"/>
                                  </a:solidFill>
                                  <a:latin typeface="Cambria Math"/>
                                </a:rPr>
                                <m:t>3</m:t>
                              </m:r>
                            </m:den>
                          </m:f>
                          <m:func>
                            <m:funcPr>
                              <m:ctrlPr>
                                <a:rPr lang="tr-TR" i="1" smtClean="0">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1</m:t>
                                  </m:r>
                                </m:num>
                                <m:den>
                                  <m:r>
                                    <a:rPr lang="tr-TR" i="1">
                                      <a:solidFill>
                                        <a:srgbClr val="292934"/>
                                      </a:solidFill>
                                      <a:latin typeface="Cambria Math"/>
                                    </a:rPr>
                                    <m:t>3</m:t>
                                  </m:r>
                                </m:den>
                              </m:f>
                              <m:r>
                                <a:rPr lang="tr-TR" i="1">
                                  <a:solidFill>
                                    <a:srgbClr val="292934"/>
                                  </a:solidFill>
                                  <a:latin typeface="Cambria Math"/>
                                </a:rPr>
                                <m:t>)=0</m:t>
                              </m:r>
                            </m:e>
                          </m:func>
                          <m:r>
                            <a:rPr lang="tr-TR" b="0" i="1" smtClean="0">
                              <a:solidFill>
                                <a:srgbClr val="292934"/>
                              </a:solidFill>
                              <a:latin typeface="Cambria Math"/>
                            </a:rPr>
                            <m:t>.918</m:t>
                          </m:r>
                        </m:e>
                      </m:func>
                    </m:oMath>
                  </m:oMathPara>
                </a14:m>
                <a:endParaRPr lang="tr-TR" dirty="0">
                  <a:solidFill>
                    <a:srgbClr val="FF0000"/>
                  </a:solidFill>
                </a:endParaRPr>
              </a:p>
              <a:p>
                <a:pPr marL="0" lvl="0" indent="0" algn="just">
                  <a:buClr>
                    <a:srgbClr val="93A299"/>
                  </a:buClr>
                  <a:buNone/>
                </a:pPr>
                <a14:m>
                  <m:oMathPara xmlns:m="http://schemas.openxmlformats.org/officeDocument/2006/math">
                    <m:oMathParaPr>
                      <m:jc m:val="centerGroup"/>
                    </m:oMathParaPr>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𝑁𝐸𝑀</m:t>
                              </m:r>
                            </m:e>
                            <m:sub>
                              <m:r>
                                <a:rPr lang="tr-TR" i="1">
                                  <a:solidFill>
                                    <a:srgbClr val="292934"/>
                                  </a:solidFill>
                                  <a:latin typeface="Cambria Math"/>
                                </a:rPr>
                                <m:t>𝑛𝑜𝑟𝑚𝑎𝑙</m:t>
                              </m:r>
                            </m:sub>
                          </m:sSub>
                        </m:e>
                      </m:d>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1</m:t>
                          </m:r>
                        </m:num>
                        <m:den>
                          <m:r>
                            <a:rPr lang="tr-TR" i="1">
                              <a:solidFill>
                                <a:srgbClr val="292934"/>
                              </a:solidFill>
                              <a:latin typeface="Cambria Math"/>
                            </a:rPr>
                            <m:t>2</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1</m:t>
                              </m:r>
                            </m:num>
                            <m:den>
                              <m:r>
                                <a:rPr lang="tr-TR" i="1">
                                  <a:solidFill>
                                    <a:srgbClr val="292934"/>
                                  </a:solidFill>
                                  <a:latin typeface="Cambria Math"/>
                                </a:rPr>
                                <m:t>2</m:t>
                              </m:r>
                            </m:den>
                          </m:f>
                          <m:r>
                            <a:rPr lang="tr-TR" b="0" i="1" smtClean="0">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1</m:t>
                              </m:r>
                            </m:num>
                            <m:den>
                              <m:r>
                                <a:rPr lang="tr-TR" b="0" i="1" smtClean="0">
                                  <a:solidFill>
                                    <a:srgbClr val="292934"/>
                                  </a:solidFill>
                                  <a:latin typeface="Cambria Math"/>
                                </a:rPr>
                                <m:t>2</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1</m:t>
                                  </m:r>
                                </m:num>
                                <m:den>
                                  <m:r>
                                    <a:rPr lang="tr-TR" b="0" i="1" smtClean="0">
                                      <a:solidFill>
                                        <a:srgbClr val="292934"/>
                                      </a:solidFill>
                                      <a:latin typeface="Cambria Math"/>
                                    </a:rPr>
                                    <m:t>2</m:t>
                                  </m:r>
                                </m:den>
                              </m:f>
                              <m:r>
                                <a:rPr lang="tr-TR" i="1">
                                  <a:solidFill>
                                    <a:srgbClr val="292934"/>
                                  </a:solidFill>
                                  <a:latin typeface="Cambria Math"/>
                                </a:rPr>
                                <m:t>)</m:t>
                              </m:r>
                            </m:e>
                          </m:func>
                          <m:r>
                            <a:rPr lang="tr-TR" i="1">
                              <a:solidFill>
                                <a:srgbClr val="292934"/>
                              </a:solidFill>
                              <a:latin typeface="Cambria Math"/>
                            </a:rPr>
                            <m:t>=</m:t>
                          </m:r>
                          <m:r>
                            <a:rPr lang="tr-TR" b="0" i="1" smtClean="0">
                              <a:solidFill>
                                <a:srgbClr val="292934"/>
                              </a:solidFill>
                              <a:latin typeface="Cambria Math"/>
                            </a:rPr>
                            <m:t>1</m:t>
                          </m:r>
                        </m:e>
                      </m:func>
                    </m:oMath>
                  </m:oMathPara>
                </a14:m>
                <a:endParaRPr lang="tr-TR" dirty="0">
                  <a:solidFill>
                    <a:srgbClr val="FF0000"/>
                  </a:solidFill>
                </a:endParaRPr>
              </a:p>
              <a:p>
                <a:pPr marL="0" lvl="0" indent="0" algn="just">
                  <a:buClr>
                    <a:srgbClr val="93A299"/>
                  </a:buClr>
                  <a:buNone/>
                </a:pPr>
                <a14:m>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r>
                          <a:rPr lang="tr-TR" i="1">
                            <a:solidFill>
                              <a:srgbClr val="292934"/>
                            </a:solidFill>
                            <a:latin typeface="Cambria Math"/>
                          </a:rPr>
                          <m:t>𝑁𝐸𝑀</m:t>
                        </m:r>
                        <m:r>
                          <a:rPr lang="tr-TR" i="1">
                            <a:solidFill>
                              <a:srgbClr val="292934"/>
                            </a:solidFill>
                            <a:latin typeface="Cambria Math"/>
                          </a:rPr>
                          <m:t>,</m:t>
                        </m:r>
                        <m:r>
                          <a:rPr lang="tr-TR" i="1">
                            <a:solidFill>
                              <a:srgbClr val="292934"/>
                            </a:solidFill>
                            <a:latin typeface="Cambria Math"/>
                          </a:rPr>
                          <m:t>𝑂𝑌𝑈𝑁</m:t>
                        </m:r>
                      </m:e>
                    </m:d>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i="1">
                            <a:solidFill>
                              <a:srgbClr val="292934"/>
                            </a:solidFill>
                            <a:latin typeface="Cambria Math"/>
                          </a:rPr>
                          <m:t>3</m:t>
                        </m:r>
                      </m:num>
                      <m:den>
                        <m:r>
                          <a:rPr lang="tr-TR" i="1">
                            <a:solidFill>
                              <a:srgbClr val="292934"/>
                            </a:solidFill>
                            <a:latin typeface="Cambria Math"/>
                          </a:rPr>
                          <m:t>5</m:t>
                        </m:r>
                      </m:den>
                    </m:f>
                    <m:d>
                      <m:dPr>
                        <m:ctrlPr>
                          <a:rPr lang="tr-TR" i="1">
                            <a:solidFill>
                              <a:srgbClr val="292934"/>
                            </a:solidFill>
                            <a:latin typeface="Cambria Math" panose="02040503050406030204" pitchFamily="18" charset="0"/>
                          </a:rPr>
                        </m:ctrlPr>
                      </m:dPr>
                      <m:e>
                        <m:r>
                          <a:rPr lang="tr-TR" i="1">
                            <a:solidFill>
                              <a:srgbClr val="292934"/>
                            </a:solidFill>
                            <a:latin typeface="Cambria Math"/>
                          </a:rPr>
                          <m:t>0</m:t>
                        </m:r>
                        <m:r>
                          <a:rPr lang="tr-TR" b="0" i="1" smtClean="0">
                            <a:solidFill>
                              <a:srgbClr val="292934"/>
                            </a:solidFill>
                            <a:latin typeface="Cambria Math"/>
                          </a:rPr>
                          <m:t>.918</m:t>
                        </m:r>
                      </m:e>
                    </m:d>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i="1">
                            <a:solidFill>
                              <a:srgbClr val="292934"/>
                            </a:solidFill>
                            <a:latin typeface="Cambria Math"/>
                          </a:rPr>
                          <m:t>2</m:t>
                        </m:r>
                      </m:num>
                      <m:den>
                        <m:r>
                          <a:rPr lang="tr-TR" i="1">
                            <a:solidFill>
                              <a:srgbClr val="292934"/>
                            </a:solidFill>
                            <a:latin typeface="Cambria Math"/>
                          </a:rPr>
                          <m:t>5</m:t>
                        </m:r>
                      </m:den>
                    </m:f>
                    <m:d>
                      <m:dPr>
                        <m:ctrlPr>
                          <a:rPr lang="tr-TR" i="1">
                            <a:solidFill>
                              <a:srgbClr val="292934"/>
                            </a:solidFill>
                            <a:latin typeface="Cambria Math" panose="02040503050406030204" pitchFamily="18" charset="0"/>
                          </a:rPr>
                        </m:ctrlPr>
                      </m:dPr>
                      <m:e>
                        <m:r>
                          <a:rPr lang="tr-TR" b="0" i="1" smtClean="0">
                            <a:solidFill>
                              <a:srgbClr val="292934"/>
                            </a:solidFill>
                            <a:latin typeface="Cambria Math"/>
                          </a:rPr>
                          <m:t>1</m:t>
                        </m:r>
                      </m:e>
                    </m:d>
                    <m:r>
                      <a:rPr lang="tr-TR" i="1">
                        <a:solidFill>
                          <a:srgbClr val="292934"/>
                        </a:solidFill>
                        <a:latin typeface="Cambria Math"/>
                      </a:rPr>
                      <m:t>=</m:t>
                    </m:r>
                    <m:r>
                      <a:rPr lang="tr-TR" i="1" smtClean="0">
                        <a:solidFill>
                          <a:schemeClr val="tx1"/>
                        </a:solidFill>
                        <a:latin typeface="Cambria Math" pitchFamily="18" charset="0"/>
                        <a:ea typeface="Cambria Math" pitchFamily="18" charset="0"/>
                      </a:rPr>
                      <m:t>0</m:t>
                    </m:r>
                  </m:oMath>
                </a14:m>
                <a:r>
                  <a:rPr lang="tr-TR" dirty="0" smtClean="0">
                    <a:solidFill>
                      <a:schemeClr val="tx1"/>
                    </a:solidFill>
                    <a:latin typeface="Cambria Math" pitchFamily="18" charset="0"/>
                    <a:ea typeface="Cambria Math" pitchFamily="18" charset="0"/>
                  </a:rPr>
                  <a:t>.951</a:t>
                </a:r>
                <a:endParaRPr lang="tr-TR" dirty="0">
                  <a:solidFill>
                    <a:schemeClr val="tx1"/>
                  </a:solidFill>
                  <a:latin typeface="Cambria Math" pitchFamily="18" charset="0"/>
                  <a:ea typeface="Cambria Math" pitchFamily="18" charset="0"/>
                </a:endParaRPr>
              </a:p>
              <a:p>
                <a:pPr marL="0" lvl="0" indent="0" algn="just">
                  <a:buClr>
                    <a:srgbClr val="93A299"/>
                  </a:buClr>
                  <a:buNone/>
                </a:pPr>
                <a:endParaRPr lang="tr-TR" dirty="0">
                  <a:solidFill>
                    <a:srgbClr val="FF0000"/>
                  </a:solidFill>
                </a:endParaRPr>
              </a:p>
              <a:p>
                <a:pPr marL="0" lvl="0" indent="0" algn="just">
                  <a:buClr>
                    <a:srgbClr val="93A299"/>
                  </a:buClr>
                  <a:buNone/>
                </a:pPr>
                <a14:m>
                  <m:oMathPara xmlns:m="http://schemas.openxmlformats.org/officeDocument/2006/math">
                    <m:oMathParaPr>
                      <m:jc m:val="centerGroup"/>
                    </m:oMathParaPr>
                    <m:oMath xmlns:m="http://schemas.openxmlformats.org/officeDocument/2006/math">
                      <m:r>
                        <a:rPr lang="tr-TR" i="1">
                          <a:solidFill>
                            <a:srgbClr val="292934"/>
                          </a:solidFill>
                          <a:latin typeface="Cambria Math"/>
                        </a:rPr>
                        <m:t>𝐾𝑎𝑧𝑎𝑛</m:t>
                      </m:r>
                      <m:r>
                        <a:rPr lang="tr-TR" i="1">
                          <a:solidFill>
                            <a:srgbClr val="292934"/>
                          </a:solidFill>
                          <a:latin typeface="Cambria Math"/>
                        </a:rPr>
                        <m:t>ç</m:t>
                      </m:r>
                      <m:d>
                        <m:dPr>
                          <m:ctrlPr>
                            <a:rPr lang="tr-TR" i="1">
                              <a:solidFill>
                                <a:srgbClr val="292934"/>
                              </a:solidFill>
                              <a:latin typeface="Cambria Math" panose="02040503050406030204" pitchFamily="18" charset="0"/>
                            </a:rPr>
                          </m:ctrlPr>
                        </m:dPr>
                        <m:e>
                          <m:r>
                            <a:rPr lang="tr-TR" b="0" i="1" smtClean="0">
                              <a:solidFill>
                                <a:srgbClr val="292934"/>
                              </a:solidFill>
                              <a:latin typeface="Cambria Math"/>
                            </a:rPr>
                            <m:t>𝑅</m:t>
                          </m:r>
                          <m:r>
                            <a:rPr lang="tr-TR" b="0" i="1" smtClean="0">
                              <a:solidFill>
                                <a:srgbClr val="292934"/>
                              </a:solidFill>
                              <a:latin typeface="Cambria Math"/>
                            </a:rPr>
                            <m:t>Ü</m:t>
                          </m:r>
                          <m:r>
                            <a:rPr lang="tr-TR" b="0" i="1" smtClean="0">
                              <a:solidFill>
                                <a:srgbClr val="292934"/>
                              </a:solidFill>
                              <a:latin typeface="Cambria Math"/>
                            </a:rPr>
                            <m:t>𝑍𝐺𝐴𝑅</m:t>
                          </m:r>
                          <m:r>
                            <a:rPr lang="tr-TR" i="1">
                              <a:solidFill>
                                <a:srgbClr val="292934"/>
                              </a:solidFill>
                              <a:latin typeface="Cambria Math"/>
                            </a:rPr>
                            <m:t>,</m:t>
                          </m:r>
                          <m:r>
                            <a:rPr lang="tr-TR" i="1">
                              <a:solidFill>
                                <a:srgbClr val="292934"/>
                              </a:solidFill>
                              <a:latin typeface="Cambria Math"/>
                            </a:rPr>
                            <m:t>𝑂𝑌𝑈𝑁</m:t>
                          </m:r>
                        </m:e>
                      </m:d>
                      <m:r>
                        <a:rPr lang="tr-TR" i="1">
                          <a:solidFill>
                            <a:srgbClr val="292934"/>
                          </a:solidFill>
                          <a:latin typeface="Cambria Math"/>
                        </a:rPr>
                        <m:t>=</m:t>
                      </m:r>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r>
                            <a:rPr lang="tr-TR" i="1">
                              <a:solidFill>
                                <a:srgbClr val="292934"/>
                              </a:solidFill>
                              <a:latin typeface="Cambria Math"/>
                            </a:rPr>
                            <m:t>𝑂𝑌𝑈𝑁</m:t>
                          </m:r>
                        </m:e>
                      </m:d>
                      <m:r>
                        <a:rPr lang="tr-TR" i="1">
                          <a:solidFill>
                            <a:srgbClr val="292934"/>
                          </a:solidFill>
                          <a:latin typeface="Cambria Math"/>
                        </a:rPr>
                        <m:t>−</m:t>
                      </m:r>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r>
                            <a:rPr lang="tr-TR" b="0" i="1" smtClean="0">
                              <a:solidFill>
                                <a:srgbClr val="292934"/>
                              </a:solidFill>
                              <a:latin typeface="Cambria Math"/>
                            </a:rPr>
                            <m:t>𝑅</m:t>
                          </m:r>
                          <m:r>
                            <a:rPr lang="tr-TR" b="0" i="1" smtClean="0">
                              <a:solidFill>
                                <a:srgbClr val="292934"/>
                              </a:solidFill>
                              <a:latin typeface="Cambria Math"/>
                            </a:rPr>
                            <m:t>Ü</m:t>
                          </m:r>
                          <m:r>
                            <a:rPr lang="tr-TR" b="0" i="1" smtClean="0">
                              <a:solidFill>
                                <a:srgbClr val="292934"/>
                              </a:solidFill>
                              <a:latin typeface="Cambria Math"/>
                            </a:rPr>
                            <m:t>𝑍𝐺𝐴𝑅</m:t>
                          </m:r>
                          <m:r>
                            <a:rPr lang="tr-TR" i="1">
                              <a:solidFill>
                                <a:srgbClr val="292934"/>
                              </a:solidFill>
                              <a:latin typeface="Cambria Math"/>
                            </a:rPr>
                            <m:t>,</m:t>
                          </m:r>
                          <m:r>
                            <a:rPr lang="tr-TR" i="1">
                              <a:solidFill>
                                <a:srgbClr val="292934"/>
                              </a:solidFill>
                              <a:latin typeface="Cambria Math"/>
                            </a:rPr>
                            <m:t>𝑂𝑌𝑈𝑁</m:t>
                          </m:r>
                        </m:e>
                      </m:d>
                    </m:oMath>
                  </m:oMathPara>
                </a14:m>
                <a:endParaRPr lang="tr-TR" dirty="0">
                  <a:solidFill>
                    <a:srgbClr val="292934"/>
                  </a:solidFill>
                </a:endParaRPr>
              </a:p>
              <a:p>
                <a:pPr marL="0" lvl="0" indent="0" algn="just">
                  <a:buClr>
                    <a:srgbClr val="93A299"/>
                  </a:buClr>
                  <a:buNone/>
                </a:pPr>
                <a:r>
                  <a:rPr lang="tr-TR" dirty="0">
                    <a:solidFill>
                      <a:srgbClr val="292934"/>
                    </a:solidFill>
                  </a:rPr>
                  <a:t>                                         =</a:t>
                </a:r>
                <a:r>
                  <a:rPr lang="tr-TR" dirty="0" smtClean="0">
                    <a:solidFill>
                      <a:srgbClr val="292934"/>
                    </a:solidFill>
                  </a:rPr>
                  <a:t>0.970-0.951</a:t>
                </a:r>
                <a:endParaRPr lang="tr-TR" dirty="0">
                  <a:solidFill>
                    <a:srgbClr val="292934"/>
                  </a:solidFill>
                </a:endParaRPr>
              </a:p>
              <a:p>
                <a:pPr marL="0" lvl="0" indent="0" algn="just">
                  <a:buClr>
                    <a:srgbClr val="93A299"/>
                  </a:buClr>
                  <a:buNone/>
                </a:pPr>
                <a:r>
                  <a:rPr lang="tr-TR" dirty="0">
                    <a:solidFill>
                      <a:srgbClr val="292934"/>
                    </a:solidFill>
                  </a:rPr>
                  <a:t>                                         =</a:t>
                </a:r>
                <a:r>
                  <a:rPr lang="tr-TR" dirty="0" smtClean="0">
                    <a:solidFill>
                      <a:srgbClr val="292934"/>
                    </a:solidFill>
                  </a:rPr>
                  <a:t>0.019 </a:t>
                </a:r>
                <a:endParaRPr lang="tr-TR" dirty="0">
                  <a:solidFill>
                    <a:srgbClr val="292934"/>
                  </a:solidFill>
                </a:endParaRPr>
              </a:p>
              <a:p>
                <a:pPr marL="0" indent="0">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764704"/>
                <a:ext cx="8229600" cy="5712296"/>
              </a:xfrm>
              <a:blipFill rotWithShape="1">
                <a:blip r:embed="rId2"/>
                <a:stretch>
                  <a:fillRect l="-444"/>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26172722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620688"/>
            <a:ext cx="8229600" cy="5856312"/>
          </a:xfrm>
        </p:spPr>
        <p:txBody>
          <a:bodyPr/>
          <a:lstStyle/>
          <a:p>
            <a:pPr algn="just">
              <a:buFont typeface="Wingdings" pitchFamily="2" charset="2"/>
              <a:buChar char="v"/>
            </a:pPr>
            <a:r>
              <a:rPr lang="tr-TR" dirty="0" smtClean="0"/>
              <a:t> Elde edilen kazanç ölçütlerini aşağıdaki tabloda topluca veriyoruz:</a:t>
            </a:r>
          </a:p>
          <a:p>
            <a:pPr marL="0" indent="0" algn="just">
              <a:buNone/>
            </a:pPr>
            <a:endParaRPr lang="tr-TR" dirty="0" smtClean="0"/>
          </a:p>
          <a:p>
            <a:pPr marL="0" indent="0" algn="just">
              <a:buNone/>
            </a:pPr>
            <a:r>
              <a:rPr lang="tr-TR" sz="1800" dirty="0" smtClean="0">
                <a:solidFill>
                  <a:srgbClr val="C00000"/>
                </a:solidFill>
              </a:rPr>
              <a:t>Tablo 3.12. Kazanç ölçütleri</a:t>
            </a:r>
          </a:p>
        </p:txBody>
      </p:sp>
      <p:sp>
        <p:nvSpPr>
          <p:cNvPr id="4" name="Altbilgi Yer Tutucusu 3"/>
          <p:cNvSpPr>
            <a:spLocks noGrp="1"/>
          </p:cNvSpPr>
          <p:nvPr>
            <p:ph type="ftr" sz="quarter" idx="11"/>
          </p:nvPr>
        </p:nvSpPr>
        <p:spPr/>
        <p:txBody>
          <a:bodyPr/>
          <a:lstStyle/>
          <a:p>
            <a:r>
              <a:rPr lang="tr-TR" smtClean="0"/>
              <a:t>Bölüm 3</a:t>
            </a:r>
            <a:endParaRPr lang="tr-TR"/>
          </a:p>
        </p:txBody>
      </p:sp>
      <p:graphicFrame>
        <p:nvGraphicFramePr>
          <p:cNvPr id="5" name="Tablo 4"/>
          <p:cNvGraphicFramePr>
            <a:graphicFrameLocks noGrp="1"/>
          </p:cNvGraphicFramePr>
          <p:nvPr>
            <p:extLst>
              <p:ext uri="{D42A27DB-BD31-4B8C-83A1-F6EECF244321}">
                <p14:modId xmlns:p14="http://schemas.microsoft.com/office/powerpoint/2010/main" val="2080472602"/>
              </p:ext>
            </p:extLst>
          </p:nvPr>
        </p:nvGraphicFramePr>
        <p:xfrm>
          <a:off x="1331640" y="2348880"/>
          <a:ext cx="6096000" cy="2088232"/>
        </p:xfrm>
        <a:graphic>
          <a:graphicData uri="http://schemas.openxmlformats.org/drawingml/2006/table">
            <a:tbl>
              <a:tblPr firstRow="1" bandRow="1">
                <a:tableStyleId>{10A1B5D5-9B99-4C35-A422-299274C87663}</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522058">
                <a:tc>
                  <a:txBody>
                    <a:bodyPr/>
                    <a:lstStyle/>
                    <a:p>
                      <a:pPr algn="ctr"/>
                      <a:r>
                        <a:rPr lang="tr-TR" dirty="0" smtClean="0"/>
                        <a:t>Nitelik</a:t>
                      </a:r>
                      <a:endParaRPr lang="tr-TR" dirty="0"/>
                    </a:p>
                  </a:txBody>
                  <a:tcPr/>
                </a:tc>
                <a:tc>
                  <a:txBody>
                    <a:bodyPr/>
                    <a:lstStyle/>
                    <a:p>
                      <a:pPr algn="ctr"/>
                      <a:r>
                        <a:rPr lang="tr-TR" dirty="0" smtClean="0"/>
                        <a:t>Kazanç</a:t>
                      </a:r>
                      <a:endParaRPr lang="tr-TR" dirty="0"/>
                    </a:p>
                  </a:txBody>
                  <a:tcPr/>
                </a:tc>
                <a:extLst>
                  <a:ext uri="{0D108BD9-81ED-4DB2-BD59-A6C34878D82A}">
                    <a16:rowId xmlns:a16="http://schemas.microsoft.com/office/drawing/2014/main" xmlns="" val="10000"/>
                  </a:ext>
                </a:extLst>
              </a:tr>
              <a:tr h="522058">
                <a:tc>
                  <a:txBody>
                    <a:bodyPr/>
                    <a:lstStyle/>
                    <a:p>
                      <a:pPr algn="ctr"/>
                      <a:r>
                        <a:rPr lang="tr-TR" dirty="0" smtClean="0"/>
                        <a:t>ISI</a:t>
                      </a:r>
                      <a:endParaRPr lang="tr-TR" dirty="0"/>
                    </a:p>
                  </a:txBody>
                  <a:tcPr/>
                </a:tc>
                <a:tc>
                  <a:txBody>
                    <a:bodyPr/>
                    <a:lstStyle/>
                    <a:p>
                      <a:pPr algn="ctr"/>
                      <a:r>
                        <a:rPr lang="tr-TR" dirty="0" smtClean="0"/>
                        <a:t>0.570</a:t>
                      </a:r>
                      <a:endParaRPr lang="tr-TR" dirty="0"/>
                    </a:p>
                  </a:txBody>
                  <a:tcPr/>
                </a:tc>
                <a:extLst>
                  <a:ext uri="{0D108BD9-81ED-4DB2-BD59-A6C34878D82A}">
                    <a16:rowId xmlns:a16="http://schemas.microsoft.com/office/drawing/2014/main" xmlns="" val="10001"/>
                  </a:ext>
                </a:extLst>
              </a:tr>
              <a:tr h="522058">
                <a:tc>
                  <a:txBody>
                    <a:bodyPr/>
                    <a:lstStyle/>
                    <a:p>
                      <a:pPr algn="ctr"/>
                      <a:r>
                        <a:rPr lang="tr-TR" dirty="0" smtClean="0"/>
                        <a:t>NEM</a:t>
                      </a:r>
                      <a:endParaRPr lang="tr-TR" dirty="0">
                        <a:solidFill>
                          <a:srgbClr val="FF0000"/>
                        </a:solidFill>
                      </a:endParaRPr>
                    </a:p>
                  </a:txBody>
                  <a:tcPr/>
                </a:tc>
                <a:tc>
                  <a:txBody>
                    <a:bodyPr/>
                    <a:lstStyle/>
                    <a:p>
                      <a:pPr algn="ctr"/>
                      <a:r>
                        <a:rPr lang="tr-TR" dirty="0" smtClean="0"/>
                        <a:t>0.970</a:t>
                      </a:r>
                      <a:endParaRPr lang="tr-TR" dirty="0">
                        <a:solidFill>
                          <a:srgbClr val="FF0000"/>
                        </a:solidFill>
                      </a:endParaRPr>
                    </a:p>
                  </a:txBody>
                  <a:tcPr/>
                </a:tc>
                <a:extLst>
                  <a:ext uri="{0D108BD9-81ED-4DB2-BD59-A6C34878D82A}">
                    <a16:rowId xmlns:a16="http://schemas.microsoft.com/office/drawing/2014/main" xmlns="" val="10002"/>
                  </a:ext>
                </a:extLst>
              </a:tr>
              <a:tr h="522058">
                <a:tc>
                  <a:txBody>
                    <a:bodyPr/>
                    <a:lstStyle/>
                    <a:p>
                      <a:pPr algn="ctr"/>
                      <a:r>
                        <a:rPr lang="tr-TR" dirty="0" smtClean="0"/>
                        <a:t>RÜZGAR</a:t>
                      </a:r>
                      <a:endParaRPr lang="tr-TR" dirty="0"/>
                    </a:p>
                  </a:txBody>
                  <a:tcPr/>
                </a:tc>
                <a:tc>
                  <a:txBody>
                    <a:bodyPr/>
                    <a:lstStyle/>
                    <a:p>
                      <a:pPr algn="ctr"/>
                      <a:r>
                        <a:rPr lang="tr-TR" dirty="0" smtClean="0"/>
                        <a:t>0.019</a:t>
                      </a:r>
                      <a:endParaRPr lang="tr-TR" dirty="0"/>
                    </a:p>
                  </a:txBody>
                  <a:tcPr/>
                </a:tc>
                <a:extLst>
                  <a:ext uri="{0D108BD9-81ED-4DB2-BD59-A6C34878D82A}">
                    <a16:rowId xmlns:a16="http://schemas.microsoft.com/office/drawing/2014/main" xmlns="" val="10003"/>
                  </a:ext>
                </a:extLst>
              </a:tr>
            </a:tbl>
          </a:graphicData>
        </a:graphic>
      </p:graphicFrame>
      <p:sp>
        <p:nvSpPr>
          <p:cNvPr id="6" name="Metin kutusu 5"/>
          <p:cNvSpPr txBox="1"/>
          <p:nvPr/>
        </p:nvSpPr>
        <p:spPr>
          <a:xfrm>
            <a:off x="683568" y="5013176"/>
            <a:ext cx="7920880" cy="1569660"/>
          </a:xfrm>
          <a:prstGeom prst="rect">
            <a:avLst/>
          </a:prstGeom>
          <a:noFill/>
        </p:spPr>
        <p:txBody>
          <a:bodyPr wrap="square" rtlCol="0">
            <a:spAutoFit/>
          </a:bodyPr>
          <a:lstStyle/>
          <a:p>
            <a:pPr algn="just"/>
            <a:r>
              <a:rPr lang="tr-TR" sz="2400" dirty="0" smtClean="0"/>
              <a:t>Bu değerlere bakarak en büyük kazancın NEM niteliğini seçerek elde edilebileceğini görüyoruz. Elde edilen sonuçlara bağlı olarak karar ağacını şu şekilde geliştiriyoruz;</a:t>
            </a:r>
            <a:endParaRPr lang="tr-TR" sz="2400" dirty="0"/>
          </a:p>
        </p:txBody>
      </p:sp>
    </p:spTree>
    <p:extLst>
      <p:ext uri="{BB962C8B-B14F-4D97-AF65-F5344CB8AC3E}">
        <p14:creationId xmlns:p14="http://schemas.microsoft.com/office/powerpoint/2010/main" val="29630960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ltbilgi Yer Tutucusu 3"/>
          <p:cNvSpPr>
            <a:spLocks noGrp="1"/>
          </p:cNvSpPr>
          <p:nvPr>
            <p:ph type="ftr" sz="quarter" idx="11"/>
          </p:nvPr>
        </p:nvSpPr>
        <p:spPr/>
        <p:txBody>
          <a:bodyPr/>
          <a:lstStyle/>
          <a:p>
            <a:r>
              <a:rPr lang="tr-TR" smtClean="0"/>
              <a:t>Bölüm 3</a:t>
            </a:r>
            <a:endParaRPr lang="tr-TR"/>
          </a:p>
        </p:txBody>
      </p:sp>
      <p:sp>
        <p:nvSpPr>
          <p:cNvPr id="19" name="İçerik Yer Tutucusu 18"/>
          <p:cNvSpPr>
            <a:spLocks noGrp="1"/>
          </p:cNvSpPr>
          <p:nvPr>
            <p:ph idx="1"/>
          </p:nvPr>
        </p:nvSpPr>
        <p:spPr>
          <a:xfrm>
            <a:off x="179512" y="836712"/>
            <a:ext cx="8507288" cy="5640288"/>
          </a:xfrm>
        </p:spPr>
        <p:txBody>
          <a:bodyPr/>
          <a:lstStyle/>
          <a:p>
            <a:pPr marL="0" indent="0">
              <a:buNone/>
            </a:pPr>
            <a:r>
              <a:rPr lang="tr-TR" dirty="0" smtClean="0"/>
              <a:t>   </a:t>
            </a:r>
          </a:p>
          <a:p>
            <a:pPr marL="0" indent="0">
              <a:buNone/>
            </a:pPr>
            <a:endParaRPr lang="tr-TR" dirty="0"/>
          </a:p>
          <a:p>
            <a:pPr marL="0" indent="0">
              <a:buNone/>
            </a:pPr>
            <a:endParaRPr lang="tr-TR" dirty="0" smtClean="0"/>
          </a:p>
          <a:p>
            <a:pPr marL="0" indent="0">
              <a:buNone/>
            </a:pPr>
            <a:endParaRPr lang="tr-TR" dirty="0"/>
          </a:p>
          <a:p>
            <a:pPr marL="0" indent="0">
              <a:buNone/>
            </a:pPr>
            <a:endParaRPr lang="tr-TR" dirty="0" smtClean="0"/>
          </a:p>
          <a:p>
            <a:pPr marL="0" indent="0">
              <a:buNone/>
            </a:pPr>
            <a:endParaRPr lang="tr-TR" dirty="0"/>
          </a:p>
          <a:p>
            <a:pPr marL="0" indent="0">
              <a:buNone/>
            </a:pPr>
            <a:endParaRPr lang="tr-TR" dirty="0" smtClean="0"/>
          </a:p>
          <a:p>
            <a:pPr marL="0" indent="0">
              <a:buNone/>
            </a:pPr>
            <a:endParaRPr lang="tr-TR" dirty="0"/>
          </a:p>
        </p:txBody>
      </p:sp>
      <p:sp>
        <p:nvSpPr>
          <p:cNvPr id="20" name="Oval 19"/>
          <p:cNvSpPr/>
          <p:nvPr/>
        </p:nvSpPr>
        <p:spPr>
          <a:xfrm>
            <a:off x="3491880" y="1268760"/>
            <a:ext cx="165618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Hava</a:t>
            </a:r>
            <a:endParaRPr lang="tr-TR" dirty="0"/>
          </a:p>
        </p:txBody>
      </p:sp>
      <p:sp>
        <p:nvSpPr>
          <p:cNvPr id="21" name="Metin kutusu 20"/>
          <p:cNvSpPr txBox="1"/>
          <p:nvPr/>
        </p:nvSpPr>
        <p:spPr>
          <a:xfrm>
            <a:off x="2591780" y="2708920"/>
            <a:ext cx="1044116" cy="276999"/>
          </a:xfrm>
          <a:prstGeom prst="rect">
            <a:avLst/>
          </a:prstGeom>
          <a:noFill/>
        </p:spPr>
        <p:txBody>
          <a:bodyPr wrap="square" rtlCol="0">
            <a:spAutoFit/>
          </a:bodyPr>
          <a:lstStyle/>
          <a:p>
            <a:r>
              <a:rPr lang="tr-TR" sz="1200" dirty="0" smtClean="0"/>
              <a:t>Güneşli</a:t>
            </a:r>
            <a:endParaRPr lang="tr-TR" sz="1200" dirty="0"/>
          </a:p>
        </p:txBody>
      </p:sp>
      <p:cxnSp>
        <p:nvCxnSpPr>
          <p:cNvPr id="23" name="Düz Bağlayıcı 22"/>
          <p:cNvCxnSpPr>
            <a:endCxn id="21" idx="0"/>
          </p:cNvCxnSpPr>
          <p:nvPr/>
        </p:nvCxnSpPr>
        <p:spPr>
          <a:xfrm flipH="1">
            <a:off x="3113838" y="2183160"/>
            <a:ext cx="522058" cy="525760"/>
          </a:xfrm>
          <a:prstGeom prst="line">
            <a:avLst/>
          </a:prstGeom>
        </p:spPr>
        <p:style>
          <a:lnRef idx="1">
            <a:schemeClr val="accent1"/>
          </a:lnRef>
          <a:fillRef idx="0">
            <a:schemeClr val="accent1"/>
          </a:fillRef>
          <a:effectRef idx="0">
            <a:schemeClr val="accent1"/>
          </a:effectRef>
          <a:fontRef idx="minor">
            <a:schemeClr val="tx1"/>
          </a:fontRef>
        </p:style>
      </p:cxnSp>
      <p:sp>
        <p:nvSpPr>
          <p:cNvPr id="30" name="Metin kutusu 29"/>
          <p:cNvSpPr txBox="1"/>
          <p:nvPr/>
        </p:nvSpPr>
        <p:spPr>
          <a:xfrm>
            <a:off x="3761910" y="2985919"/>
            <a:ext cx="1116124" cy="276999"/>
          </a:xfrm>
          <a:prstGeom prst="rect">
            <a:avLst/>
          </a:prstGeom>
          <a:noFill/>
        </p:spPr>
        <p:txBody>
          <a:bodyPr wrap="square" rtlCol="0">
            <a:spAutoFit/>
          </a:bodyPr>
          <a:lstStyle/>
          <a:p>
            <a:pPr algn="ctr"/>
            <a:r>
              <a:rPr lang="tr-TR" sz="1200" dirty="0" smtClean="0"/>
              <a:t>Bulutlu</a:t>
            </a:r>
            <a:endParaRPr lang="tr-TR" sz="1200" dirty="0"/>
          </a:p>
        </p:txBody>
      </p:sp>
      <p:cxnSp>
        <p:nvCxnSpPr>
          <p:cNvPr id="32" name="Düz Bağlayıcı 31"/>
          <p:cNvCxnSpPr/>
          <p:nvPr/>
        </p:nvCxnSpPr>
        <p:spPr>
          <a:xfrm>
            <a:off x="4319972" y="2276872"/>
            <a:ext cx="0" cy="6167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Düz Bağlayıcı 34"/>
          <p:cNvCxnSpPr/>
          <p:nvPr/>
        </p:nvCxnSpPr>
        <p:spPr>
          <a:xfrm>
            <a:off x="5004048" y="2183160"/>
            <a:ext cx="576064" cy="525760"/>
          </a:xfrm>
          <a:prstGeom prst="line">
            <a:avLst/>
          </a:prstGeom>
        </p:spPr>
        <p:style>
          <a:lnRef idx="1">
            <a:schemeClr val="accent1"/>
          </a:lnRef>
          <a:fillRef idx="0">
            <a:schemeClr val="accent1"/>
          </a:fillRef>
          <a:effectRef idx="0">
            <a:schemeClr val="accent1"/>
          </a:effectRef>
          <a:fontRef idx="minor">
            <a:schemeClr val="tx1"/>
          </a:fontRef>
        </p:style>
      </p:cxnSp>
      <p:sp>
        <p:nvSpPr>
          <p:cNvPr id="36" name="Metin kutusu 35"/>
          <p:cNvSpPr txBox="1"/>
          <p:nvPr/>
        </p:nvSpPr>
        <p:spPr>
          <a:xfrm>
            <a:off x="5303642" y="2783701"/>
            <a:ext cx="828881" cy="276999"/>
          </a:xfrm>
          <a:prstGeom prst="rect">
            <a:avLst/>
          </a:prstGeom>
          <a:noFill/>
        </p:spPr>
        <p:txBody>
          <a:bodyPr wrap="none" rtlCol="0">
            <a:spAutoFit/>
          </a:bodyPr>
          <a:lstStyle/>
          <a:p>
            <a:r>
              <a:rPr lang="tr-TR" sz="1200" dirty="0" smtClean="0"/>
              <a:t>Yağmurlu</a:t>
            </a:r>
            <a:endParaRPr lang="tr-TR" sz="1200" dirty="0"/>
          </a:p>
        </p:txBody>
      </p:sp>
      <p:cxnSp>
        <p:nvCxnSpPr>
          <p:cNvPr id="38" name="Düz Ok Bağlayıcısı 37"/>
          <p:cNvCxnSpPr/>
          <p:nvPr/>
        </p:nvCxnSpPr>
        <p:spPr>
          <a:xfrm flipH="1">
            <a:off x="2123728" y="3060700"/>
            <a:ext cx="648072" cy="7283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Düz Ok Bağlayıcısı 40"/>
          <p:cNvCxnSpPr>
            <a:stCxn id="30" idx="2"/>
          </p:cNvCxnSpPr>
          <p:nvPr/>
        </p:nvCxnSpPr>
        <p:spPr>
          <a:xfrm>
            <a:off x="4319972" y="3262918"/>
            <a:ext cx="0" cy="6701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Düz Ok Bağlayıcısı 45"/>
          <p:cNvCxnSpPr/>
          <p:nvPr/>
        </p:nvCxnSpPr>
        <p:spPr>
          <a:xfrm>
            <a:off x="5940152" y="3124418"/>
            <a:ext cx="720080" cy="6646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1389348" y="3901858"/>
            <a:ext cx="1202432" cy="607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Nem</a:t>
            </a:r>
            <a:endParaRPr lang="tr-TR" dirty="0"/>
          </a:p>
        </p:txBody>
      </p:sp>
      <p:cxnSp>
        <p:nvCxnSpPr>
          <p:cNvPr id="52" name="Düz Bağlayıcı 51"/>
          <p:cNvCxnSpPr/>
          <p:nvPr/>
        </p:nvCxnSpPr>
        <p:spPr>
          <a:xfrm flipH="1">
            <a:off x="1173324" y="4476197"/>
            <a:ext cx="432048" cy="5040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Düz Bağlayıcı 56"/>
          <p:cNvCxnSpPr/>
          <p:nvPr/>
        </p:nvCxnSpPr>
        <p:spPr>
          <a:xfrm>
            <a:off x="2092409" y="4306928"/>
            <a:ext cx="590364" cy="709229"/>
          </a:xfrm>
          <a:prstGeom prst="line">
            <a:avLst/>
          </a:prstGeom>
        </p:spPr>
        <p:style>
          <a:lnRef idx="1">
            <a:schemeClr val="accent1"/>
          </a:lnRef>
          <a:fillRef idx="0">
            <a:schemeClr val="accent1"/>
          </a:fillRef>
          <a:effectRef idx="0">
            <a:schemeClr val="accent1"/>
          </a:effectRef>
          <a:fontRef idx="minor">
            <a:schemeClr val="tx1"/>
          </a:fontRef>
        </p:style>
      </p:cxnSp>
      <p:sp>
        <p:nvSpPr>
          <p:cNvPr id="59" name="Metin kutusu 58"/>
          <p:cNvSpPr txBox="1"/>
          <p:nvPr/>
        </p:nvSpPr>
        <p:spPr>
          <a:xfrm>
            <a:off x="640414" y="5007171"/>
            <a:ext cx="1065820" cy="276999"/>
          </a:xfrm>
          <a:prstGeom prst="rect">
            <a:avLst/>
          </a:prstGeom>
          <a:noFill/>
        </p:spPr>
        <p:txBody>
          <a:bodyPr wrap="square" rtlCol="0">
            <a:spAutoFit/>
          </a:bodyPr>
          <a:lstStyle/>
          <a:p>
            <a:pPr algn="ctr"/>
            <a:r>
              <a:rPr lang="tr-TR" sz="1200" dirty="0" smtClean="0"/>
              <a:t>Yüksek</a:t>
            </a:r>
            <a:endParaRPr lang="tr-TR" sz="1200" dirty="0"/>
          </a:p>
        </p:txBody>
      </p:sp>
      <p:sp>
        <p:nvSpPr>
          <p:cNvPr id="61" name="Metin kutusu 60"/>
          <p:cNvSpPr txBox="1"/>
          <p:nvPr/>
        </p:nvSpPr>
        <p:spPr>
          <a:xfrm>
            <a:off x="2126202" y="5033276"/>
            <a:ext cx="1350150" cy="276999"/>
          </a:xfrm>
          <a:prstGeom prst="rect">
            <a:avLst/>
          </a:prstGeom>
          <a:noFill/>
        </p:spPr>
        <p:txBody>
          <a:bodyPr wrap="square" rtlCol="0">
            <a:spAutoFit/>
          </a:bodyPr>
          <a:lstStyle/>
          <a:p>
            <a:pPr algn="ctr"/>
            <a:r>
              <a:rPr lang="tr-TR" sz="1200" dirty="0" smtClean="0"/>
              <a:t>Normal</a:t>
            </a:r>
            <a:endParaRPr lang="tr-TR" sz="1200" dirty="0"/>
          </a:p>
        </p:txBody>
      </p:sp>
      <p:cxnSp>
        <p:nvCxnSpPr>
          <p:cNvPr id="63" name="Düz Ok Bağlayıcısı 62"/>
          <p:cNvCxnSpPr/>
          <p:nvPr/>
        </p:nvCxnSpPr>
        <p:spPr>
          <a:xfrm flipH="1">
            <a:off x="640414" y="5310275"/>
            <a:ext cx="331186"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Düz Ok Bağlayıcısı 65"/>
          <p:cNvCxnSpPr>
            <a:stCxn id="61" idx="2"/>
          </p:cNvCxnSpPr>
          <p:nvPr/>
        </p:nvCxnSpPr>
        <p:spPr>
          <a:xfrm>
            <a:off x="2801277" y="5310275"/>
            <a:ext cx="312561"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9" name="Dikdörtgen 68"/>
          <p:cNvSpPr/>
          <p:nvPr/>
        </p:nvSpPr>
        <p:spPr>
          <a:xfrm>
            <a:off x="258924" y="5792688"/>
            <a:ext cx="914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Hayır</a:t>
            </a:r>
            <a:endParaRPr lang="tr-TR" dirty="0"/>
          </a:p>
        </p:txBody>
      </p:sp>
      <p:sp>
        <p:nvSpPr>
          <p:cNvPr id="70" name="Dikdörtgen 69"/>
          <p:cNvSpPr/>
          <p:nvPr/>
        </p:nvSpPr>
        <p:spPr>
          <a:xfrm>
            <a:off x="2776222" y="5792688"/>
            <a:ext cx="914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Evet</a:t>
            </a:r>
            <a:endParaRPr lang="tr-TR" dirty="0"/>
          </a:p>
        </p:txBody>
      </p:sp>
    </p:spTree>
    <p:extLst>
      <p:ext uri="{BB962C8B-B14F-4D97-AF65-F5344CB8AC3E}">
        <p14:creationId xmlns:p14="http://schemas.microsoft.com/office/powerpoint/2010/main" val="10100452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836712"/>
            <a:ext cx="8229600" cy="5904656"/>
          </a:xfrm>
        </p:spPr>
        <p:txBody>
          <a:bodyPr/>
          <a:lstStyle/>
          <a:p>
            <a:pPr algn="just">
              <a:buFont typeface="Wingdings" pitchFamily="2" charset="2"/>
              <a:buChar char="v"/>
            </a:pPr>
            <a:r>
              <a:rPr lang="tr-TR" dirty="0" smtClean="0"/>
              <a:t> </a:t>
            </a:r>
            <a:r>
              <a:rPr lang="tr-TR" dirty="0" smtClean="0">
                <a:solidFill>
                  <a:srgbClr val="FF0000"/>
                </a:solidFill>
              </a:rPr>
              <a:t>NEM </a:t>
            </a:r>
            <a:r>
              <a:rPr lang="tr-TR" dirty="0" smtClean="0"/>
              <a:t>ile ilgili ‘yüksek’ değerine sadece ‘hayır’ değeri karşılık geldiğinden, bu noktadan itibaren aşağıya doğru dalın ilerlemesi son bulur. ‘Hayır’ değeri artık bir yaprak değeridir. Benzer biçimde ‘normal’ değeri içinde ‘evet’ değeri yaprak değeridir.</a:t>
            </a:r>
          </a:p>
          <a:p>
            <a:pPr marL="0" indent="0" algn="just">
              <a:buNone/>
            </a:pPr>
            <a:r>
              <a:rPr lang="tr-TR" dirty="0" smtClean="0">
                <a:solidFill>
                  <a:srgbClr val="FF0000"/>
                </a:solidFill>
              </a:rPr>
              <a:t>d) HAVA niteliğinin bulutlu değeri için dallanma:</a:t>
            </a:r>
          </a:p>
          <a:p>
            <a:pPr marL="0" indent="0" algn="just">
              <a:buNone/>
            </a:pPr>
            <a:r>
              <a:rPr lang="tr-TR" dirty="0">
                <a:solidFill>
                  <a:srgbClr val="FF0000"/>
                </a:solidFill>
              </a:rPr>
              <a:t> </a:t>
            </a:r>
            <a:r>
              <a:rPr lang="tr-TR" dirty="0" smtClean="0"/>
              <a:t>Veri kümesini HAVA niteliğinin ‘bulutlu’ değeri için yeniden düzenleyelim.</a:t>
            </a:r>
          </a:p>
          <a:p>
            <a:pPr marL="0" indent="0" algn="just">
              <a:buNone/>
            </a:pPr>
            <a:r>
              <a:rPr lang="tr-TR" sz="1400" dirty="0" smtClean="0">
                <a:solidFill>
                  <a:srgbClr val="C00000"/>
                </a:solidFill>
              </a:rPr>
              <a:t>Tablo 3.13. Niteliklerin değerleri</a:t>
            </a:r>
          </a:p>
          <a:p>
            <a:pPr marL="0" indent="0" algn="just">
              <a:buNone/>
            </a:pPr>
            <a:endParaRPr lang="tr-TR" sz="1400" dirty="0">
              <a:solidFill>
                <a:srgbClr val="C00000"/>
              </a:solidFill>
            </a:endParaRPr>
          </a:p>
          <a:p>
            <a:pPr marL="0" indent="0" algn="just">
              <a:buNone/>
            </a:pPr>
            <a:endParaRPr lang="tr-TR" sz="1400" dirty="0">
              <a:solidFill>
                <a:srgbClr val="C00000"/>
              </a:solidFill>
            </a:endParaRPr>
          </a:p>
        </p:txBody>
      </p:sp>
      <p:sp>
        <p:nvSpPr>
          <p:cNvPr id="4" name="Altbilgi Yer Tutucusu 3"/>
          <p:cNvSpPr>
            <a:spLocks noGrp="1"/>
          </p:cNvSpPr>
          <p:nvPr>
            <p:ph type="ftr" sz="quarter" idx="11"/>
          </p:nvPr>
        </p:nvSpPr>
        <p:spPr/>
        <p:txBody>
          <a:bodyPr/>
          <a:lstStyle/>
          <a:p>
            <a:r>
              <a:rPr lang="tr-TR" smtClean="0"/>
              <a:t>Bölüm 3</a:t>
            </a:r>
            <a:endParaRPr lang="tr-TR"/>
          </a:p>
        </p:txBody>
      </p:sp>
      <p:graphicFrame>
        <p:nvGraphicFramePr>
          <p:cNvPr id="5" name="Tablo 4"/>
          <p:cNvGraphicFramePr>
            <a:graphicFrameLocks noGrp="1"/>
          </p:cNvGraphicFramePr>
          <p:nvPr>
            <p:extLst>
              <p:ext uri="{D42A27DB-BD31-4B8C-83A1-F6EECF244321}">
                <p14:modId xmlns:p14="http://schemas.microsoft.com/office/powerpoint/2010/main" val="3735061392"/>
              </p:ext>
            </p:extLst>
          </p:nvPr>
        </p:nvGraphicFramePr>
        <p:xfrm>
          <a:off x="1475656" y="4509120"/>
          <a:ext cx="6096000" cy="1828800"/>
        </p:xfrm>
        <a:graphic>
          <a:graphicData uri="http://schemas.openxmlformats.org/drawingml/2006/table">
            <a:tbl>
              <a:tblPr firstRow="1" bandRow="1">
                <a:tableStyleId>{10A1B5D5-9B99-4C35-A422-299274C87663}</a:tableStyleId>
              </a:tblPr>
              <a:tblGrid>
                <a:gridCol w="1219200">
                  <a:extLst>
                    <a:ext uri="{9D8B030D-6E8A-4147-A177-3AD203B41FA5}">
                      <a16:colId xmlns:a16="http://schemas.microsoft.com/office/drawing/2014/main" xmlns="" val="20000"/>
                    </a:ext>
                  </a:extLst>
                </a:gridCol>
                <a:gridCol w="1219200">
                  <a:extLst>
                    <a:ext uri="{9D8B030D-6E8A-4147-A177-3AD203B41FA5}">
                      <a16:colId xmlns:a16="http://schemas.microsoft.com/office/drawing/2014/main" xmlns="" val="20001"/>
                    </a:ext>
                  </a:extLst>
                </a:gridCol>
                <a:gridCol w="1219200">
                  <a:extLst>
                    <a:ext uri="{9D8B030D-6E8A-4147-A177-3AD203B41FA5}">
                      <a16:colId xmlns:a16="http://schemas.microsoft.com/office/drawing/2014/main" xmlns="" val="20002"/>
                    </a:ext>
                  </a:extLst>
                </a:gridCol>
                <a:gridCol w="1219200">
                  <a:extLst>
                    <a:ext uri="{9D8B030D-6E8A-4147-A177-3AD203B41FA5}">
                      <a16:colId xmlns:a16="http://schemas.microsoft.com/office/drawing/2014/main" xmlns="" val="20003"/>
                    </a:ext>
                  </a:extLst>
                </a:gridCol>
                <a:gridCol w="1219200">
                  <a:extLst>
                    <a:ext uri="{9D8B030D-6E8A-4147-A177-3AD203B41FA5}">
                      <a16:colId xmlns:a16="http://schemas.microsoft.com/office/drawing/2014/main" xmlns="" val="20004"/>
                    </a:ext>
                  </a:extLst>
                </a:gridCol>
              </a:tblGrid>
              <a:tr h="310078">
                <a:tc>
                  <a:txBody>
                    <a:bodyPr/>
                    <a:lstStyle/>
                    <a:p>
                      <a:pPr algn="ctr"/>
                      <a:r>
                        <a:rPr lang="tr-TR" dirty="0" smtClean="0"/>
                        <a:t>HAVA</a:t>
                      </a:r>
                      <a:endParaRPr lang="tr-TR" dirty="0"/>
                    </a:p>
                  </a:txBody>
                  <a:tcPr/>
                </a:tc>
                <a:tc>
                  <a:txBody>
                    <a:bodyPr/>
                    <a:lstStyle/>
                    <a:p>
                      <a:pPr algn="ctr"/>
                      <a:r>
                        <a:rPr lang="tr-TR" dirty="0" smtClean="0"/>
                        <a:t>ISI</a:t>
                      </a:r>
                      <a:endParaRPr lang="tr-TR" dirty="0"/>
                    </a:p>
                  </a:txBody>
                  <a:tcPr/>
                </a:tc>
                <a:tc>
                  <a:txBody>
                    <a:bodyPr/>
                    <a:lstStyle/>
                    <a:p>
                      <a:pPr algn="ctr"/>
                      <a:r>
                        <a:rPr lang="tr-TR" dirty="0" smtClean="0"/>
                        <a:t>NEM</a:t>
                      </a:r>
                      <a:endParaRPr lang="tr-TR" dirty="0"/>
                    </a:p>
                  </a:txBody>
                  <a:tcPr/>
                </a:tc>
                <a:tc>
                  <a:txBody>
                    <a:bodyPr/>
                    <a:lstStyle/>
                    <a:p>
                      <a:pPr algn="ctr"/>
                      <a:r>
                        <a:rPr lang="tr-TR" dirty="0" smtClean="0"/>
                        <a:t>RÜZGAR</a:t>
                      </a:r>
                      <a:endParaRPr lang="tr-TR" dirty="0"/>
                    </a:p>
                  </a:txBody>
                  <a:tcPr/>
                </a:tc>
                <a:tc>
                  <a:txBody>
                    <a:bodyPr/>
                    <a:lstStyle/>
                    <a:p>
                      <a:pPr algn="ctr"/>
                      <a:r>
                        <a:rPr lang="tr-TR" dirty="0" smtClean="0"/>
                        <a:t>OYUN</a:t>
                      </a:r>
                      <a:endParaRPr lang="tr-TR" dirty="0"/>
                    </a:p>
                  </a:txBody>
                  <a:tcPr/>
                </a:tc>
                <a:extLst>
                  <a:ext uri="{0D108BD9-81ED-4DB2-BD59-A6C34878D82A}">
                    <a16:rowId xmlns:a16="http://schemas.microsoft.com/office/drawing/2014/main" xmlns="" val="10000"/>
                  </a:ext>
                </a:extLst>
              </a:tr>
              <a:tr h="310078">
                <a:tc>
                  <a:txBody>
                    <a:bodyPr/>
                    <a:lstStyle/>
                    <a:p>
                      <a:pPr algn="ctr"/>
                      <a:r>
                        <a:rPr lang="tr-TR" dirty="0" smtClean="0"/>
                        <a:t>Bulutlu</a:t>
                      </a:r>
                      <a:endParaRPr lang="tr-TR" dirty="0"/>
                    </a:p>
                  </a:txBody>
                  <a:tcPr/>
                </a:tc>
                <a:tc>
                  <a:txBody>
                    <a:bodyPr/>
                    <a:lstStyle/>
                    <a:p>
                      <a:pPr algn="ctr"/>
                      <a:r>
                        <a:rPr lang="tr-TR" dirty="0" smtClean="0"/>
                        <a:t>Sıcak</a:t>
                      </a:r>
                      <a:endParaRPr lang="tr-TR" dirty="0"/>
                    </a:p>
                  </a:txBody>
                  <a:tcPr/>
                </a:tc>
                <a:tc>
                  <a:txBody>
                    <a:bodyPr/>
                    <a:lstStyle/>
                    <a:p>
                      <a:pPr algn="ctr"/>
                      <a:r>
                        <a:rPr lang="tr-TR" dirty="0" smtClean="0"/>
                        <a:t>Yüksek</a:t>
                      </a:r>
                      <a:endParaRPr lang="tr-TR" dirty="0"/>
                    </a:p>
                  </a:txBody>
                  <a:tcPr/>
                </a:tc>
                <a:tc>
                  <a:txBody>
                    <a:bodyPr/>
                    <a:lstStyle/>
                    <a:p>
                      <a:pPr algn="ctr"/>
                      <a:r>
                        <a:rPr lang="tr-TR" dirty="0" smtClean="0"/>
                        <a:t>Hafif</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1"/>
                  </a:ext>
                </a:extLst>
              </a:tr>
              <a:tr h="310078">
                <a:tc>
                  <a:txBody>
                    <a:bodyPr/>
                    <a:lstStyle/>
                    <a:p>
                      <a:pPr algn="ctr"/>
                      <a:r>
                        <a:rPr lang="tr-TR" dirty="0" smtClean="0"/>
                        <a:t>Bulutlu</a:t>
                      </a:r>
                      <a:endParaRPr lang="tr-TR" dirty="0"/>
                    </a:p>
                  </a:txBody>
                  <a:tcPr/>
                </a:tc>
                <a:tc>
                  <a:txBody>
                    <a:bodyPr/>
                    <a:lstStyle/>
                    <a:p>
                      <a:pPr algn="ctr"/>
                      <a:r>
                        <a:rPr lang="tr-TR" dirty="0" smtClean="0"/>
                        <a:t>Soğuk</a:t>
                      </a:r>
                      <a:endParaRPr lang="tr-TR" dirty="0"/>
                    </a:p>
                  </a:txBody>
                  <a:tcPr/>
                </a:tc>
                <a:tc>
                  <a:txBody>
                    <a:bodyPr/>
                    <a:lstStyle/>
                    <a:p>
                      <a:pPr algn="ctr"/>
                      <a:r>
                        <a:rPr lang="tr-TR" dirty="0" smtClean="0"/>
                        <a:t>Normal</a:t>
                      </a:r>
                      <a:endParaRPr lang="tr-TR" dirty="0"/>
                    </a:p>
                  </a:txBody>
                  <a:tcPr/>
                </a:tc>
                <a:tc>
                  <a:txBody>
                    <a:bodyPr/>
                    <a:lstStyle/>
                    <a:p>
                      <a:pPr algn="ctr"/>
                      <a:r>
                        <a:rPr lang="tr-TR" dirty="0" smtClean="0"/>
                        <a:t>Kuvvetli</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2"/>
                  </a:ext>
                </a:extLst>
              </a:tr>
              <a:tr h="310078">
                <a:tc>
                  <a:txBody>
                    <a:bodyPr/>
                    <a:lstStyle/>
                    <a:p>
                      <a:pPr algn="ctr"/>
                      <a:r>
                        <a:rPr lang="tr-TR" dirty="0" smtClean="0"/>
                        <a:t>Bulutlu</a:t>
                      </a:r>
                      <a:endParaRPr lang="tr-TR" dirty="0"/>
                    </a:p>
                  </a:txBody>
                  <a:tcPr/>
                </a:tc>
                <a:tc>
                  <a:txBody>
                    <a:bodyPr/>
                    <a:lstStyle/>
                    <a:p>
                      <a:pPr algn="ctr"/>
                      <a:r>
                        <a:rPr lang="tr-TR" dirty="0" smtClean="0"/>
                        <a:t>Ilık</a:t>
                      </a:r>
                      <a:endParaRPr lang="tr-TR" dirty="0"/>
                    </a:p>
                  </a:txBody>
                  <a:tcPr/>
                </a:tc>
                <a:tc>
                  <a:txBody>
                    <a:bodyPr/>
                    <a:lstStyle/>
                    <a:p>
                      <a:pPr algn="ctr"/>
                      <a:r>
                        <a:rPr lang="tr-TR" dirty="0" smtClean="0"/>
                        <a:t>Yüksek</a:t>
                      </a:r>
                      <a:endParaRPr lang="tr-TR" dirty="0"/>
                    </a:p>
                  </a:txBody>
                  <a:tcPr/>
                </a:tc>
                <a:tc>
                  <a:txBody>
                    <a:bodyPr/>
                    <a:lstStyle/>
                    <a:p>
                      <a:pPr algn="ctr"/>
                      <a:r>
                        <a:rPr lang="tr-TR" dirty="0" smtClean="0"/>
                        <a:t>Kuvvetli</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3"/>
                  </a:ext>
                </a:extLst>
              </a:tr>
              <a:tr h="310078">
                <a:tc>
                  <a:txBody>
                    <a:bodyPr/>
                    <a:lstStyle/>
                    <a:p>
                      <a:pPr algn="ctr"/>
                      <a:r>
                        <a:rPr lang="tr-TR" dirty="0" smtClean="0"/>
                        <a:t>Bulutlu</a:t>
                      </a:r>
                      <a:endParaRPr lang="tr-TR" dirty="0"/>
                    </a:p>
                  </a:txBody>
                  <a:tcPr/>
                </a:tc>
                <a:tc>
                  <a:txBody>
                    <a:bodyPr/>
                    <a:lstStyle/>
                    <a:p>
                      <a:pPr algn="ctr"/>
                      <a:r>
                        <a:rPr lang="tr-TR" dirty="0" smtClean="0"/>
                        <a:t>Sıcak</a:t>
                      </a:r>
                      <a:endParaRPr lang="tr-TR" dirty="0"/>
                    </a:p>
                  </a:txBody>
                  <a:tcPr/>
                </a:tc>
                <a:tc>
                  <a:txBody>
                    <a:bodyPr/>
                    <a:lstStyle/>
                    <a:p>
                      <a:pPr algn="ctr"/>
                      <a:r>
                        <a:rPr lang="tr-TR" dirty="0" smtClean="0"/>
                        <a:t>Normal</a:t>
                      </a:r>
                      <a:endParaRPr lang="tr-TR" dirty="0"/>
                    </a:p>
                  </a:txBody>
                  <a:tcPr/>
                </a:tc>
                <a:tc>
                  <a:txBody>
                    <a:bodyPr/>
                    <a:lstStyle/>
                    <a:p>
                      <a:pPr algn="ctr"/>
                      <a:r>
                        <a:rPr lang="tr-TR" dirty="0" smtClean="0"/>
                        <a:t>Hafif</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9174142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764704"/>
            <a:ext cx="8229600" cy="5976664"/>
          </a:xfrm>
        </p:spPr>
        <p:txBody>
          <a:bodyPr/>
          <a:lstStyle/>
          <a:p>
            <a:pPr algn="just">
              <a:buFont typeface="Wingdings" pitchFamily="2" charset="2"/>
              <a:buChar char="v"/>
            </a:pPr>
            <a:r>
              <a:rPr lang="tr-TR" dirty="0" smtClean="0"/>
              <a:t> Görüldüğü gibi tüm karar değerleri ‘evet’ olduğu için herhangi bir analize gerek yoktur. Bu noktadan itibaren bir dallanma olmaz ve bu değer bir yaprağı belirlemiş olur.</a:t>
            </a:r>
          </a:p>
          <a:p>
            <a:pPr marL="0" indent="0" algn="just">
              <a:buNone/>
            </a:pPr>
            <a:endParaRPr lang="tr-TR" dirty="0"/>
          </a:p>
        </p:txBody>
      </p:sp>
      <p:sp>
        <p:nvSpPr>
          <p:cNvPr id="4" name="Altbilgi Yer Tutucusu 3"/>
          <p:cNvSpPr>
            <a:spLocks noGrp="1"/>
          </p:cNvSpPr>
          <p:nvPr>
            <p:ph type="ftr" sz="quarter" idx="11"/>
          </p:nvPr>
        </p:nvSpPr>
        <p:spPr/>
        <p:txBody>
          <a:bodyPr/>
          <a:lstStyle/>
          <a:p>
            <a:r>
              <a:rPr lang="tr-TR" smtClean="0"/>
              <a:t>Bölüm 3</a:t>
            </a:r>
            <a:endParaRPr lang="tr-TR"/>
          </a:p>
        </p:txBody>
      </p:sp>
      <p:sp>
        <p:nvSpPr>
          <p:cNvPr id="5" name="Oval 4"/>
          <p:cNvSpPr/>
          <p:nvPr/>
        </p:nvSpPr>
        <p:spPr>
          <a:xfrm>
            <a:off x="3635896" y="2132856"/>
            <a:ext cx="2232248"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Hava</a:t>
            </a:r>
            <a:endParaRPr lang="tr-TR" dirty="0"/>
          </a:p>
        </p:txBody>
      </p:sp>
      <p:cxnSp>
        <p:nvCxnSpPr>
          <p:cNvPr id="7" name="Düz Ok Bağlayıcısı 6"/>
          <p:cNvCxnSpPr/>
          <p:nvPr/>
        </p:nvCxnSpPr>
        <p:spPr>
          <a:xfrm flipH="1">
            <a:off x="3635896" y="2708920"/>
            <a:ext cx="432048"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Düz Ok Bağlayıcısı 9"/>
          <p:cNvCxnSpPr>
            <a:stCxn id="5" idx="4"/>
          </p:cNvCxnSpPr>
          <p:nvPr/>
        </p:nvCxnSpPr>
        <p:spPr>
          <a:xfrm>
            <a:off x="4752020" y="2708920"/>
            <a:ext cx="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Düz Ok Bağlayıcısı 13"/>
          <p:cNvCxnSpPr>
            <a:stCxn id="5" idx="5"/>
          </p:cNvCxnSpPr>
          <p:nvPr/>
        </p:nvCxnSpPr>
        <p:spPr>
          <a:xfrm>
            <a:off x="5541239" y="2624557"/>
            <a:ext cx="542929" cy="6604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Metin kutusu 17"/>
          <p:cNvSpPr txBox="1"/>
          <p:nvPr/>
        </p:nvSpPr>
        <p:spPr>
          <a:xfrm>
            <a:off x="2959426" y="3432490"/>
            <a:ext cx="1152128" cy="276999"/>
          </a:xfrm>
          <a:prstGeom prst="rect">
            <a:avLst/>
          </a:prstGeom>
          <a:noFill/>
        </p:spPr>
        <p:txBody>
          <a:bodyPr wrap="square" rtlCol="0">
            <a:spAutoFit/>
          </a:bodyPr>
          <a:lstStyle/>
          <a:p>
            <a:pPr algn="ctr"/>
            <a:r>
              <a:rPr lang="tr-TR" sz="1200" dirty="0" smtClean="0"/>
              <a:t>Güneşli</a:t>
            </a:r>
            <a:endParaRPr lang="tr-TR" sz="1200" dirty="0"/>
          </a:p>
        </p:txBody>
      </p:sp>
      <p:sp>
        <p:nvSpPr>
          <p:cNvPr id="19" name="Metin kutusu 18"/>
          <p:cNvSpPr txBox="1"/>
          <p:nvPr/>
        </p:nvSpPr>
        <p:spPr>
          <a:xfrm>
            <a:off x="4111554" y="3558207"/>
            <a:ext cx="1348715" cy="276999"/>
          </a:xfrm>
          <a:prstGeom prst="rect">
            <a:avLst/>
          </a:prstGeom>
          <a:noFill/>
        </p:spPr>
        <p:txBody>
          <a:bodyPr wrap="square" rtlCol="0">
            <a:spAutoFit/>
          </a:bodyPr>
          <a:lstStyle/>
          <a:p>
            <a:pPr algn="ctr"/>
            <a:r>
              <a:rPr lang="tr-TR" sz="1200" dirty="0" smtClean="0"/>
              <a:t>Bulutlu</a:t>
            </a:r>
            <a:endParaRPr lang="tr-TR" sz="1200" dirty="0"/>
          </a:p>
        </p:txBody>
      </p:sp>
      <p:sp>
        <p:nvSpPr>
          <p:cNvPr id="20" name="Metin kutusu 19"/>
          <p:cNvSpPr txBox="1"/>
          <p:nvPr/>
        </p:nvSpPr>
        <p:spPr>
          <a:xfrm>
            <a:off x="5541239" y="3406202"/>
            <a:ext cx="1279576" cy="276999"/>
          </a:xfrm>
          <a:prstGeom prst="rect">
            <a:avLst/>
          </a:prstGeom>
          <a:noFill/>
        </p:spPr>
        <p:txBody>
          <a:bodyPr wrap="square" rtlCol="0">
            <a:spAutoFit/>
          </a:bodyPr>
          <a:lstStyle/>
          <a:p>
            <a:pPr algn="ctr"/>
            <a:r>
              <a:rPr lang="tr-TR" sz="1200" dirty="0" smtClean="0"/>
              <a:t>Yağmurlu</a:t>
            </a:r>
            <a:endParaRPr lang="tr-TR" sz="1200" dirty="0"/>
          </a:p>
        </p:txBody>
      </p:sp>
      <p:cxnSp>
        <p:nvCxnSpPr>
          <p:cNvPr id="22" name="Düz Ok Bağlayıcısı 21"/>
          <p:cNvCxnSpPr>
            <a:stCxn id="19" idx="2"/>
          </p:cNvCxnSpPr>
          <p:nvPr/>
        </p:nvCxnSpPr>
        <p:spPr>
          <a:xfrm>
            <a:off x="4785912" y="3835206"/>
            <a:ext cx="0" cy="3009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Dikdörtgen 24"/>
          <p:cNvSpPr/>
          <p:nvPr/>
        </p:nvSpPr>
        <p:spPr>
          <a:xfrm>
            <a:off x="4294646" y="4167904"/>
            <a:ext cx="123843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Evet</a:t>
            </a:r>
            <a:endParaRPr lang="tr-TR" dirty="0"/>
          </a:p>
        </p:txBody>
      </p:sp>
      <p:cxnSp>
        <p:nvCxnSpPr>
          <p:cNvPr id="27" name="Düz Ok Bağlayıcısı 26"/>
          <p:cNvCxnSpPr>
            <a:stCxn id="18" idx="2"/>
          </p:cNvCxnSpPr>
          <p:nvPr/>
        </p:nvCxnSpPr>
        <p:spPr>
          <a:xfrm flipH="1">
            <a:off x="3131840" y="3709489"/>
            <a:ext cx="403650" cy="6384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2267744" y="4347924"/>
            <a:ext cx="1148882" cy="557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Nem</a:t>
            </a:r>
            <a:endParaRPr lang="tr-TR" dirty="0"/>
          </a:p>
        </p:txBody>
      </p:sp>
      <p:cxnSp>
        <p:nvCxnSpPr>
          <p:cNvPr id="33" name="Düz Ok Bağlayıcısı 32"/>
          <p:cNvCxnSpPr/>
          <p:nvPr/>
        </p:nvCxnSpPr>
        <p:spPr>
          <a:xfrm flipH="1">
            <a:off x="2267744" y="4905164"/>
            <a:ext cx="216024" cy="2340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Düz Ok Bağlayıcısı 36"/>
          <p:cNvCxnSpPr/>
          <p:nvPr/>
        </p:nvCxnSpPr>
        <p:spPr>
          <a:xfrm>
            <a:off x="3131840" y="4905164"/>
            <a:ext cx="284786" cy="2340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Metin kutusu 40"/>
          <p:cNvSpPr txBox="1"/>
          <p:nvPr/>
        </p:nvSpPr>
        <p:spPr>
          <a:xfrm>
            <a:off x="1588678" y="5166237"/>
            <a:ext cx="1339754" cy="276999"/>
          </a:xfrm>
          <a:prstGeom prst="rect">
            <a:avLst/>
          </a:prstGeom>
          <a:noFill/>
        </p:spPr>
        <p:txBody>
          <a:bodyPr wrap="square" rtlCol="0">
            <a:spAutoFit/>
          </a:bodyPr>
          <a:lstStyle/>
          <a:p>
            <a:pPr algn="ctr"/>
            <a:r>
              <a:rPr lang="tr-TR" sz="1200" dirty="0" smtClean="0"/>
              <a:t>Yüksek</a:t>
            </a:r>
            <a:endParaRPr lang="tr-TR" sz="1200" dirty="0"/>
          </a:p>
        </p:txBody>
      </p:sp>
      <p:sp>
        <p:nvSpPr>
          <p:cNvPr id="42" name="Metin kutusu 41"/>
          <p:cNvSpPr txBox="1"/>
          <p:nvPr/>
        </p:nvSpPr>
        <p:spPr>
          <a:xfrm>
            <a:off x="2936951" y="5166237"/>
            <a:ext cx="1335220" cy="276999"/>
          </a:xfrm>
          <a:prstGeom prst="rect">
            <a:avLst/>
          </a:prstGeom>
          <a:noFill/>
        </p:spPr>
        <p:txBody>
          <a:bodyPr wrap="square" rtlCol="0">
            <a:spAutoFit/>
          </a:bodyPr>
          <a:lstStyle/>
          <a:p>
            <a:pPr algn="ctr"/>
            <a:r>
              <a:rPr lang="tr-TR" sz="1200" dirty="0" smtClean="0"/>
              <a:t>Normal</a:t>
            </a:r>
            <a:endParaRPr lang="tr-TR" sz="1200" dirty="0"/>
          </a:p>
        </p:txBody>
      </p:sp>
      <p:cxnSp>
        <p:nvCxnSpPr>
          <p:cNvPr id="44" name="Düz Ok Bağlayıcısı 43"/>
          <p:cNvCxnSpPr>
            <a:stCxn id="41" idx="2"/>
          </p:cNvCxnSpPr>
          <p:nvPr/>
        </p:nvCxnSpPr>
        <p:spPr>
          <a:xfrm flipH="1">
            <a:off x="1907705" y="5443236"/>
            <a:ext cx="350850" cy="3188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Düz Ok Bağlayıcısı 46"/>
          <p:cNvCxnSpPr>
            <a:stCxn id="42" idx="2"/>
          </p:cNvCxnSpPr>
          <p:nvPr/>
        </p:nvCxnSpPr>
        <p:spPr>
          <a:xfrm>
            <a:off x="3604561" y="5443236"/>
            <a:ext cx="391375" cy="3620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1" name="Dikdörtgen 50"/>
          <p:cNvSpPr/>
          <p:nvPr/>
        </p:nvSpPr>
        <p:spPr>
          <a:xfrm>
            <a:off x="1318648" y="5837557"/>
            <a:ext cx="117811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Hayır</a:t>
            </a:r>
            <a:endParaRPr lang="tr-TR" dirty="0"/>
          </a:p>
        </p:txBody>
      </p:sp>
      <p:sp>
        <p:nvSpPr>
          <p:cNvPr id="52" name="Dikdörtgen 51"/>
          <p:cNvSpPr/>
          <p:nvPr/>
        </p:nvSpPr>
        <p:spPr>
          <a:xfrm>
            <a:off x="3502732" y="5837557"/>
            <a:ext cx="1130424" cy="462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Evet</a:t>
            </a:r>
            <a:endParaRPr lang="tr-TR" dirty="0"/>
          </a:p>
        </p:txBody>
      </p:sp>
    </p:spTree>
    <p:extLst>
      <p:ext uri="{BB962C8B-B14F-4D97-AF65-F5344CB8AC3E}">
        <p14:creationId xmlns:p14="http://schemas.microsoft.com/office/powerpoint/2010/main" val="38530042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764704"/>
            <a:ext cx="8229600" cy="5904656"/>
          </a:xfrm>
        </p:spPr>
        <p:txBody>
          <a:bodyPr/>
          <a:lstStyle/>
          <a:p>
            <a:pPr marL="0" indent="0">
              <a:buNone/>
            </a:pPr>
            <a:r>
              <a:rPr lang="tr-TR" dirty="0" smtClean="0">
                <a:solidFill>
                  <a:srgbClr val="FF0000"/>
                </a:solidFill>
              </a:rPr>
              <a:t>e) HAVA niteliğinin yağmurlu değeri için dallanma:</a:t>
            </a:r>
          </a:p>
          <a:p>
            <a:pPr marL="0" indent="0">
              <a:buNone/>
            </a:pPr>
            <a:r>
              <a:rPr lang="tr-TR" dirty="0">
                <a:solidFill>
                  <a:srgbClr val="FF0000"/>
                </a:solidFill>
              </a:rPr>
              <a:t> </a:t>
            </a:r>
            <a:r>
              <a:rPr lang="tr-TR" dirty="0" smtClean="0"/>
              <a:t>Bu değerle ilgili olarak aşağıdaki tablo düzenlenebilir.</a:t>
            </a:r>
          </a:p>
          <a:p>
            <a:pPr marL="0" indent="0">
              <a:buNone/>
            </a:pPr>
            <a:endParaRPr lang="tr-TR" dirty="0" smtClean="0"/>
          </a:p>
          <a:p>
            <a:pPr marL="0" indent="0">
              <a:buNone/>
            </a:pPr>
            <a:r>
              <a:rPr lang="tr-TR" sz="1800" dirty="0" smtClean="0">
                <a:solidFill>
                  <a:srgbClr val="C00000"/>
                </a:solidFill>
              </a:rPr>
              <a:t>            Tablo 3.14. HAVA niteliğinin ‘yağmurlu’ değeri göz önüne alınıyor</a:t>
            </a:r>
          </a:p>
          <a:p>
            <a:pPr marL="0" indent="0">
              <a:buNone/>
            </a:pPr>
            <a:endParaRPr lang="tr-TR" sz="1800" dirty="0">
              <a:solidFill>
                <a:srgbClr val="C00000"/>
              </a:solidFill>
            </a:endParaRPr>
          </a:p>
        </p:txBody>
      </p:sp>
      <p:sp>
        <p:nvSpPr>
          <p:cNvPr id="4" name="Altbilgi Yer Tutucusu 3"/>
          <p:cNvSpPr>
            <a:spLocks noGrp="1"/>
          </p:cNvSpPr>
          <p:nvPr>
            <p:ph type="ftr" sz="quarter" idx="11"/>
          </p:nvPr>
        </p:nvSpPr>
        <p:spPr/>
        <p:txBody>
          <a:bodyPr/>
          <a:lstStyle/>
          <a:p>
            <a:r>
              <a:rPr lang="tr-TR" smtClean="0"/>
              <a:t>Bölüm 3</a:t>
            </a:r>
            <a:endParaRPr lang="tr-TR"/>
          </a:p>
        </p:txBody>
      </p:sp>
      <p:graphicFrame>
        <p:nvGraphicFramePr>
          <p:cNvPr id="5" name="Tablo 4"/>
          <p:cNvGraphicFramePr>
            <a:graphicFrameLocks noGrp="1"/>
          </p:cNvGraphicFramePr>
          <p:nvPr>
            <p:extLst>
              <p:ext uri="{D42A27DB-BD31-4B8C-83A1-F6EECF244321}">
                <p14:modId xmlns:p14="http://schemas.microsoft.com/office/powerpoint/2010/main" val="668612672"/>
              </p:ext>
            </p:extLst>
          </p:nvPr>
        </p:nvGraphicFramePr>
        <p:xfrm>
          <a:off x="1619672" y="2636912"/>
          <a:ext cx="6096000" cy="2225040"/>
        </p:xfrm>
        <a:graphic>
          <a:graphicData uri="http://schemas.openxmlformats.org/drawingml/2006/table">
            <a:tbl>
              <a:tblPr firstRow="1" bandRow="1">
                <a:tableStyleId>{10A1B5D5-9B99-4C35-A422-299274C87663}</a:tableStyleId>
              </a:tblPr>
              <a:tblGrid>
                <a:gridCol w="1219200">
                  <a:extLst>
                    <a:ext uri="{9D8B030D-6E8A-4147-A177-3AD203B41FA5}">
                      <a16:colId xmlns:a16="http://schemas.microsoft.com/office/drawing/2014/main" xmlns="" val="20000"/>
                    </a:ext>
                  </a:extLst>
                </a:gridCol>
                <a:gridCol w="1219200">
                  <a:extLst>
                    <a:ext uri="{9D8B030D-6E8A-4147-A177-3AD203B41FA5}">
                      <a16:colId xmlns:a16="http://schemas.microsoft.com/office/drawing/2014/main" xmlns="" val="20001"/>
                    </a:ext>
                  </a:extLst>
                </a:gridCol>
                <a:gridCol w="1219200">
                  <a:extLst>
                    <a:ext uri="{9D8B030D-6E8A-4147-A177-3AD203B41FA5}">
                      <a16:colId xmlns:a16="http://schemas.microsoft.com/office/drawing/2014/main" xmlns="" val="20002"/>
                    </a:ext>
                  </a:extLst>
                </a:gridCol>
                <a:gridCol w="1219200">
                  <a:extLst>
                    <a:ext uri="{9D8B030D-6E8A-4147-A177-3AD203B41FA5}">
                      <a16:colId xmlns:a16="http://schemas.microsoft.com/office/drawing/2014/main" xmlns="" val="20003"/>
                    </a:ext>
                  </a:extLst>
                </a:gridCol>
                <a:gridCol w="1219200">
                  <a:extLst>
                    <a:ext uri="{9D8B030D-6E8A-4147-A177-3AD203B41FA5}">
                      <a16:colId xmlns:a16="http://schemas.microsoft.com/office/drawing/2014/main" xmlns="" val="20004"/>
                    </a:ext>
                  </a:extLst>
                </a:gridCol>
              </a:tblGrid>
              <a:tr h="370840">
                <a:tc>
                  <a:txBody>
                    <a:bodyPr/>
                    <a:lstStyle/>
                    <a:p>
                      <a:pPr algn="ctr"/>
                      <a:r>
                        <a:rPr lang="tr-TR" dirty="0" smtClean="0"/>
                        <a:t>HAVA</a:t>
                      </a:r>
                      <a:endParaRPr lang="tr-TR" dirty="0"/>
                    </a:p>
                  </a:txBody>
                  <a:tcPr/>
                </a:tc>
                <a:tc>
                  <a:txBody>
                    <a:bodyPr/>
                    <a:lstStyle/>
                    <a:p>
                      <a:pPr algn="ctr"/>
                      <a:r>
                        <a:rPr lang="tr-TR" dirty="0" smtClean="0"/>
                        <a:t>ISI </a:t>
                      </a:r>
                      <a:endParaRPr lang="tr-TR" dirty="0"/>
                    </a:p>
                  </a:txBody>
                  <a:tcPr/>
                </a:tc>
                <a:tc>
                  <a:txBody>
                    <a:bodyPr/>
                    <a:lstStyle/>
                    <a:p>
                      <a:pPr algn="ctr"/>
                      <a:r>
                        <a:rPr lang="tr-TR" dirty="0" smtClean="0"/>
                        <a:t>NEM</a:t>
                      </a:r>
                      <a:endParaRPr lang="tr-TR" dirty="0"/>
                    </a:p>
                  </a:txBody>
                  <a:tcPr/>
                </a:tc>
                <a:tc>
                  <a:txBody>
                    <a:bodyPr/>
                    <a:lstStyle/>
                    <a:p>
                      <a:pPr algn="ctr"/>
                      <a:r>
                        <a:rPr lang="tr-TR" dirty="0" smtClean="0"/>
                        <a:t>RÜZGAR</a:t>
                      </a:r>
                      <a:endParaRPr lang="tr-TR" dirty="0"/>
                    </a:p>
                  </a:txBody>
                  <a:tcPr/>
                </a:tc>
                <a:tc>
                  <a:txBody>
                    <a:bodyPr/>
                    <a:lstStyle/>
                    <a:p>
                      <a:pPr algn="ctr"/>
                      <a:r>
                        <a:rPr lang="tr-TR" dirty="0" smtClean="0"/>
                        <a:t>OYUN</a:t>
                      </a:r>
                      <a:endParaRPr lang="tr-TR" dirty="0"/>
                    </a:p>
                  </a:txBody>
                  <a:tcPr/>
                </a:tc>
                <a:extLst>
                  <a:ext uri="{0D108BD9-81ED-4DB2-BD59-A6C34878D82A}">
                    <a16:rowId xmlns:a16="http://schemas.microsoft.com/office/drawing/2014/main" xmlns="" val="10000"/>
                  </a:ext>
                </a:extLst>
              </a:tr>
              <a:tr h="370840">
                <a:tc>
                  <a:txBody>
                    <a:bodyPr/>
                    <a:lstStyle/>
                    <a:p>
                      <a:pPr algn="ctr"/>
                      <a:r>
                        <a:rPr lang="tr-TR" dirty="0" smtClean="0"/>
                        <a:t>Yağmurlu</a:t>
                      </a:r>
                      <a:endParaRPr lang="tr-TR" dirty="0"/>
                    </a:p>
                  </a:txBody>
                  <a:tcPr/>
                </a:tc>
                <a:tc>
                  <a:txBody>
                    <a:bodyPr/>
                    <a:lstStyle/>
                    <a:p>
                      <a:pPr algn="ctr"/>
                      <a:r>
                        <a:rPr lang="tr-TR" dirty="0" smtClean="0"/>
                        <a:t>Ilık</a:t>
                      </a:r>
                      <a:endParaRPr lang="tr-TR" dirty="0"/>
                    </a:p>
                  </a:txBody>
                  <a:tcPr/>
                </a:tc>
                <a:tc>
                  <a:txBody>
                    <a:bodyPr/>
                    <a:lstStyle/>
                    <a:p>
                      <a:pPr algn="ctr"/>
                      <a:r>
                        <a:rPr lang="tr-TR" dirty="0" smtClean="0"/>
                        <a:t>Yüksek</a:t>
                      </a:r>
                      <a:endParaRPr lang="tr-TR" dirty="0"/>
                    </a:p>
                  </a:txBody>
                  <a:tcPr/>
                </a:tc>
                <a:tc>
                  <a:txBody>
                    <a:bodyPr/>
                    <a:lstStyle/>
                    <a:p>
                      <a:pPr algn="ctr"/>
                      <a:r>
                        <a:rPr lang="tr-TR" dirty="0" smtClean="0"/>
                        <a:t>Hafif</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1"/>
                  </a:ext>
                </a:extLst>
              </a:tr>
              <a:tr h="370840">
                <a:tc>
                  <a:txBody>
                    <a:bodyPr/>
                    <a:lstStyle/>
                    <a:p>
                      <a:pPr algn="ctr"/>
                      <a:r>
                        <a:rPr lang="tr-TR" dirty="0" smtClean="0"/>
                        <a:t>Yağmurlu</a:t>
                      </a:r>
                      <a:endParaRPr lang="tr-TR" dirty="0"/>
                    </a:p>
                  </a:txBody>
                  <a:tcPr/>
                </a:tc>
                <a:tc>
                  <a:txBody>
                    <a:bodyPr/>
                    <a:lstStyle/>
                    <a:p>
                      <a:pPr algn="ctr"/>
                      <a:r>
                        <a:rPr lang="tr-TR" dirty="0" smtClean="0"/>
                        <a:t>Soğuk</a:t>
                      </a:r>
                      <a:endParaRPr lang="tr-TR" dirty="0"/>
                    </a:p>
                  </a:txBody>
                  <a:tcPr/>
                </a:tc>
                <a:tc>
                  <a:txBody>
                    <a:bodyPr/>
                    <a:lstStyle/>
                    <a:p>
                      <a:pPr algn="ctr"/>
                      <a:r>
                        <a:rPr lang="tr-TR" dirty="0" smtClean="0"/>
                        <a:t>Normal</a:t>
                      </a:r>
                      <a:endParaRPr lang="tr-TR" dirty="0"/>
                    </a:p>
                  </a:txBody>
                  <a:tcPr/>
                </a:tc>
                <a:tc>
                  <a:txBody>
                    <a:bodyPr/>
                    <a:lstStyle/>
                    <a:p>
                      <a:pPr algn="ctr"/>
                      <a:r>
                        <a:rPr lang="tr-TR" dirty="0" smtClean="0"/>
                        <a:t>Hafif</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2"/>
                  </a:ext>
                </a:extLst>
              </a:tr>
              <a:tr h="370840">
                <a:tc>
                  <a:txBody>
                    <a:bodyPr/>
                    <a:lstStyle/>
                    <a:p>
                      <a:pPr algn="ctr"/>
                      <a:r>
                        <a:rPr lang="tr-TR" dirty="0" smtClean="0"/>
                        <a:t>Yağmurlu</a:t>
                      </a:r>
                      <a:endParaRPr lang="tr-TR" dirty="0"/>
                    </a:p>
                  </a:txBody>
                  <a:tcPr/>
                </a:tc>
                <a:tc>
                  <a:txBody>
                    <a:bodyPr/>
                    <a:lstStyle/>
                    <a:p>
                      <a:pPr algn="ctr"/>
                      <a:r>
                        <a:rPr lang="tr-TR" dirty="0" smtClean="0"/>
                        <a:t>Soğuk</a:t>
                      </a:r>
                      <a:endParaRPr lang="tr-TR" dirty="0"/>
                    </a:p>
                  </a:txBody>
                  <a:tcPr/>
                </a:tc>
                <a:tc>
                  <a:txBody>
                    <a:bodyPr/>
                    <a:lstStyle/>
                    <a:p>
                      <a:pPr algn="ctr"/>
                      <a:r>
                        <a:rPr lang="tr-TR" dirty="0" smtClean="0"/>
                        <a:t>Normal</a:t>
                      </a:r>
                      <a:endParaRPr lang="tr-TR" dirty="0"/>
                    </a:p>
                  </a:txBody>
                  <a:tcPr/>
                </a:tc>
                <a:tc>
                  <a:txBody>
                    <a:bodyPr/>
                    <a:lstStyle/>
                    <a:p>
                      <a:pPr algn="ctr"/>
                      <a:r>
                        <a:rPr lang="tr-TR" dirty="0" smtClean="0"/>
                        <a:t>Kuvvetli</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3"/>
                  </a:ext>
                </a:extLst>
              </a:tr>
              <a:tr h="370840">
                <a:tc>
                  <a:txBody>
                    <a:bodyPr/>
                    <a:lstStyle/>
                    <a:p>
                      <a:pPr algn="ctr"/>
                      <a:r>
                        <a:rPr lang="tr-TR" dirty="0" smtClean="0"/>
                        <a:t>Yağmurlu</a:t>
                      </a:r>
                      <a:endParaRPr lang="tr-TR" dirty="0"/>
                    </a:p>
                  </a:txBody>
                  <a:tcPr/>
                </a:tc>
                <a:tc>
                  <a:txBody>
                    <a:bodyPr/>
                    <a:lstStyle/>
                    <a:p>
                      <a:pPr algn="ctr"/>
                      <a:r>
                        <a:rPr lang="tr-TR" dirty="0" smtClean="0"/>
                        <a:t>Ilık</a:t>
                      </a:r>
                      <a:endParaRPr lang="tr-TR" dirty="0"/>
                    </a:p>
                  </a:txBody>
                  <a:tcPr/>
                </a:tc>
                <a:tc>
                  <a:txBody>
                    <a:bodyPr/>
                    <a:lstStyle/>
                    <a:p>
                      <a:pPr algn="ctr"/>
                      <a:r>
                        <a:rPr lang="tr-TR" dirty="0" smtClean="0"/>
                        <a:t>Normal</a:t>
                      </a:r>
                      <a:endParaRPr lang="tr-TR" dirty="0"/>
                    </a:p>
                  </a:txBody>
                  <a:tcPr/>
                </a:tc>
                <a:tc>
                  <a:txBody>
                    <a:bodyPr/>
                    <a:lstStyle/>
                    <a:p>
                      <a:pPr algn="ctr"/>
                      <a:r>
                        <a:rPr lang="tr-TR" dirty="0" smtClean="0"/>
                        <a:t>Hafif</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4"/>
                  </a:ext>
                </a:extLst>
              </a:tr>
              <a:tr h="370840">
                <a:tc>
                  <a:txBody>
                    <a:bodyPr/>
                    <a:lstStyle/>
                    <a:p>
                      <a:pPr algn="ctr"/>
                      <a:r>
                        <a:rPr lang="tr-TR" dirty="0" smtClean="0"/>
                        <a:t>Yağmurlu</a:t>
                      </a:r>
                      <a:endParaRPr lang="tr-TR" dirty="0"/>
                    </a:p>
                  </a:txBody>
                  <a:tcPr/>
                </a:tc>
                <a:tc>
                  <a:txBody>
                    <a:bodyPr/>
                    <a:lstStyle/>
                    <a:p>
                      <a:pPr algn="ctr"/>
                      <a:r>
                        <a:rPr lang="tr-TR" dirty="0" smtClean="0"/>
                        <a:t>Ilık</a:t>
                      </a:r>
                      <a:endParaRPr lang="tr-TR" dirty="0"/>
                    </a:p>
                  </a:txBody>
                  <a:tcPr/>
                </a:tc>
                <a:tc>
                  <a:txBody>
                    <a:bodyPr/>
                    <a:lstStyle/>
                    <a:p>
                      <a:pPr algn="ctr"/>
                      <a:r>
                        <a:rPr lang="tr-TR" dirty="0" smtClean="0"/>
                        <a:t>Yüksek</a:t>
                      </a:r>
                      <a:endParaRPr lang="tr-TR" dirty="0"/>
                    </a:p>
                  </a:txBody>
                  <a:tcPr/>
                </a:tc>
                <a:tc>
                  <a:txBody>
                    <a:bodyPr/>
                    <a:lstStyle/>
                    <a:p>
                      <a:pPr algn="ctr"/>
                      <a:r>
                        <a:rPr lang="tr-TR" dirty="0" smtClean="0"/>
                        <a:t>Kuvvetli</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5"/>
                  </a:ext>
                </a:extLst>
              </a:tr>
            </a:tbl>
          </a:graphicData>
        </a:graphic>
      </p:graphicFrame>
      <mc:AlternateContent xmlns:mc="http://schemas.openxmlformats.org/markup-compatibility/2006" xmlns:a14="http://schemas.microsoft.com/office/drawing/2010/main">
        <mc:Choice Requires="a14">
          <p:sp>
            <p:nvSpPr>
              <p:cNvPr id="6" name="Metin kutusu 5"/>
              <p:cNvSpPr txBox="1"/>
              <p:nvPr/>
            </p:nvSpPr>
            <p:spPr>
              <a:xfrm>
                <a:off x="611560" y="5589240"/>
                <a:ext cx="8136904" cy="1027845"/>
              </a:xfrm>
              <a:prstGeom prst="rect">
                <a:avLst/>
              </a:prstGeom>
              <a:noFill/>
            </p:spPr>
            <p:txBody>
              <a:bodyPr wrap="square" rtlCol="0">
                <a:spAutoFit/>
              </a:bodyPr>
              <a:lstStyle/>
              <a:p>
                <a:pPr algn="ctr"/>
                <a:r>
                  <a:rPr lang="tr-TR" sz="2400" dirty="0" smtClean="0"/>
                  <a:t>Burada önce OYUN için </a:t>
                </a:r>
                <a:r>
                  <a:rPr lang="tr-TR" sz="2400" dirty="0" err="1" smtClean="0"/>
                  <a:t>entropiyi</a:t>
                </a:r>
                <a:r>
                  <a:rPr lang="tr-TR" sz="2400" dirty="0" smtClean="0"/>
                  <a:t> hesaplamak gerekiyor. </a:t>
                </a:r>
                <a14:m>
                  <m:oMath xmlns:m="http://schemas.openxmlformats.org/officeDocument/2006/math">
                    <m:r>
                      <a:rPr lang="tr-TR" sz="2400" b="0" i="1" smtClean="0">
                        <a:latin typeface="Cambria Math"/>
                      </a:rPr>
                      <m:t>𝐻</m:t>
                    </m:r>
                    <m:d>
                      <m:dPr>
                        <m:ctrlPr>
                          <a:rPr lang="tr-TR" sz="2400" b="0" i="1" smtClean="0">
                            <a:latin typeface="Cambria Math" panose="02040503050406030204" pitchFamily="18" charset="0"/>
                          </a:rPr>
                        </m:ctrlPr>
                      </m:dPr>
                      <m:e>
                        <m:r>
                          <a:rPr lang="tr-TR" sz="2400" b="0" i="1" smtClean="0">
                            <a:latin typeface="Cambria Math"/>
                          </a:rPr>
                          <m:t>𝑂𝑌𝑈𝑁</m:t>
                        </m:r>
                      </m:e>
                    </m:d>
                    <m:r>
                      <a:rPr lang="tr-TR" sz="2400" b="0" i="1" smtClean="0">
                        <a:latin typeface="Cambria Math"/>
                      </a:rPr>
                      <m:t>=−</m:t>
                    </m:r>
                    <m:d>
                      <m:dPr>
                        <m:ctrlPr>
                          <a:rPr lang="tr-TR" sz="2400" b="0" i="1" smtClean="0">
                            <a:latin typeface="Cambria Math" panose="02040503050406030204" pitchFamily="18" charset="0"/>
                          </a:rPr>
                        </m:ctrlPr>
                      </m:dPr>
                      <m:e>
                        <m:f>
                          <m:fPr>
                            <m:ctrlPr>
                              <a:rPr lang="tr-TR" sz="2400" b="0" i="1" smtClean="0">
                                <a:latin typeface="Cambria Math" panose="02040503050406030204" pitchFamily="18" charset="0"/>
                              </a:rPr>
                            </m:ctrlPr>
                          </m:fPr>
                          <m:num>
                            <m:r>
                              <a:rPr lang="tr-TR" sz="2400" b="0" i="1" smtClean="0">
                                <a:latin typeface="Cambria Math"/>
                              </a:rPr>
                              <m:t>3</m:t>
                            </m:r>
                          </m:num>
                          <m:den>
                            <m:r>
                              <a:rPr lang="tr-TR" sz="2400" b="0" i="1" smtClean="0">
                                <a:latin typeface="Cambria Math"/>
                              </a:rPr>
                              <m:t>5</m:t>
                            </m:r>
                          </m:den>
                        </m:f>
                        <m:func>
                          <m:funcPr>
                            <m:ctrlPr>
                              <a:rPr lang="tr-TR" sz="2400" b="0" i="1" smtClean="0">
                                <a:latin typeface="Cambria Math" panose="02040503050406030204" pitchFamily="18" charset="0"/>
                              </a:rPr>
                            </m:ctrlPr>
                          </m:funcPr>
                          <m:fName>
                            <m:sSub>
                              <m:sSubPr>
                                <m:ctrlPr>
                                  <a:rPr lang="tr-TR" sz="2400" b="0" i="1" smtClean="0">
                                    <a:latin typeface="Cambria Math" panose="02040503050406030204" pitchFamily="18" charset="0"/>
                                  </a:rPr>
                                </m:ctrlPr>
                              </m:sSubPr>
                              <m:e>
                                <m:r>
                                  <m:rPr>
                                    <m:sty m:val="p"/>
                                  </m:rPr>
                                  <a:rPr lang="tr-TR" sz="2400" b="0" i="0" smtClean="0">
                                    <a:latin typeface="Cambria Math"/>
                                  </a:rPr>
                                  <m:t>log</m:t>
                                </m:r>
                              </m:e>
                              <m:sub>
                                <m:r>
                                  <a:rPr lang="tr-TR" sz="2400" b="0" i="1" smtClean="0">
                                    <a:latin typeface="Cambria Math"/>
                                  </a:rPr>
                                  <m:t>2</m:t>
                                </m:r>
                              </m:sub>
                            </m:sSub>
                          </m:fName>
                          <m:e>
                            <m:f>
                              <m:fPr>
                                <m:ctrlPr>
                                  <a:rPr lang="tr-TR" sz="2400" b="0" i="1" smtClean="0">
                                    <a:latin typeface="Cambria Math" panose="02040503050406030204" pitchFamily="18" charset="0"/>
                                  </a:rPr>
                                </m:ctrlPr>
                              </m:fPr>
                              <m:num>
                                <m:r>
                                  <a:rPr lang="tr-TR" sz="2400" b="0" i="1" smtClean="0">
                                    <a:latin typeface="Cambria Math"/>
                                  </a:rPr>
                                  <m:t>3</m:t>
                                </m:r>
                              </m:num>
                              <m:den>
                                <m:r>
                                  <a:rPr lang="tr-TR" sz="2400" b="0" i="1" smtClean="0">
                                    <a:latin typeface="Cambria Math"/>
                                  </a:rPr>
                                  <m:t>5</m:t>
                                </m:r>
                              </m:den>
                            </m:f>
                          </m:e>
                        </m:func>
                        <m:r>
                          <a:rPr lang="tr-TR" sz="2400" b="0" i="1" smtClean="0">
                            <a:latin typeface="Cambria Math"/>
                          </a:rPr>
                          <m:t>+</m:t>
                        </m:r>
                        <m:f>
                          <m:fPr>
                            <m:ctrlPr>
                              <a:rPr lang="tr-TR" sz="2400" b="0" i="1" smtClean="0">
                                <a:latin typeface="Cambria Math" panose="02040503050406030204" pitchFamily="18" charset="0"/>
                              </a:rPr>
                            </m:ctrlPr>
                          </m:fPr>
                          <m:num>
                            <m:r>
                              <a:rPr lang="tr-TR" sz="2400" b="0" i="1" smtClean="0">
                                <a:latin typeface="Cambria Math"/>
                              </a:rPr>
                              <m:t>2</m:t>
                            </m:r>
                          </m:num>
                          <m:den>
                            <m:r>
                              <a:rPr lang="tr-TR" sz="2400" b="0" i="1" smtClean="0">
                                <a:latin typeface="Cambria Math"/>
                              </a:rPr>
                              <m:t>5</m:t>
                            </m:r>
                          </m:den>
                        </m:f>
                        <m:func>
                          <m:funcPr>
                            <m:ctrlPr>
                              <a:rPr lang="tr-TR" sz="2400" b="0" i="1" smtClean="0">
                                <a:latin typeface="Cambria Math" panose="02040503050406030204" pitchFamily="18" charset="0"/>
                              </a:rPr>
                            </m:ctrlPr>
                          </m:funcPr>
                          <m:fName>
                            <m:sSub>
                              <m:sSubPr>
                                <m:ctrlPr>
                                  <a:rPr lang="tr-TR" sz="2400" b="0" i="1" smtClean="0">
                                    <a:latin typeface="Cambria Math" panose="02040503050406030204" pitchFamily="18" charset="0"/>
                                  </a:rPr>
                                </m:ctrlPr>
                              </m:sSubPr>
                              <m:e>
                                <m:r>
                                  <m:rPr>
                                    <m:sty m:val="p"/>
                                  </m:rPr>
                                  <a:rPr lang="tr-TR" sz="2400" b="0" i="0" smtClean="0">
                                    <a:latin typeface="Cambria Math"/>
                                  </a:rPr>
                                  <m:t>log</m:t>
                                </m:r>
                              </m:e>
                              <m:sub>
                                <m:r>
                                  <a:rPr lang="tr-TR" sz="2400" b="0" i="1" smtClean="0">
                                    <a:latin typeface="Cambria Math"/>
                                  </a:rPr>
                                  <m:t>2</m:t>
                                </m:r>
                              </m:sub>
                            </m:sSub>
                          </m:fName>
                          <m:e>
                            <m:f>
                              <m:fPr>
                                <m:ctrlPr>
                                  <a:rPr lang="tr-TR" sz="2400" b="0" i="1" smtClean="0">
                                    <a:latin typeface="Cambria Math" panose="02040503050406030204" pitchFamily="18" charset="0"/>
                                  </a:rPr>
                                </m:ctrlPr>
                              </m:fPr>
                              <m:num>
                                <m:r>
                                  <a:rPr lang="tr-TR" sz="2400" b="0" i="1" smtClean="0">
                                    <a:latin typeface="Cambria Math"/>
                                  </a:rPr>
                                  <m:t>2</m:t>
                                </m:r>
                              </m:num>
                              <m:den>
                                <m:r>
                                  <a:rPr lang="tr-TR" sz="2400" b="0" i="1" smtClean="0">
                                    <a:latin typeface="Cambria Math"/>
                                  </a:rPr>
                                  <m:t>5</m:t>
                                </m:r>
                              </m:den>
                            </m:f>
                          </m:e>
                        </m:func>
                      </m:e>
                    </m:d>
                  </m:oMath>
                </a14:m>
                <a:r>
                  <a:rPr lang="tr-TR" sz="2400" dirty="0" smtClean="0"/>
                  <a:t>=0.970</a:t>
                </a:r>
                <a:endParaRPr lang="tr-TR" sz="2400" dirty="0"/>
              </a:p>
            </p:txBody>
          </p:sp>
        </mc:Choice>
        <mc:Fallback xmlns="">
          <p:sp>
            <p:nvSpPr>
              <p:cNvPr id="6" name="Metin kutusu 5"/>
              <p:cNvSpPr txBox="1">
                <a:spLocks noRot="1" noChangeAspect="1" noMove="1" noResize="1" noEditPoints="1" noAdjustHandles="1" noChangeArrowheads="1" noChangeShapeType="1" noTextEdit="1"/>
              </p:cNvSpPr>
              <p:nvPr/>
            </p:nvSpPr>
            <p:spPr>
              <a:xfrm>
                <a:off x="611560" y="5589240"/>
                <a:ext cx="8136904" cy="1027845"/>
              </a:xfrm>
              <a:prstGeom prst="rect">
                <a:avLst/>
              </a:prstGeom>
              <a:blipFill rotWithShape="1">
                <a:blip r:embed="rId2"/>
                <a:stretch>
                  <a:fillRect t="-4167" r="-75" b="-2976"/>
                </a:stretch>
              </a:blipFill>
            </p:spPr>
            <p:txBody>
              <a:bodyPr/>
              <a:lstStyle/>
              <a:p>
                <a:r>
                  <a:rPr lang="tr-TR">
                    <a:noFill/>
                  </a:rPr>
                  <a:t> </a:t>
                </a:r>
              </a:p>
            </p:txBody>
          </p:sp>
        </mc:Fallback>
      </mc:AlternateContent>
    </p:spTree>
    <p:extLst>
      <p:ext uri="{BB962C8B-B14F-4D97-AF65-F5344CB8AC3E}">
        <p14:creationId xmlns:p14="http://schemas.microsoft.com/office/powerpoint/2010/main" val="13403332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764704"/>
                <a:ext cx="8229600" cy="5976664"/>
              </a:xfrm>
            </p:spPr>
            <p:txBody>
              <a:bodyPr/>
              <a:lstStyle/>
              <a:p>
                <a:pPr marL="0" indent="0">
                  <a:buNone/>
                </a:pPr>
                <a:r>
                  <a:rPr lang="tr-TR" dirty="0" smtClean="0">
                    <a:solidFill>
                      <a:srgbClr val="FF0000"/>
                    </a:solidFill>
                  </a:rPr>
                  <a:t>g) ISI niteliği için kazanç ölçütü:</a:t>
                </a:r>
              </a:p>
              <a:p>
                <a:pPr marL="0" indent="0" algn="just">
                  <a:buNone/>
                </a:pPr>
                <a:r>
                  <a:rPr lang="tr-TR" dirty="0">
                    <a:solidFill>
                      <a:srgbClr val="FF0000"/>
                    </a:solidFill>
                  </a:rPr>
                  <a:t> </a:t>
                </a:r>
                <a:r>
                  <a:rPr lang="tr-TR" dirty="0" smtClean="0"/>
                  <a:t>ISI niteliğini ele alalım. Bu niteliğin her bir değeri için aşağıdaki değeri yazabiliriz. </a:t>
                </a:r>
              </a:p>
              <a:p>
                <a:pPr marL="0" indent="0" algn="ctr">
                  <a:buNone/>
                </a:pPr>
                <a14:m>
                  <m:oMath xmlns:m="http://schemas.openxmlformats.org/officeDocument/2006/math">
                    <m:d>
                      <m:dPr>
                        <m:begChr m:val="|"/>
                        <m:endChr m:val="|"/>
                        <m:ctrlPr>
                          <a:rPr lang="tr-TR" i="1" smtClean="0">
                            <a:latin typeface="Cambria Math" panose="02040503050406030204" pitchFamily="18" charset="0"/>
                          </a:rPr>
                        </m:ctrlPr>
                      </m:dPr>
                      <m:e>
                        <m:sSub>
                          <m:sSubPr>
                            <m:ctrlPr>
                              <a:rPr lang="tr-TR" i="1" smtClean="0">
                                <a:latin typeface="Cambria Math" panose="02040503050406030204" pitchFamily="18" charset="0"/>
                              </a:rPr>
                            </m:ctrlPr>
                          </m:sSubPr>
                          <m:e>
                            <m:r>
                              <a:rPr lang="tr-TR" b="0" i="1" smtClean="0">
                                <a:latin typeface="Cambria Math"/>
                              </a:rPr>
                              <m:t>𝐼𝑆𝐼</m:t>
                            </m:r>
                          </m:e>
                          <m:sub>
                            <m:r>
                              <a:rPr lang="tr-TR" b="0" i="1" smtClean="0">
                                <a:latin typeface="Cambria Math"/>
                              </a:rPr>
                              <m:t>𝑠𝑜</m:t>
                            </m:r>
                            <m:r>
                              <a:rPr lang="tr-TR" b="0" i="1" smtClean="0">
                                <a:latin typeface="Cambria Math"/>
                              </a:rPr>
                              <m:t>ğ</m:t>
                            </m:r>
                            <m:r>
                              <a:rPr lang="tr-TR" b="0" i="1" smtClean="0">
                                <a:latin typeface="Cambria Math"/>
                              </a:rPr>
                              <m:t>𝑢𝑘</m:t>
                            </m:r>
                          </m:sub>
                        </m:sSub>
                      </m:e>
                    </m:d>
                  </m:oMath>
                </a14:m>
                <a:r>
                  <a:rPr lang="tr-TR" dirty="0" smtClean="0"/>
                  <a:t>=2</a:t>
                </a:r>
              </a:p>
              <a:p>
                <a:pPr marL="0" indent="0" algn="ctr">
                  <a:buNone/>
                </a:pPr>
                <a14:m>
                  <m:oMath xmlns:m="http://schemas.openxmlformats.org/officeDocument/2006/math">
                    <m:d>
                      <m:dPr>
                        <m:begChr m:val="|"/>
                        <m:endChr m:val="|"/>
                        <m:ctrlPr>
                          <a:rPr lang="tr-TR" i="1" smtClean="0">
                            <a:latin typeface="Cambria Math" panose="02040503050406030204" pitchFamily="18" charset="0"/>
                          </a:rPr>
                        </m:ctrlPr>
                      </m:dPr>
                      <m:e>
                        <m:sSub>
                          <m:sSubPr>
                            <m:ctrlPr>
                              <a:rPr lang="tr-TR" i="1" smtClean="0">
                                <a:latin typeface="Cambria Math" panose="02040503050406030204" pitchFamily="18" charset="0"/>
                              </a:rPr>
                            </m:ctrlPr>
                          </m:sSubPr>
                          <m:e>
                            <m:r>
                              <a:rPr lang="tr-TR" b="0" i="1" smtClean="0">
                                <a:latin typeface="Cambria Math"/>
                              </a:rPr>
                              <m:t>𝐼𝑆𝐼</m:t>
                            </m:r>
                          </m:e>
                          <m:sub>
                            <m:r>
                              <a:rPr lang="tr-TR" b="0" i="1" smtClean="0">
                                <a:latin typeface="Cambria Math"/>
                              </a:rPr>
                              <m:t>𝚤𝑙𝚤𝑘</m:t>
                            </m:r>
                          </m:sub>
                        </m:sSub>
                      </m:e>
                    </m:d>
                  </m:oMath>
                </a14:m>
                <a:r>
                  <a:rPr lang="tr-TR" dirty="0" smtClean="0"/>
                  <a:t>=3</a:t>
                </a:r>
              </a:p>
              <a:p>
                <a:pPr marL="0" indent="0" algn="just">
                  <a:buNone/>
                </a:pPr>
                <a:r>
                  <a:rPr lang="tr-TR" dirty="0" smtClean="0"/>
                  <a:t>ISI niteliğine göre bir ayırma gerçekleştirildiğinde kazancın ne olacağını hesaplayalım.</a:t>
                </a:r>
              </a:p>
              <a:p>
                <a:pPr marL="0" indent="0" algn="just">
                  <a:buNone/>
                </a:pPr>
                <a:r>
                  <a:rPr lang="tr-TR" sz="1800" dirty="0" smtClean="0">
                    <a:solidFill>
                      <a:srgbClr val="C00000"/>
                    </a:solidFill>
                  </a:rPr>
                  <a:t>                         Tablo 3.15. ISI ve OYUN nitelik değerleri</a:t>
                </a:r>
              </a:p>
              <a:p>
                <a:pPr marL="0" indent="0" algn="just">
                  <a:buNone/>
                </a:pPr>
                <a:endParaRPr lang="tr-TR" sz="1800" dirty="0">
                  <a:solidFill>
                    <a:srgbClr val="C00000"/>
                  </a:solidFill>
                </a:endParaRP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764704"/>
                <a:ext cx="8229600" cy="5976664"/>
              </a:xfrm>
              <a:blipFill rotWithShape="1">
                <a:blip r:embed="rId2"/>
                <a:stretch>
                  <a:fillRect l="-1111" t="-714"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graphicFrame>
        <p:nvGraphicFramePr>
          <p:cNvPr id="5" name="Tablo 4"/>
          <p:cNvGraphicFramePr>
            <a:graphicFrameLocks noGrp="1"/>
          </p:cNvGraphicFramePr>
          <p:nvPr>
            <p:extLst>
              <p:ext uri="{D42A27DB-BD31-4B8C-83A1-F6EECF244321}">
                <p14:modId xmlns:p14="http://schemas.microsoft.com/office/powerpoint/2010/main" val="3887203231"/>
              </p:ext>
            </p:extLst>
          </p:nvPr>
        </p:nvGraphicFramePr>
        <p:xfrm>
          <a:off x="1475656" y="4293096"/>
          <a:ext cx="6096000" cy="2225040"/>
        </p:xfrm>
        <a:graphic>
          <a:graphicData uri="http://schemas.openxmlformats.org/drawingml/2006/table">
            <a:tbl>
              <a:tblPr firstRow="1" bandRow="1">
                <a:tableStyleId>{10A1B5D5-9B99-4C35-A422-299274C87663}</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70840">
                <a:tc>
                  <a:txBody>
                    <a:bodyPr/>
                    <a:lstStyle/>
                    <a:p>
                      <a:pPr algn="ctr"/>
                      <a:r>
                        <a:rPr lang="tr-TR" dirty="0" smtClean="0"/>
                        <a:t>ISI</a:t>
                      </a:r>
                      <a:endParaRPr lang="tr-TR" dirty="0"/>
                    </a:p>
                  </a:txBody>
                  <a:tcPr/>
                </a:tc>
                <a:tc>
                  <a:txBody>
                    <a:bodyPr/>
                    <a:lstStyle/>
                    <a:p>
                      <a:pPr algn="ctr"/>
                      <a:r>
                        <a:rPr lang="tr-TR" dirty="0" smtClean="0"/>
                        <a:t>OYUN</a:t>
                      </a:r>
                      <a:endParaRPr lang="tr-TR" dirty="0"/>
                    </a:p>
                  </a:txBody>
                  <a:tcPr/>
                </a:tc>
                <a:extLst>
                  <a:ext uri="{0D108BD9-81ED-4DB2-BD59-A6C34878D82A}">
                    <a16:rowId xmlns:a16="http://schemas.microsoft.com/office/drawing/2014/main" xmlns="" val="10000"/>
                  </a:ext>
                </a:extLst>
              </a:tr>
              <a:tr h="370840">
                <a:tc>
                  <a:txBody>
                    <a:bodyPr/>
                    <a:lstStyle/>
                    <a:p>
                      <a:pPr algn="ctr"/>
                      <a:r>
                        <a:rPr lang="tr-TR" dirty="0" smtClean="0"/>
                        <a:t>Soğuk</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1"/>
                  </a:ext>
                </a:extLst>
              </a:tr>
              <a:tr h="370840">
                <a:tc>
                  <a:txBody>
                    <a:bodyPr/>
                    <a:lstStyle/>
                    <a:p>
                      <a:pPr algn="ctr"/>
                      <a:r>
                        <a:rPr lang="tr-TR" dirty="0" smtClean="0"/>
                        <a:t>Soğuk</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2"/>
                  </a:ext>
                </a:extLst>
              </a:tr>
              <a:tr h="370840">
                <a:tc>
                  <a:txBody>
                    <a:bodyPr/>
                    <a:lstStyle/>
                    <a:p>
                      <a:pPr algn="ctr"/>
                      <a:r>
                        <a:rPr lang="tr-TR" dirty="0" smtClean="0"/>
                        <a:t>Ilık</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3"/>
                  </a:ext>
                </a:extLst>
              </a:tr>
              <a:tr h="370840">
                <a:tc>
                  <a:txBody>
                    <a:bodyPr/>
                    <a:lstStyle/>
                    <a:p>
                      <a:pPr algn="ctr"/>
                      <a:r>
                        <a:rPr lang="tr-TR" dirty="0" smtClean="0"/>
                        <a:t>Ilık</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4"/>
                  </a:ext>
                </a:extLst>
              </a:tr>
              <a:tr h="370840">
                <a:tc>
                  <a:txBody>
                    <a:bodyPr/>
                    <a:lstStyle/>
                    <a:p>
                      <a:pPr algn="ctr"/>
                      <a:r>
                        <a:rPr lang="tr-TR" dirty="0" smtClean="0"/>
                        <a:t>Ilık</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364407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620688"/>
            <a:ext cx="8216081" cy="5505475"/>
          </a:xfrm>
        </p:spPr>
        <p:txBody>
          <a:bodyPr/>
          <a:lstStyle/>
          <a:p>
            <a:pPr marL="0" indent="0" algn="just">
              <a:buNone/>
            </a:pPr>
            <a:endParaRPr lang="tr-TR" sz="2400" dirty="0" smtClean="0"/>
          </a:p>
          <a:p>
            <a:pPr marL="0" indent="0" algn="just">
              <a:buNone/>
            </a:pPr>
            <a:endParaRPr lang="tr-TR" sz="2400" dirty="0"/>
          </a:p>
          <a:p>
            <a:pPr marL="0" indent="0" algn="just">
              <a:buNone/>
            </a:pPr>
            <a:endParaRPr lang="tr-TR" sz="2400" dirty="0" smtClean="0"/>
          </a:p>
          <a:p>
            <a:pPr marL="0" indent="0" algn="just">
              <a:buNone/>
            </a:pPr>
            <a:r>
              <a:rPr lang="tr-TR" sz="2400" dirty="0" smtClean="0"/>
              <a:t>b) Test verileri üzerinde sınıflandırma kuralları belirlenir. Ardından söz konusu kurallar bu kez test verilerine uygulanarak sınanır.</a:t>
            </a:r>
          </a:p>
        </p:txBody>
      </p:sp>
      <p:sp>
        <p:nvSpPr>
          <p:cNvPr id="2" name="Altbilgi Yer Tutucusu 1"/>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18423865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92696"/>
                <a:ext cx="8229600" cy="5784304"/>
              </a:xfrm>
            </p:spPr>
            <p:txBody>
              <a:bodyPr/>
              <a:lstStyle/>
              <a:p>
                <a:pPr marL="0" indent="0" algn="just">
                  <a:buNone/>
                </a:pPr>
                <a:r>
                  <a:rPr lang="tr-TR" dirty="0" smtClean="0"/>
                  <a:t> Tablo 3.15.’e göre ‘</a:t>
                </a:r>
                <a:r>
                  <a:rPr lang="tr-TR" dirty="0" smtClean="0">
                    <a:solidFill>
                      <a:srgbClr val="FF0000"/>
                    </a:solidFill>
                  </a:rPr>
                  <a:t>soğuk</a:t>
                </a:r>
                <a:r>
                  <a:rPr lang="tr-TR" dirty="0" smtClean="0"/>
                  <a:t>’ değeri için aşağıdaki entropi hesaplaması yapılır:</a:t>
                </a:r>
              </a:p>
              <a:p>
                <a:pPr marL="0" indent="0" algn="just">
                  <a:buNone/>
                </a:pPr>
                <a:endParaRPr lang="tr-TR" dirty="0"/>
              </a:p>
              <a:p>
                <a:pPr marL="0" indent="0" algn="just">
                  <a:buNone/>
                </a:pPr>
                <a14:m>
                  <m:oMathPara xmlns:m="http://schemas.openxmlformats.org/officeDocument/2006/math">
                    <m:oMathParaPr>
                      <m:jc m:val="centerGroup"/>
                    </m:oMathParaPr>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b="0" i="1" smtClean="0">
                                  <a:solidFill>
                                    <a:srgbClr val="292934"/>
                                  </a:solidFill>
                                  <a:latin typeface="Cambria Math"/>
                                </a:rPr>
                                <m:t>𝐼𝑆𝐼</m:t>
                              </m:r>
                            </m:e>
                            <m:sub>
                              <m:r>
                                <a:rPr lang="tr-TR" b="0" i="1" smtClean="0">
                                  <a:solidFill>
                                    <a:srgbClr val="292934"/>
                                  </a:solidFill>
                                  <a:latin typeface="Cambria Math"/>
                                </a:rPr>
                                <m:t>𝑠𝑜</m:t>
                              </m:r>
                              <m:r>
                                <a:rPr lang="tr-TR" b="0" i="1" smtClean="0">
                                  <a:solidFill>
                                    <a:srgbClr val="292934"/>
                                  </a:solidFill>
                                  <a:latin typeface="Cambria Math"/>
                                </a:rPr>
                                <m:t>ğ</m:t>
                              </m:r>
                              <m:r>
                                <a:rPr lang="tr-TR" b="0" i="1" smtClean="0">
                                  <a:solidFill>
                                    <a:srgbClr val="292934"/>
                                  </a:solidFill>
                                  <a:latin typeface="Cambria Math"/>
                                </a:rPr>
                                <m:t>𝑢𝑘</m:t>
                              </m:r>
                            </m:sub>
                          </m:sSub>
                        </m:e>
                      </m:d>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i="1">
                              <a:solidFill>
                                <a:srgbClr val="292934"/>
                              </a:solidFill>
                              <a:latin typeface="Cambria Math"/>
                            </a:rPr>
                            <m:t>1</m:t>
                          </m:r>
                        </m:num>
                        <m:den>
                          <m:r>
                            <a:rPr lang="tr-TR" i="1">
                              <a:solidFill>
                                <a:srgbClr val="292934"/>
                              </a:solidFill>
                              <a:latin typeface="Cambria Math"/>
                            </a:rPr>
                            <m:t>2</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i="1">
                                  <a:solidFill>
                                    <a:srgbClr val="292934"/>
                                  </a:solidFill>
                                  <a:latin typeface="Cambria Math"/>
                                </a:rPr>
                                <m:t>1</m:t>
                              </m:r>
                            </m:num>
                            <m:den>
                              <m:r>
                                <a:rPr lang="tr-TR" i="1">
                                  <a:solidFill>
                                    <a:srgbClr val="292934"/>
                                  </a:solidFill>
                                  <a:latin typeface="Cambria Math"/>
                                </a:rPr>
                                <m:t>2</m:t>
                              </m:r>
                            </m:den>
                          </m:f>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i="1">
                                  <a:solidFill>
                                    <a:srgbClr val="292934"/>
                                  </a:solidFill>
                                  <a:latin typeface="Cambria Math"/>
                                </a:rPr>
                                <m:t>1</m:t>
                              </m:r>
                            </m:num>
                            <m:den>
                              <m:r>
                                <a:rPr lang="tr-TR" i="1">
                                  <a:solidFill>
                                    <a:srgbClr val="292934"/>
                                  </a:solidFill>
                                  <a:latin typeface="Cambria Math"/>
                                </a:rPr>
                                <m:t>2</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i="1">
                                      <a:solidFill>
                                        <a:srgbClr val="292934"/>
                                      </a:solidFill>
                                      <a:latin typeface="Cambria Math"/>
                                    </a:rPr>
                                    <m:t>1</m:t>
                                  </m:r>
                                </m:num>
                                <m:den>
                                  <m:r>
                                    <a:rPr lang="tr-TR" i="1">
                                      <a:solidFill>
                                        <a:srgbClr val="292934"/>
                                      </a:solidFill>
                                      <a:latin typeface="Cambria Math"/>
                                    </a:rPr>
                                    <m:t>2</m:t>
                                  </m:r>
                                </m:den>
                              </m:f>
                              <m:r>
                                <a:rPr lang="tr-TR" i="1">
                                  <a:solidFill>
                                    <a:srgbClr val="292934"/>
                                  </a:solidFill>
                                  <a:latin typeface="Cambria Math"/>
                                </a:rPr>
                                <m:t>)</m:t>
                              </m:r>
                            </m:e>
                          </m:func>
                          <m:r>
                            <a:rPr lang="tr-TR" i="1">
                              <a:solidFill>
                                <a:srgbClr val="292934"/>
                              </a:solidFill>
                              <a:latin typeface="Cambria Math"/>
                            </a:rPr>
                            <m:t>=1</m:t>
                          </m:r>
                        </m:e>
                      </m:func>
                    </m:oMath>
                  </m:oMathPara>
                </a14:m>
                <a:endParaRPr lang="tr-TR" dirty="0" smtClean="0"/>
              </a:p>
              <a:p>
                <a:pPr marL="0" lvl="0" indent="0" algn="just">
                  <a:buClr>
                    <a:srgbClr val="93A299"/>
                  </a:buClr>
                  <a:buNone/>
                </a:pPr>
                <a14:m>
                  <m:oMathPara xmlns:m="http://schemas.openxmlformats.org/officeDocument/2006/math">
                    <m:oMathParaPr>
                      <m:jc m:val="centerGroup"/>
                    </m:oMathParaPr>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smtClean="0">
                                  <a:solidFill>
                                    <a:srgbClr val="292934"/>
                                  </a:solidFill>
                                  <a:latin typeface="Cambria Math" panose="02040503050406030204" pitchFamily="18" charset="0"/>
                                </a:rPr>
                              </m:ctrlPr>
                            </m:sSubPr>
                            <m:e>
                              <m:r>
                                <a:rPr lang="tr-TR" b="0" i="1" smtClean="0">
                                  <a:solidFill>
                                    <a:srgbClr val="292934"/>
                                  </a:solidFill>
                                  <a:latin typeface="Cambria Math"/>
                                </a:rPr>
                                <m:t>𝐼𝑆𝐼</m:t>
                              </m:r>
                            </m:e>
                            <m:sub>
                              <m:r>
                                <a:rPr lang="tr-TR" b="0" i="1" smtClean="0">
                                  <a:solidFill>
                                    <a:srgbClr val="292934"/>
                                  </a:solidFill>
                                  <a:latin typeface="Cambria Math"/>
                                </a:rPr>
                                <m:t>𝚤𝑙𝚤𝑘</m:t>
                              </m:r>
                            </m:sub>
                          </m:sSub>
                        </m:e>
                      </m:d>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i="1">
                              <a:solidFill>
                                <a:srgbClr val="292934"/>
                              </a:solidFill>
                              <a:latin typeface="Cambria Math"/>
                            </a:rPr>
                            <m:t>2</m:t>
                          </m:r>
                        </m:num>
                        <m:den>
                          <m:r>
                            <a:rPr lang="tr-TR" i="1">
                              <a:solidFill>
                                <a:srgbClr val="292934"/>
                              </a:solidFill>
                              <a:latin typeface="Cambria Math"/>
                            </a:rPr>
                            <m:t>3</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i="1">
                                  <a:solidFill>
                                    <a:srgbClr val="292934"/>
                                  </a:solidFill>
                                  <a:latin typeface="Cambria Math"/>
                                </a:rPr>
                                <m:t>2</m:t>
                              </m:r>
                            </m:num>
                            <m:den>
                              <m:r>
                                <a:rPr lang="tr-TR" i="1">
                                  <a:solidFill>
                                    <a:srgbClr val="292934"/>
                                  </a:solidFill>
                                  <a:latin typeface="Cambria Math"/>
                                </a:rPr>
                                <m:t>3</m:t>
                              </m:r>
                            </m:den>
                          </m:f>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i="1">
                                  <a:solidFill>
                                    <a:srgbClr val="292934"/>
                                  </a:solidFill>
                                  <a:latin typeface="Cambria Math"/>
                                </a:rPr>
                                <m:t>1</m:t>
                              </m:r>
                            </m:num>
                            <m:den>
                              <m:r>
                                <a:rPr lang="tr-TR" i="1">
                                  <a:solidFill>
                                    <a:srgbClr val="292934"/>
                                  </a:solidFill>
                                  <a:latin typeface="Cambria Math"/>
                                </a:rPr>
                                <m:t>3</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i="1">
                                      <a:solidFill>
                                        <a:srgbClr val="292934"/>
                                      </a:solidFill>
                                      <a:latin typeface="Cambria Math"/>
                                    </a:rPr>
                                    <m:t>1</m:t>
                                  </m:r>
                                </m:num>
                                <m:den>
                                  <m:r>
                                    <a:rPr lang="tr-TR" i="1">
                                      <a:solidFill>
                                        <a:srgbClr val="292934"/>
                                      </a:solidFill>
                                      <a:latin typeface="Cambria Math"/>
                                    </a:rPr>
                                    <m:t>3</m:t>
                                  </m:r>
                                </m:den>
                              </m:f>
                              <m:r>
                                <a:rPr lang="tr-TR" i="1">
                                  <a:solidFill>
                                    <a:srgbClr val="292934"/>
                                  </a:solidFill>
                                  <a:latin typeface="Cambria Math"/>
                                </a:rPr>
                                <m:t>)=0</m:t>
                              </m:r>
                            </m:e>
                          </m:func>
                          <m:r>
                            <a:rPr lang="tr-TR" i="1">
                              <a:solidFill>
                                <a:srgbClr val="292934"/>
                              </a:solidFill>
                              <a:latin typeface="Cambria Math"/>
                            </a:rPr>
                            <m:t>.918</m:t>
                          </m:r>
                        </m:e>
                      </m:func>
                    </m:oMath>
                  </m:oMathPara>
                </a14:m>
                <a:endParaRPr lang="tr-TR" dirty="0" smtClean="0">
                  <a:solidFill>
                    <a:srgbClr val="FF0000"/>
                  </a:solidFill>
                </a:endParaRPr>
              </a:p>
              <a:p>
                <a:pPr marL="0" lvl="0" indent="0" algn="ctr">
                  <a:buClr>
                    <a:srgbClr val="93A299"/>
                  </a:buClr>
                  <a:buNone/>
                </a:pPr>
                <a14:m>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r>
                          <a:rPr lang="tr-TR" b="0" i="1" smtClean="0">
                            <a:solidFill>
                              <a:srgbClr val="292934"/>
                            </a:solidFill>
                            <a:latin typeface="Cambria Math"/>
                          </a:rPr>
                          <m:t>𝐼𝑆𝐼</m:t>
                        </m:r>
                        <m:r>
                          <a:rPr lang="tr-TR" i="1">
                            <a:solidFill>
                              <a:srgbClr val="292934"/>
                            </a:solidFill>
                            <a:latin typeface="Cambria Math"/>
                          </a:rPr>
                          <m:t>,</m:t>
                        </m:r>
                        <m:r>
                          <a:rPr lang="tr-TR" i="1">
                            <a:solidFill>
                              <a:srgbClr val="292934"/>
                            </a:solidFill>
                            <a:latin typeface="Cambria Math"/>
                          </a:rPr>
                          <m:t>𝑂𝑌𝑈𝑁</m:t>
                        </m:r>
                      </m:e>
                    </m:d>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i="1">
                            <a:solidFill>
                              <a:srgbClr val="292934"/>
                            </a:solidFill>
                            <a:latin typeface="Cambria Math"/>
                          </a:rPr>
                          <m:t>5</m:t>
                        </m:r>
                      </m:den>
                    </m:f>
                    <m:d>
                      <m:dPr>
                        <m:ctrlPr>
                          <a:rPr lang="tr-TR" i="1">
                            <a:solidFill>
                              <a:srgbClr val="292934"/>
                            </a:solidFill>
                            <a:latin typeface="Cambria Math" panose="02040503050406030204" pitchFamily="18" charset="0"/>
                          </a:rPr>
                        </m:ctrlPr>
                      </m:dPr>
                      <m:e>
                        <m:r>
                          <a:rPr lang="tr-TR" b="0" i="1" smtClean="0">
                            <a:solidFill>
                              <a:srgbClr val="292934"/>
                            </a:solidFill>
                            <a:latin typeface="Cambria Math"/>
                          </a:rPr>
                          <m:t>1</m:t>
                        </m:r>
                      </m:e>
                    </m:d>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3</m:t>
                        </m:r>
                      </m:num>
                      <m:den>
                        <m:r>
                          <a:rPr lang="tr-TR" i="1">
                            <a:solidFill>
                              <a:srgbClr val="292934"/>
                            </a:solidFill>
                            <a:latin typeface="Cambria Math"/>
                          </a:rPr>
                          <m:t>5</m:t>
                        </m:r>
                      </m:den>
                    </m:f>
                    <m:d>
                      <m:dPr>
                        <m:ctrlPr>
                          <a:rPr lang="tr-TR" i="1">
                            <a:solidFill>
                              <a:srgbClr val="292934"/>
                            </a:solidFill>
                            <a:latin typeface="Cambria Math" panose="02040503050406030204" pitchFamily="18" charset="0"/>
                          </a:rPr>
                        </m:ctrlPr>
                      </m:dPr>
                      <m:e>
                        <m:r>
                          <a:rPr lang="tr-TR" b="0" i="1" smtClean="0">
                            <a:solidFill>
                              <a:srgbClr val="292934"/>
                            </a:solidFill>
                            <a:latin typeface="Cambria Math"/>
                          </a:rPr>
                          <m:t>0.918</m:t>
                        </m:r>
                      </m:e>
                    </m:d>
                    <m:r>
                      <a:rPr lang="tr-TR" i="1">
                        <a:solidFill>
                          <a:srgbClr val="292934"/>
                        </a:solidFill>
                        <a:latin typeface="Cambria Math"/>
                      </a:rPr>
                      <m:t>=</m:t>
                    </m:r>
                    <m:r>
                      <a:rPr lang="tr-TR" i="1">
                        <a:solidFill>
                          <a:srgbClr val="292934"/>
                        </a:solidFill>
                        <a:latin typeface="Cambria Math" pitchFamily="18" charset="0"/>
                        <a:ea typeface="Cambria Math" pitchFamily="18" charset="0"/>
                      </a:rPr>
                      <m:t>0</m:t>
                    </m:r>
                  </m:oMath>
                </a14:m>
                <a:r>
                  <a:rPr lang="tr-TR" dirty="0">
                    <a:solidFill>
                      <a:srgbClr val="292934"/>
                    </a:solidFill>
                    <a:latin typeface="Cambria Math" pitchFamily="18" charset="0"/>
                    <a:ea typeface="Cambria Math" pitchFamily="18" charset="0"/>
                  </a:rPr>
                  <a:t>.951</a:t>
                </a:r>
              </a:p>
              <a:p>
                <a:pPr marL="0" lvl="0" indent="0" algn="just">
                  <a:buClr>
                    <a:srgbClr val="93A299"/>
                  </a:buClr>
                  <a:buNone/>
                </a:pPr>
                <a:endParaRPr lang="tr-TR" dirty="0">
                  <a:solidFill>
                    <a:srgbClr val="FF0000"/>
                  </a:solidFill>
                </a:endParaRPr>
              </a:p>
              <a:p>
                <a:pPr marL="0" lvl="0" indent="0" algn="just">
                  <a:buClr>
                    <a:srgbClr val="93A299"/>
                  </a:buClr>
                  <a:buNone/>
                </a:pPr>
                <a14:m>
                  <m:oMathPara xmlns:m="http://schemas.openxmlformats.org/officeDocument/2006/math">
                    <m:oMathParaPr>
                      <m:jc m:val="centerGroup"/>
                    </m:oMathParaPr>
                    <m:oMath xmlns:m="http://schemas.openxmlformats.org/officeDocument/2006/math">
                      <m:r>
                        <a:rPr lang="tr-TR" i="1">
                          <a:solidFill>
                            <a:srgbClr val="292934"/>
                          </a:solidFill>
                          <a:latin typeface="Cambria Math"/>
                        </a:rPr>
                        <m:t>𝐾𝑎𝑧𝑎𝑛</m:t>
                      </m:r>
                      <m:r>
                        <a:rPr lang="tr-TR" i="1">
                          <a:solidFill>
                            <a:srgbClr val="292934"/>
                          </a:solidFill>
                          <a:latin typeface="Cambria Math"/>
                        </a:rPr>
                        <m:t>ç</m:t>
                      </m:r>
                      <m:d>
                        <m:dPr>
                          <m:ctrlPr>
                            <a:rPr lang="tr-TR" i="1">
                              <a:solidFill>
                                <a:srgbClr val="292934"/>
                              </a:solidFill>
                              <a:latin typeface="Cambria Math" panose="02040503050406030204" pitchFamily="18" charset="0"/>
                            </a:rPr>
                          </m:ctrlPr>
                        </m:dPr>
                        <m:e>
                          <m:r>
                            <a:rPr lang="tr-TR" b="0" i="1" smtClean="0">
                              <a:solidFill>
                                <a:srgbClr val="292934"/>
                              </a:solidFill>
                              <a:latin typeface="Cambria Math"/>
                            </a:rPr>
                            <m:t>𝐼𝑆𝐼</m:t>
                          </m:r>
                          <m:r>
                            <a:rPr lang="tr-TR" i="1">
                              <a:solidFill>
                                <a:srgbClr val="292934"/>
                              </a:solidFill>
                              <a:latin typeface="Cambria Math"/>
                            </a:rPr>
                            <m:t>,</m:t>
                          </m:r>
                          <m:r>
                            <a:rPr lang="tr-TR" i="1">
                              <a:solidFill>
                                <a:srgbClr val="292934"/>
                              </a:solidFill>
                              <a:latin typeface="Cambria Math"/>
                            </a:rPr>
                            <m:t>𝑂𝑌𝑈𝑁</m:t>
                          </m:r>
                        </m:e>
                      </m:d>
                      <m:r>
                        <a:rPr lang="tr-TR" i="1">
                          <a:solidFill>
                            <a:srgbClr val="292934"/>
                          </a:solidFill>
                          <a:latin typeface="Cambria Math"/>
                        </a:rPr>
                        <m:t>=</m:t>
                      </m:r>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r>
                            <a:rPr lang="tr-TR" i="1">
                              <a:solidFill>
                                <a:srgbClr val="292934"/>
                              </a:solidFill>
                              <a:latin typeface="Cambria Math"/>
                            </a:rPr>
                            <m:t>𝑂𝑌𝑈𝑁</m:t>
                          </m:r>
                        </m:e>
                      </m:d>
                      <m:r>
                        <a:rPr lang="tr-TR" i="1">
                          <a:solidFill>
                            <a:srgbClr val="292934"/>
                          </a:solidFill>
                          <a:latin typeface="Cambria Math"/>
                        </a:rPr>
                        <m:t>−</m:t>
                      </m:r>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r>
                            <a:rPr lang="tr-TR" b="0" i="1" smtClean="0">
                              <a:solidFill>
                                <a:srgbClr val="292934"/>
                              </a:solidFill>
                              <a:latin typeface="Cambria Math"/>
                            </a:rPr>
                            <m:t>𝐼𝑆𝐼</m:t>
                          </m:r>
                          <m:r>
                            <a:rPr lang="tr-TR" i="1">
                              <a:solidFill>
                                <a:srgbClr val="292934"/>
                              </a:solidFill>
                              <a:latin typeface="Cambria Math"/>
                            </a:rPr>
                            <m:t>,</m:t>
                          </m:r>
                          <m:r>
                            <a:rPr lang="tr-TR" i="1">
                              <a:solidFill>
                                <a:srgbClr val="292934"/>
                              </a:solidFill>
                              <a:latin typeface="Cambria Math"/>
                            </a:rPr>
                            <m:t>𝑂𝑌𝑈𝑁</m:t>
                          </m:r>
                        </m:e>
                      </m:d>
                    </m:oMath>
                  </m:oMathPara>
                </a14:m>
                <a:endParaRPr lang="tr-TR" dirty="0">
                  <a:solidFill>
                    <a:srgbClr val="292934"/>
                  </a:solidFill>
                </a:endParaRPr>
              </a:p>
              <a:p>
                <a:pPr marL="0" lvl="0" indent="0" algn="just">
                  <a:buClr>
                    <a:srgbClr val="93A299"/>
                  </a:buClr>
                  <a:buNone/>
                </a:pPr>
                <a:r>
                  <a:rPr lang="tr-TR" dirty="0">
                    <a:solidFill>
                      <a:srgbClr val="292934"/>
                    </a:solidFill>
                  </a:rPr>
                  <a:t>                                         =0.970-0.951</a:t>
                </a:r>
              </a:p>
              <a:p>
                <a:pPr marL="0" lvl="0" indent="0" algn="just">
                  <a:buClr>
                    <a:srgbClr val="93A299"/>
                  </a:buClr>
                  <a:buNone/>
                </a:pPr>
                <a:r>
                  <a:rPr lang="tr-TR" dirty="0">
                    <a:solidFill>
                      <a:srgbClr val="292934"/>
                    </a:solidFill>
                  </a:rPr>
                  <a:t>                                         =0.019 </a:t>
                </a:r>
              </a:p>
              <a:p>
                <a:pPr marL="0" lvl="0" indent="0" algn="just">
                  <a:buClr>
                    <a:srgbClr val="93A299"/>
                  </a:buClr>
                  <a:buNone/>
                </a:pPr>
                <a:endParaRPr lang="tr-TR" dirty="0" smtClean="0">
                  <a:solidFill>
                    <a:srgbClr val="FF0000"/>
                  </a:solidFill>
                </a:endParaRPr>
              </a:p>
              <a:p>
                <a:pPr marL="0" lvl="0" indent="0" algn="just">
                  <a:buClr>
                    <a:srgbClr val="93A299"/>
                  </a:buClr>
                  <a:buNone/>
                </a:pPr>
                <a:endParaRPr lang="tr-TR" dirty="0">
                  <a:solidFill>
                    <a:srgbClr val="FF0000"/>
                  </a:solidFill>
                </a:endParaRPr>
              </a:p>
              <a:p>
                <a:pPr marL="0" indent="0" algn="just">
                  <a:buNone/>
                </a:pPr>
                <a:endParaRPr lang="tr-TR" dirty="0" smtClean="0"/>
              </a:p>
              <a:p>
                <a:pPr marL="0" indent="0" algn="just">
                  <a:buNone/>
                </a:pPr>
                <a:endParaRPr lang="tr-TR" dirty="0" smtClean="0"/>
              </a:p>
              <a:p>
                <a:pPr marL="0" indent="0" algn="just">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92696"/>
                <a:ext cx="8229600" cy="5784304"/>
              </a:xfrm>
              <a:blipFill rotWithShape="1">
                <a:blip r:embed="rId2"/>
                <a:stretch>
                  <a:fillRect l="-1111" t="-738"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11757866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764704"/>
                <a:ext cx="8229600" cy="5712296"/>
              </a:xfrm>
            </p:spPr>
            <p:txBody>
              <a:bodyPr/>
              <a:lstStyle/>
              <a:p>
                <a:pPr marL="0" indent="0">
                  <a:buNone/>
                </a:pPr>
                <a:r>
                  <a:rPr lang="tr-TR" dirty="0" smtClean="0">
                    <a:solidFill>
                      <a:srgbClr val="FF0000"/>
                    </a:solidFill>
                  </a:rPr>
                  <a:t>f) RÜZGAR niteliği için kazanç ölçütü:</a:t>
                </a:r>
              </a:p>
              <a:p>
                <a:pPr marL="0" indent="0" algn="just">
                  <a:buNone/>
                </a:pPr>
                <a:r>
                  <a:rPr lang="tr-TR" dirty="0" smtClean="0"/>
                  <a:t>Bu kez RÜZGAR niteliğini ele alalım. Bu niteliğin her bir değeri için aşağıdaki değeri yazabilirsiniz.</a:t>
                </a:r>
              </a:p>
              <a:p>
                <a:pPr marL="0" indent="0" algn="ctr">
                  <a:buNone/>
                </a:pPr>
                <a14:m>
                  <m:oMath xmlns:m="http://schemas.openxmlformats.org/officeDocument/2006/math">
                    <m:d>
                      <m:dPr>
                        <m:begChr m:val="|"/>
                        <m:endChr m:val="|"/>
                        <m:ctrlPr>
                          <a:rPr lang="tr-TR" i="1" smtClean="0">
                            <a:latin typeface="Cambria Math" panose="02040503050406030204" pitchFamily="18" charset="0"/>
                          </a:rPr>
                        </m:ctrlPr>
                      </m:dPr>
                      <m:e>
                        <m:sSub>
                          <m:sSubPr>
                            <m:ctrlPr>
                              <a:rPr lang="tr-TR" i="1" smtClean="0">
                                <a:latin typeface="Cambria Math" panose="02040503050406030204" pitchFamily="18" charset="0"/>
                              </a:rPr>
                            </m:ctrlPr>
                          </m:sSubPr>
                          <m:e>
                            <m:r>
                              <a:rPr lang="tr-TR" b="0" i="1" smtClean="0">
                                <a:latin typeface="Cambria Math"/>
                              </a:rPr>
                              <m:t>𝑅</m:t>
                            </m:r>
                            <m:r>
                              <a:rPr lang="tr-TR" b="0" i="1" smtClean="0">
                                <a:latin typeface="Cambria Math"/>
                              </a:rPr>
                              <m:t>Ü</m:t>
                            </m:r>
                            <m:r>
                              <a:rPr lang="tr-TR" b="0" i="1" smtClean="0">
                                <a:latin typeface="Cambria Math"/>
                              </a:rPr>
                              <m:t>𝑍𝐺𝐴𝑅</m:t>
                            </m:r>
                          </m:e>
                          <m:sub>
                            <m:r>
                              <a:rPr lang="tr-TR" b="0" i="1" smtClean="0">
                                <a:latin typeface="Cambria Math"/>
                              </a:rPr>
                              <m:t>h𝑎𝑓𝑖𝑓</m:t>
                            </m:r>
                          </m:sub>
                        </m:sSub>
                      </m:e>
                    </m:d>
                  </m:oMath>
                </a14:m>
                <a:r>
                  <a:rPr lang="tr-TR" dirty="0" smtClean="0"/>
                  <a:t>=3</a:t>
                </a:r>
              </a:p>
              <a:p>
                <a:pPr marL="0" indent="0" algn="ctr">
                  <a:buNone/>
                </a:pPr>
                <a14:m>
                  <m:oMath xmlns:m="http://schemas.openxmlformats.org/officeDocument/2006/math">
                    <m:d>
                      <m:dPr>
                        <m:begChr m:val="|"/>
                        <m:endChr m:val="|"/>
                        <m:ctrlPr>
                          <a:rPr lang="tr-TR" i="1" smtClean="0">
                            <a:latin typeface="Cambria Math" panose="02040503050406030204" pitchFamily="18" charset="0"/>
                          </a:rPr>
                        </m:ctrlPr>
                      </m:dPr>
                      <m:e>
                        <m:sSub>
                          <m:sSubPr>
                            <m:ctrlPr>
                              <a:rPr lang="tr-TR" i="1" smtClean="0">
                                <a:latin typeface="Cambria Math" panose="02040503050406030204" pitchFamily="18" charset="0"/>
                              </a:rPr>
                            </m:ctrlPr>
                          </m:sSubPr>
                          <m:e>
                            <m:r>
                              <a:rPr lang="tr-TR" b="0" i="1" smtClean="0">
                                <a:latin typeface="Cambria Math"/>
                              </a:rPr>
                              <m:t>𝑅</m:t>
                            </m:r>
                            <m:r>
                              <a:rPr lang="tr-TR" b="0" i="1" smtClean="0">
                                <a:latin typeface="Cambria Math"/>
                              </a:rPr>
                              <m:t>Ü</m:t>
                            </m:r>
                            <m:r>
                              <a:rPr lang="tr-TR" b="0" i="1" smtClean="0">
                                <a:latin typeface="Cambria Math"/>
                              </a:rPr>
                              <m:t>𝑍𝐺𝐴𝑅</m:t>
                            </m:r>
                          </m:e>
                          <m:sub>
                            <m:r>
                              <a:rPr lang="tr-TR" b="0" i="1" smtClean="0">
                                <a:latin typeface="Cambria Math"/>
                              </a:rPr>
                              <m:t>𝑔</m:t>
                            </m:r>
                            <m:r>
                              <a:rPr lang="tr-TR" b="0" i="1" smtClean="0">
                                <a:latin typeface="Cambria Math"/>
                              </a:rPr>
                              <m:t>üç</m:t>
                            </m:r>
                            <m:r>
                              <a:rPr lang="tr-TR" b="0" i="1" smtClean="0">
                                <a:latin typeface="Cambria Math"/>
                              </a:rPr>
                              <m:t>𝑙</m:t>
                            </m:r>
                            <m:r>
                              <a:rPr lang="tr-TR" b="0" i="1" smtClean="0">
                                <a:latin typeface="Cambria Math"/>
                              </a:rPr>
                              <m:t>ü</m:t>
                            </m:r>
                          </m:sub>
                        </m:sSub>
                      </m:e>
                    </m:d>
                  </m:oMath>
                </a14:m>
                <a:r>
                  <a:rPr lang="tr-TR" dirty="0" smtClean="0"/>
                  <a:t>= 2</a:t>
                </a:r>
              </a:p>
              <a:p>
                <a:pPr marL="0" indent="0" algn="just">
                  <a:buNone/>
                </a:pPr>
                <a:r>
                  <a:rPr lang="tr-TR" dirty="0" smtClean="0"/>
                  <a:t>RÜZGAR niteliğine göre bir ayırma gerçekleştirildiğinde kazancın ne olacağını bulmak istiyoruz.</a:t>
                </a:r>
              </a:p>
              <a:p>
                <a:pPr marL="0" indent="0" algn="just">
                  <a:buNone/>
                </a:pPr>
                <a:r>
                  <a:rPr lang="tr-TR" sz="1800" dirty="0" smtClean="0">
                    <a:solidFill>
                      <a:srgbClr val="C00000"/>
                    </a:solidFill>
                  </a:rPr>
                  <a:t>Tablo 3.16. RÜZGAR ve OYUN nitelik değerleri</a:t>
                </a:r>
              </a:p>
              <a:p>
                <a:pPr marL="0" indent="0" algn="just">
                  <a:buNone/>
                </a:pPr>
                <a:endParaRPr lang="tr-TR" sz="1800" dirty="0">
                  <a:solidFill>
                    <a:srgbClr val="C00000"/>
                  </a:solidFill>
                </a:endParaRP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764704"/>
                <a:ext cx="8229600" cy="5712296"/>
              </a:xfrm>
              <a:blipFill rotWithShape="1">
                <a:blip r:embed="rId2"/>
                <a:stretch>
                  <a:fillRect l="-1111" t="-746"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graphicFrame>
        <p:nvGraphicFramePr>
          <p:cNvPr id="5" name="Tablo 4"/>
          <p:cNvGraphicFramePr>
            <a:graphicFrameLocks noGrp="1"/>
          </p:cNvGraphicFramePr>
          <p:nvPr>
            <p:extLst>
              <p:ext uri="{D42A27DB-BD31-4B8C-83A1-F6EECF244321}">
                <p14:modId xmlns:p14="http://schemas.microsoft.com/office/powerpoint/2010/main" val="877602677"/>
              </p:ext>
            </p:extLst>
          </p:nvPr>
        </p:nvGraphicFramePr>
        <p:xfrm>
          <a:off x="1475656" y="4365104"/>
          <a:ext cx="6096000" cy="2225040"/>
        </p:xfrm>
        <a:graphic>
          <a:graphicData uri="http://schemas.openxmlformats.org/drawingml/2006/table">
            <a:tbl>
              <a:tblPr firstRow="1" bandRow="1">
                <a:tableStyleId>{10A1B5D5-9B99-4C35-A422-299274C87663}</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70840">
                <a:tc>
                  <a:txBody>
                    <a:bodyPr/>
                    <a:lstStyle/>
                    <a:p>
                      <a:pPr algn="ctr"/>
                      <a:r>
                        <a:rPr lang="tr-TR" dirty="0" smtClean="0"/>
                        <a:t>RÜZGAR</a:t>
                      </a:r>
                      <a:endParaRPr lang="tr-TR" dirty="0"/>
                    </a:p>
                  </a:txBody>
                  <a:tcPr/>
                </a:tc>
                <a:tc>
                  <a:txBody>
                    <a:bodyPr/>
                    <a:lstStyle/>
                    <a:p>
                      <a:pPr algn="ctr"/>
                      <a:r>
                        <a:rPr lang="tr-TR" dirty="0" smtClean="0"/>
                        <a:t>OYUN</a:t>
                      </a:r>
                      <a:endParaRPr lang="tr-TR" dirty="0"/>
                    </a:p>
                  </a:txBody>
                  <a:tcPr/>
                </a:tc>
                <a:extLst>
                  <a:ext uri="{0D108BD9-81ED-4DB2-BD59-A6C34878D82A}">
                    <a16:rowId xmlns:a16="http://schemas.microsoft.com/office/drawing/2014/main" xmlns="" val="10000"/>
                  </a:ext>
                </a:extLst>
              </a:tr>
              <a:tr h="370840">
                <a:tc>
                  <a:txBody>
                    <a:bodyPr/>
                    <a:lstStyle/>
                    <a:p>
                      <a:pPr algn="ctr"/>
                      <a:r>
                        <a:rPr lang="tr-TR" dirty="0" smtClean="0"/>
                        <a:t>Hafif</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1"/>
                  </a:ext>
                </a:extLst>
              </a:tr>
              <a:tr h="370840">
                <a:tc>
                  <a:txBody>
                    <a:bodyPr/>
                    <a:lstStyle/>
                    <a:p>
                      <a:pPr algn="ctr"/>
                      <a:r>
                        <a:rPr lang="tr-TR" dirty="0" smtClean="0"/>
                        <a:t>Hafif</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2"/>
                  </a:ext>
                </a:extLst>
              </a:tr>
              <a:tr h="370840">
                <a:tc>
                  <a:txBody>
                    <a:bodyPr/>
                    <a:lstStyle/>
                    <a:p>
                      <a:pPr algn="ctr"/>
                      <a:r>
                        <a:rPr lang="tr-TR" dirty="0" smtClean="0"/>
                        <a:t>Hafif</a:t>
                      </a:r>
                      <a:endParaRPr lang="tr-TR" dirty="0"/>
                    </a:p>
                  </a:txBody>
                  <a:tcPr/>
                </a:tc>
                <a:tc>
                  <a:txBody>
                    <a:bodyPr/>
                    <a:lstStyle/>
                    <a:p>
                      <a:pPr algn="ctr"/>
                      <a:r>
                        <a:rPr lang="tr-TR" dirty="0" smtClean="0"/>
                        <a:t>Evet</a:t>
                      </a:r>
                      <a:endParaRPr lang="tr-TR" dirty="0"/>
                    </a:p>
                  </a:txBody>
                  <a:tcPr/>
                </a:tc>
                <a:extLst>
                  <a:ext uri="{0D108BD9-81ED-4DB2-BD59-A6C34878D82A}">
                    <a16:rowId xmlns:a16="http://schemas.microsoft.com/office/drawing/2014/main" xmlns="" val="10003"/>
                  </a:ext>
                </a:extLst>
              </a:tr>
              <a:tr h="370840">
                <a:tc>
                  <a:txBody>
                    <a:bodyPr/>
                    <a:lstStyle/>
                    <a:p>
                      <a:pPr algn="ctr"/>
                      <a:r>
                        <a:rPr lang="tr-TR" dirty="0" smtClean="0"/>
                        <a:t>Kuvvetli</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4"/>
                  </a:ext>
                </a:extLst>
              </a:tr>
              <a:tr h="370840">
                <a:tc>
                  <a:txBody>
                    <a:bodyPr/>
                    <a:lstStyle/>
                    <a:p>
                      <a:pPr algn="ctr"/>
                      <a:r>
                        <a:rPr lang="tr-TR" dirty="0" smtClean="0"/>
                        <a:t>Kuvvetli</a:t>
                      </a:r>
                      <a:endParaRPr lang="tr-TR" dirty="0"/>
                    </a:p>
                  </a:txBody>
                  <a:tcPr/>
                </a:tc>
                <a:tc>
                  <a:txBody>
                    <a:bodyPr/>
                    <a:lstStyle/>
                    <a:p>
                      <a:pPr algn="ctr"/>
                      <a:r>
                        <a:rPr lang="tr-TR" dirty="0" smtClean="0"/>
                        <a:t>Hayır</a:t>
                      </a:r>
                      <a:endParaRPr lang="tr-TR"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006839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836712"/>
            <a:ext cx="8229600" cy="5640288"/>
          </a:xfrm>
        </p:spPr>
        <p:txBody>
          <a:bodyPr/>
          <a:lstStyle/>
          <a:p>
            <a:pPr marL="0" indent="0" algn="just">
              <a:buNone/>
            </a:pPr>
            <a:endParaRPr lang="tr-TR" dirty="0" smtClean="0"/>
          </a:p>
          <a:p>
            <a:pPr algn="just">
              <a:buFont typeface="Wingdings" pitchFamily="2" charset="2"/>
              <a:buChar char="v"/>
            </a:pPr>
            <a:endParaRPr lang="tr-TR" dirty="0"/>
          </a:p>
          <a:p>
            <a:pPr algn="just">
              <a:buFont typeface="Wingdings" pitchFamily="2" charset="2"/>
              <a:buChar char="v"/>
            </a:pPr>
            <a:endParaRPr lang="tr-TR" dirty="0" smtClean="0"/>
          </a:p>
          <a:p>
            <a:pPr algn="just">
              <a:buFont typeface="Wingdings" pitchFamily="2" charset="2"/>
              <a:buChar char="v"/>
            </a:pPr>
            <a:r>
              <a:rPr lang="tr-TR" dirty="0" smtClean="0"/>
              <a:t> Görüldüğü gibi, RÜZGAR niteliğinin ‘hafif’ değerleri için ‘evet’ değeri elde edilmektedir. Benzer biçimde tabloda ‘kuvvetli’ değeri için ‘hayır’ değerini aldığı görülüyor. O halde </a:t>
            </a:r>
            <a:r>
              <a:rPr lang="tr-TR" dirty="0" smtClean="0">
                <a:solidFill>
                  <a:srgbClr val="FF0000"/>
                </a:solidFill>
              </a:rPr>
              <a:t>RÜZGAR</a:t>
            </a:r>
            <a:r>
              <a:rPr lang="tr-TR" dirty="0" smtClean="0"/>
              <a:t> düğümünden itibaren yeni bir niteliğe dallanamayız. Yukarıda tabloda yer alan değerlere bağlı olarak yaprak değerleri elde edilir. Böylece karar ağacı oluşturma süreci sona ermiş olur.</a:t>
            </a:r>
            <a:endParaRPr lang="tr-TR" dirty="0"/>
          </a:p>
        </p:txBody>
      </p:sp>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270428341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692696"/>
            <a:ext cx="8229600" cy="5784304"/>
          </a:xfrm>
        </p:spPr>
        <p:txBody>
          <a:bodyPr/>
          <a:lstStyle/>
          <a:p>
            <a:pPr marL="0" indent="0">
              <a:buNone/>
            </a:pPr>
            <a:endParaRPr lang="tr-TR" dirty="0" smtClean="0"/>
          </a:p>
          <a:p>
            <a:pPr marL="0" indent="0">
              <a:buNone/>
            </a:pPr>
            <a:endParaRPr lang="tr-TR" dirty="0"/>
          </a:p>
          <a:p>
            <a:pPr marL="0" indent="0">
              <a:buNone/>
            </a:pPr>
            <a:endParaRPr lang="tr-TR" dirty="0" smtClean="0"/>
          </a:p>
          <a:p>
            <a:pPr marL="0" indent="0">
              <a:buNone/>
            </a:pPr>
            <a:endParaRPr lang="tr-TR" dirty="0"/>
          </a:p>
          <a:p>
            <a:pPr marL="0" indent="0">
              <a:buNone/>
            </a:pPr>
            <a:endParaRPr lang="tr-TR" dirty="0"/>
          </a:p>
        </p:txBody>
      </p:sp>
      <p:sp>
        <p:nvSpPr>
          <p:cNvPr id="4" name="Altbilgi Yer Tutucusu 3"/>
          <p:cNvSpPr>
            <a:spLocks noGrp="1"/>
          </p:cNvSpPr>
          <p:nvPr>
            <p:ph type="ftr" sz="quarter" idx="11"/>
          </p:nvPr>
        </p:nvSpPr>
        <p:spPr/>
        <p:txBody>
          <a:bodyPr/>
          <a:lstStyle/>
          <a:p>
            <a:r>
              <a:rPr lang="tr-TR" smtClean="0"/>
              <a:t>Bölüm 3</a:t>
            </a:r>
            <a:endParaRPr lang="tr-TR"/>
          </a:p>
        </p:txBody>
      </p:sp>
      <p:sp>
        <p:nvSpPr>
          <p:cNvPr id="5" name="Oval 4"/>
          <p:cNvSpPr/>
          <p:nvPr/>
        </p:nvSpPr>
        <p:spPr>
          <a:xfrm>
            <a:off x="3610419" y="764704"/>
            <a:ext cx="2088232"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Hava</a:t>
            </a:r>
            <a:endParaRPr lang="tr-TR" dirty="0"/>
          </a:p>
        </p:txBody>
      </p:sp>
      <p:cxnSp>
        <p:nvCxnSpPr>
          <p:cNvPr id="7" name="Düz Ok Bağlayıcısı 6"/>
          <p:cNvCxnSpPr/>
          <p:nvPr/>
        </p:nvCxnSpPr>
        <p:spPr>
          <a:xfrm flipH="1">
            <a:off x="3059832" y="1537826"/>
            <a:ext cx="720080"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Düz Ok Bağlayıcısı 10"/>
          <p:cNvCxnSpPr/>
          <p:nvPr/>
        </p:nvCxnSpPr>
        <p:spPr>
          <a:xfrm>
            <a:off x="4654535" y="1679104"/>
            <a:ext cx="0" cy="5373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Düz Ok Bağlayıcısı 15"/>
          <p:cNvCxnSpPr/>
          <p:nvPr/>
        </p:nvCxnSpPr>
        <p:spPr>
          <a:xfrm>
            <a:off x="5580112" y="1556792"/>
            <a:ext cx="324036" cy="6291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Metin kutusu 18"/>
          <p:cNvSpPr txBox="1"/>
          <p:nvPr/>
        </p:nvSpPr>
        <p:spPr>
          <a:xfrm>
            <a:off x="2667510" y="2216425"/>
            <a:ext cx="704039" cy="276999"/>
          </a:xfrm>
          <a:prstGeom prst="rect">
            <a:avLst/>
          </a:prstGeom>
          <a:noFill/>
        </p:spPr>
        <p:txBody>
          <a:bodyPr wrap="none" rtlCol="0">
            <a:spAutoFit/>
          </a:bodyPr>
          <a:lstStyle/>
          <a:p>
            <a:pPr algn="ctr"/>
            <a:r>
              <a:rPr lang="tr-TR" sz="1200" dirty="0" smtClean="0"/>
              <a:t>Güneşli</a:t>
            </a:r>
            <a:endParaRPr lang="tr-TR" sz="1200" dirty="0"/>
          </a:p>
        </p:txBody>
      </p:sp>
      <p:sp>
        <p:nvSpPr>
          <p:cNvPr id="21" name="Metin kutusu 20"/>
          <p:cNvSpPr txBox="1"/>
          <p:nvPr/>
        </p:nvSpPr>
        <p:spPr>
          <a:xfrm>
            <a:off x="4006463" y="2244578"/>
            <a:ext cx="1296144" cy="276999"/>
          </a:xfrm>
          <a:prstGeom prst="rect">
            <a:avLst/>
          </a:prstGeom>
          <a:noFill/>
        </p:spPr>
        <p:txBody>
          <a:bodyPr wrap="square" rtlCol="0">
            <a:spAutoFit/>
          </a:bodyPr>
          <a:lstStyle/>
          <a:p>
            <a:pPr algn="ctr"/>
            <a:r>
              <a:rPr lang="tr-TR" sz="1200" dirty="0" smtClean="0"/>
              <a:t>Bulutlu</a:t>
            </a:r>
            <a:endParaRPr lang="tr-TR" sz="1200" dirty="0"/>
          </a:p>
        </p:txBody>
      </p:sp>
      <p:sp>
        <p:nvSpPr>
          <p:cNvPr id="22" name="Metin kutusu 21"/>
          <p:cNvSpPr txBox="1"/>
          <p:nvPr/>
        </p:nvSpPr>
        <p:spPr>
          <a:xfrm>
            <a:off x="5580112" y="2204864"/>
            <a:ext cx="1224136" cy="276999"/>
          </a:xfrm>
          <a:prstGeom prst="rect">
            <a:avLst/>
          </a:prstGeom>
          <a:noFill/>
        </p:spPr>
        <p:txBody>
          <a:bodyPr wrap="square" rtlCol="0">
            <a:spAutoFit/>
          </a:bodyPr>
          <a:lstStyle/>
          <a:p>
            <a:pPr algn="ctr"/>
            <a:r>
              <a:rPr lang="tr-TR" sz="1200" dirty="0" smtClean="0"/>
              <a:t>Yağmurlu</a:t>
            </a:r>
            <a:endParaRPr lang="tr-TR" sz="1200" dirty="0"/>
          </a:p>
        </p:txBody>
      </p:sp>
      <p:cxnSp>
        <p:nvCxnSpPr>
          <p:cNvPr id="24" name="Düz Ok Bağlayıcısı 23"/>
          <p:cNvCxnSpPr/>
          <p:nvPr/>
        </p:nvCxnSpPr>
        <p:spPr>
          <a:xfrm flipH="1">
            <a:off x="2667510" y="2472410"/>
            <a:ext cx="176010" cy="3085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907704" y="2780928"/>
            <a:ext cx="1368151"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Nem</a:t>
            </a:r>
            <a:endParaRPr lang="tr-TR" dirty="0"/>
          </a:p>
        </p:txBody>
      </p:sp>
      <p:cxnSp>
        <p:nvCxnSpPr>
          <p:cNvPr id="30" name="Düz Ok Bağlayıcısı 29"/>
          <p:cNvCxnSpPr>
            <a:stCxn id="28" idx="3"/>
          </p:cNvCxnSpPr>
          <p:nvPr/>
        </p:nvCxnSpPr>
        <p:spPr>
          <a:xfrm flipH="1">
            <a:off x="1691680" y="3171173"/>
            <a:ext cx="416385" cy="4018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Düz Ok Bağlayıcısı 33"/>
          <p:cNvCxnSpPr>
            <a:endCxn id="39" idx="0"/>
          </p:cNvCxnSpPr>
          <p:nvPr/>
        </p:nvCxnSpPr>
        <p:spPr>
          <a:xfrm>
            <a:off x="2861916" y="3238128"/>
            <a:ext cx="361795" cy="3348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Metin kutusu 37"/>
          <p:cNvSpPr txBox="1"/>
          <p:nvPr/>
        </p:nvSpPr>
        <p:spPr>
          <a:xfrm>
            <a:off x="1123781" y="3605998"/>
            <a:ext cx="976819" cy="276999"/>
          </a:xfrm>
          <a:prstGeom prst="rect">
            <a:avLst/>
          </a:prstGeom>
          <a:noFill/>
        </p:spPr>
        <p:txBody>
          <a:bodyPr wrap="square" rtlCol="0">
            <a:spAutoFit/>
          </a:bodyPr>
          <a:lstStyle/>
          <a:p>
            <a:pPr algn="ctr"/>
            <a:r>
              <a:rPr lang="tr-TR" sz="1200" dirty="0" smtClean="0"/>
              <a:t>Yüksek</a:t>
            </a:r>
            <a:endParaRPr lang="tr-TR" sz="1200" dirty="0"/>
          </a:p>
        </p:txBody>
      </p:sp>
      <p:sp>
        <p:nvSpPr>
          <p:cNvPr id="39" name="Metin kutusu 38"/>
          <p:cNvSpPr txBox="1"/>
          <p:nvPr/>
        </p:nvSpPr>
        <p:spPr>
          <a:xfrm>
            <a:off x="2667510" y="3573016"/>
            <a:ext cx="1112401" cy="276999"/>
          </a:xfrm>
          <a:prstGeom prst="rect">
            <a:avLst/>
          </a:prstGeom>
          <a:noFill/>
        </p:spPr>
        <p:txBody>
          <a:bodyPr wrap="square" rtlCol="0">
            <a:spAutoFit/>
          </a:bodyPr>
          <a:lstStyle/>
          <a:p>
            <a:pPr algn="ctr"/>
            <a:r>
              <a:rPr lang="tr-TR" sz="1200" dirty="0" smtClean="0"/>
              <a:t>Normal</a:t>
            </a:r>
            <a:endParaRPr lang="tr-TR" sz="1200" dirty="0"/>
          </a:p>
        </p:txBody>
      </p:sp>
      <p:cxnSp>
        <p:nvCxnSpPr>
          <p:cNvPr id="41" name="Düz Ok Bağlayıcısı 40"/>
          <p:cNvCxnSpPr>
            <a:stCxn id="38" idx="2"/>
          </p:cNvCxnSpPr>
          <p:nvPr/>
        </p:nvCxnSpPr>
        <p:spPr>
          <a:xfrm flipH="1">
            <a:off x="1259632" y="3882997"/>
            <a:ext cx="352559" cy="4242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Düz Ok Bağlayıcısı 43"/>
          <p:cNvCxnSpPr/>
          <p:nvPr/>
        </p:nvCxnSpPr>
        <p:spPr>
          <a:xfrm>
            <a:off x="3275855" y="3882997"/>
            <a:ext cx="334564"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Dikdörtgen 46"/>
          <p:cNvSpPr/>
          <p:nvPr/>
        </p:nvSpPr>
        <p:spPr>
          <a:xfrm>
            <a:off x="683568" y="4437112"/>
            <a:ext cx="122413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Hayır</a:t>
            </a:r>
            <a:endParaRPr lang="tr-TR" dirty="0"/>
          </a:p>
        </p:txBody>
      </p:sp>
      <p:sp>
        <p:nvSpPr>
          <p:cNvPr id="48" name="Dikdörtgen 47"/>
          <p:cNvSpPr/>
          <p:nvPr/>
        </p:nvSpPr>
        <p:spPr>
          <a:xfrm>
            <a:off x="2843519" y="4437112"/>
            <a:ext cx="11629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Evet</a:t>
            </a:r>
            <a:endParaRPr lang="tr-TR" dirty="0"/>
          </a:p>
        </p:txBody>
      </p:sp>
      <p:cxnSp>
        <p:nvCxnSpPr>
          <p:cNvPr id="51" name="Düz Ok Bağlayıcısı 50"/>
          <p:cNvCxnSpPr>
            <a:stCxn id="21" idx="2"/>
          </p:cNvCxnSpPr>
          <p:nvPr/>
        </p:nvCxnSpPr>
        <p:spPr>
          <a:xfrm>
            <a:off x="4654535" y="2521577"/>
            <a:ext cx="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3" name="Dikdörtgen 52"/>
          <p:cNvSpPr/>
          <p:nvPr/>
        </p:nvSpPr>
        <p:spPr>
          <a:xfrm>
            <a:off x="4283968" y="3009528"/>
            <a:ext cx="72008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Evet</a:t>
            </a:r>
            <a:endParaRPr lang="tr-TR" dirty="0"/>
          </a:p>
        </p:txBody>
      </p:sp>
      <p:cxnSp>
        <p:nvCxnSpPr>
          <p:cNvPr id="55" name="Düz Ok Bağlayıcısı 54"/>
          <p:cNvCxnSpPr>
            <a:stCxn id="22" idx="2"/>
          </p:cNvCxnSpPr>
          <p:nvPr/>
        </p:nvCxnSpPr>
        <p:spPr>
          <a:xfrm>
            <a:off x="6192180" y="2481863"/>
            <a:ext cx="198022" cy="3710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5977418" y="2901002"/>
            <a:ext cx="1402894" cy="54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Rüzgar</a:t>
            </a:r>
            <a:endParaRPr lang="tr-TR" dirty="0"/>
          </a:p>
        </p:txBody>
      </p:sp>
      <p:cxnSp>
        <p:nvCxnSpPr>
          <p:cNvPr id="65" name="Düz Ok Bağlayıcısı 64"/>
          <p:cNvCxnSpPr/>
          <p:nvPr/>
        </p:nvCxnSpPr>
        <p:spPr>
          <a:xfrm flipH="1">
            <a:off x="6192180" y="3441344"/>
            <a:ext cx="324036" cy="4086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Düz Ok Bağlayıcısı 67"/>
          <p:cNvCxnSpPr/>
          <p:nvPr/>
        </p:nvCxnSpPr>
        <p:spPr>
          <a:xfrm>
            <a:off x="6948264" y="3441344"/>
            <a:ext cx="288032" cy="4086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 name="Metin kutusu 70"/>
          <p:cNvSpPr txBox="1"/>
          <p:nvPr/>
        </p:nvSpPr>
        <p:spPr>
          <a:xfrm>
            <a:off x="5436096" y="3882997"/>
            <a:ext cx="1039827" cy="276999"/>
          </a:xfrm>
          <a:prstGeom prst="rect">
            <a:avLst/>
          </a:prstGeom>
          <a:noFill/>
        </p:spPr>
        <p:txBody>
          <a:bodyPr wrap="square" rtlCol="0">
            <a:spAutoFit/>
          </a:bodyPr>
          <a:lstStyle/>
          <a:p>
            <a:pPr algn="ctr"/>
            <a:r>
              <a:rPr lang="tr-TR" sz="1200" dirty="0" smtClean="0"/>
              <a:t>Kuvvetli</a:t>
            </a:r>
            <a:endParaRPr lang="tr-TR" sz="1200" dirty="0"/>
          </a:p>
        </p:txBody>
      </p:sp>
      <p:sp>
        <p:nvSpPr>
          <p:cNvPr id="72" name="Metin kutusu 71"/>
          <p:cNvSpPr txBox="1"/>
          <p:nvPr/>
        </p:nvSpPr>
        <p:spPr>
          <a:xfrm>
            <a:off x="6948264" y="3882997"/>
            <a:ext cx="864096" cy="276999"/>
          </a:xfrm>
          <a:prstGeom prst="rect">
            <a:avLst/>
          </a:prstGeom>
          <a:noFill/>
        </p:spPr>
        <p:txBody>
          <a:bodyPr wrap="square" rtlCol="0">
            <a:spAutoFit/>
          </a:bodyPr>
          <a:lstStyle/>
          <a:p>
            <a:pPr algn="ctr"/>
            <a:r>
              <a:rPr lang="tr-TR" sz="1200" dirty="0" smtClean="0"/>
              <a:t>Hafif</a:t>
            </a:r>
            <a:endParaRPr lang="tr-TR" sz="1200" dirty="0"/>
          </a:p>
        </p:txBody>
      </p:sp>
      <p:cxnSp>
        <p:nvCxnSpPr>
          <p:cNvPr id="74" name="Düz Ok Bağlayıcısı 73"/>
          <p:cNvCxnSpPr>
            <a:stCxn id="71" idx="2"/>
          </p:cNvCxnSpPr>
          <p:nvPr/>
        </p:nvCxnSpPr>
        <p:spPr>
          <a:xfrm flipH="1">
            <a:off x="5742130" y="4159996"/>
            <a:ext cx="213880" cy="277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Düz Ok Bağlayıcısı 76"/>
          <p:cNvCxnSpPr/>
          <p:nvPr/>
        </p:nvCxnSpPr>
        <p:spPr>
          <a:xfrm>
            <a:off x="7380312" y="4159996"/>
            <a:ext cx="216024" cy="277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9" name="Dikdörtgen 78"/>
          <p:cNvSpPr/>
          <p:nvPr/>
        </p:nvSpPr>
        <p:spPr>
          <a:xfrm>
            <a:off x="5435833" y="4521433"/>
            <a:ext cx="914400" cy="27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Hayır</a:t>
            </a:r>
            <a:endParaRPr lang="tr-TR" dirty="0"/>
          </a:p>
        </p:txBody>
      </p:sp>
      <p:sp>
        <p:nvSpPr>
          <p:cNvPr id="80" name="Dikdörtgen 79"/>
          <p:cNvSpPr/>
          <p:nvPr/>
        </p:nvSpPr>
        <p:spPr>
          <a:xfrm>
            <a:off x="7237392" y="4521433"/>
            <a:ext cx="914400" cy="331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Evet</a:t>
            </a:r>
            <a:endParaRPr lang="tr-TR" dirty="0"/>
          </a:p>
        </p:txBody>
      </p:sp>
      <p:sp>
        <p:nvSpPr>
          <p:cNvPr id="81" name="Metin kutusu 80"/>
          <p:cNvSpPr txBox="1"/>
          <p:nvPr/>
        </p:nvSpPr>
        <p:spPr>
          <a:xfrm>
            <a:off x="3191890" y="5173128"/>
            <a:ext cx="2570321" cy="369332"/>
          </a:xfrm>
          <a:prstGeom prst="rect">
            <a:avLst/>
          </a:prstGeom>
          <a:noFill/>
        </p:spPr>
        <p:txBody>
          <a:bodyPr wrap="square" rtlCol="0">
            <a:spAutoFit/>
          </a:bodyPr>
          <a:lstStyle/>
          <a:p>
            <a:pPr algn="ctr"/>
            <a:r>
              <a:rPr lang="tr-TR" dirty="0" smtClean="0">
                <a:solidFill>
                  <a:srgbClr val="FF0000"/>
                </a:solidFill>
              </a:rPr>
              <a:t>Sonuç karar ağacı</a:t>
            </a:r>
            <a:endParaRPr lang="tr-TR" dirty="0">
              <a:solidFill>
                <a:srgbClr val="FF0000"/>
              </a:solidFill>
            </a:endParaRPr>
          </a:p>
        </p:txBody>
      </p:sp>
    </p:spTree>
    <p:extLst>
      <p:ext uri="{BB962C8B-B14F-4D97-AF65-F5344CB8AC3E}">
        <p14:creationId xmlns:p14="http://schemas.microsoft.com/office/powerpoint/2010/main" val="375376533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Kazanç Oranı</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600200"/>
                <a:ext cx="8229600" cy="5141168"/>
              </a:xfrm>
            </p:spPr>
            <p:txBody>
              <a:bodyPr/>
              <a:lstStyle/>
              <a:p>
                <a:pPr algn="just">
                  <a:buFont typeface="Wingdings" pitchFamily="2" charset="2"/>
                  <a:buChar char="v"/>
                </a:pPr>
                <a:r>
                  <a:rPr lang="tr-TR" dirty="0" smtClean="0"/>
                  <a:t> Karar ağacının oluşturulması esnasında ‘kazanç ölçütü’ adı verilen bir değeri kullandık. Ancak uygulamada bu yöntemden daha iyi sonuçlar veren bir başka yöntem kullanılmaktadır. </a:t>
                </a:r>
                <a:r>
                  <a:rPr lang="tr-TR" dirty="0" smtClean="0">
                    <a:solidFill>
                      <a:srgbClr val="FF0000"/>
                    </a:solidFill>
                  </a:rPr>
                  <a:t>Bilgi bölünmesi </a:t>
                </a:r>
                <a:r>
                  <a:rPr lang="tr-TR" dirty="0" smtClean="0"/>
                  <a:t>adı verilen bu kavram </a:t>
                </a:r>
                <a:r>
                  <a:rPr lang="tr-TR" dirty="0" err="1" smtClean="0"/>
                  <a:t>Quinlan</a:t>
                </a:r>
                <a:r>
                  <a:rPr lang="tr-TR" dirty="0" smtClean="0"/>
                  <a:t> tarafından ortaya atılmıştır. T kümesi için X niteliğinin değerini belirlemek için gereken bilgi miktarının ortaya koymak için bu yol bulunmuştur. Bilgi miktarı </a:t>
                </a:r>
                <a14:m>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𝑃</m:t>
                            </m:r>
                          </m:e>
                          <m:sub>
                            <m:r>
                              <a:rPr lang="tr-TR" b="0" i="1" smtClean="0">
                                <a:latin typeface="Cambria Math"/>
                              </a:rPr>
                              <m:t>𝑋</m:t>
                            </m:r>
                            <m:r>
                              <a:rPr lang="tr-TR" b="0" i="1" smtClean="0">
                                <a:latin typeface="Cambria Math"/>
                              </a:rPr>
                              <m:t>,</m:t>
                            </m:r>
                            <m:r>
                              <a:rPr lang="tr-TR" b="0" i="1" smtClean="0">
                                <a:latin typeface="Cambria Math"/>
                              </a:rPr>
                              <m:t>𝑇</m:t>
                            </m:r>
                          </m:sub>
                        </m:sSub>
                      </m:e>
                    </m:d>
                    <m:r>
                      <a:rPr lang="tr-TR" b="0" i="1" smtClean="0">
                        <a:latin typeface="Cambria Math"/>
                      </a:rPr>
                      <m:t> </m:t>
                    </m:r>
                  </m:oMath>
                </a14:m>
                <a:r>
                  <a:rPr lang="tr-TR" dirty="0" smtClean="0"/>
                  <a:t>biçiminde ifade edilebilir. Burada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a:rPr>
                          <m:t>𝑃</m:t>
                        </m:r>
                      </m:e>
                      <m:sub>
                        <m:r>
                          <a:rPr lang="tr-TR" b="0" i="1" smtClean="0">
                            <a:latin typeface="Cambria Math"/>
                          </a:rPr>
                          <m:t>𝑋</m:t>
                        </m:r>
                        <m:r>
                          <a:rPr lang="tr-TR" b="0" i="1" smtClean="0">
                            <a:latin typeface="Cambria Math"/>
                          </a:rPr>
                          <m:t>,</m:t>
                        </m:r>
                        <m:r>
                          <a:rPr lang="tr-TR" b="0" i="1" smtClean="0">
                            <a:latin typeface="Cambria Math"/>
                          </a:rPr>
                          <m:t>𝑇</m:t>
                        </m:r>
                      </m:sub>
                    </m:sSub>
                  </m:oMath>
                </a14:m>
                <a:r>
                  <a:rPr lang="tr-TR" dirty="0" smtClean="0"/>
                  <a:t> ifadesi X değerlerinin olasılık dağılımıdır ve şu şekilde hesaplanır;</a:t>
                </a:r>
              </a:p>
              <a:p>
                <a:pPr algn="just">
                  <a:buFont typeface="Wingdings" pitchFamily="2" charset="2"/>
                  <a:buChar char="v"/>
                </a:pPr>
                <a:endParaRPr lang="tr-TR" dirty="0" smtClean="0"/>
              </a:p>
              <a:p>
                <a:pPr marL="0" indent="0" algn="ctr">
                  <a:buNone/>
                </a:pPr>
                <a:r>
                  <a:rPr lang="tr-TR" dirty="0" smtClean="0"/>
                  <a:t>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a:rPr>
                          <m:t>𝑃</m:t>
                        </m:r>
                      </m:e>
                      <m:sub>
                        <m:r>
                          <a:rPr lang="tr-TR" b="0" i="1" smtClean="0">
                            <a:latin typeface="Cambria Math"/>
                          </a:rPr>
                          <m:t>𝑋</m:t>
                        </m:r>
                        <m:r>
                          <a:rPr lang="tr-TR" b="0" i="1" smtClean="0">
                            <a:latin typeface="Cambria Math"/>
                          </a:rPr>
                          <m:t>,</m:t>
                        </m:r>
                        <m:r>
                          <a:rPr lang="tr-TR" b="0" i="1" smtClean="0">
                            <a:latin typeface="Cambria Math"/>
                          </a:rPr>
                          <m:t>𝑇</m:t>
                        </m:r>
                      </m:sub>
                    </m:sSub>
                  </m:oMath>
                </a14:m>
                <a:r>
                  <a:rPr lang="tr-TR" dirty="0" smtClean="0"/>
                  <a:t>=</a:t>
                </a:r>
                <a14:m>
                  <m:oMath xmlns:m="http://schemas.openxmlformats.org/officeDocument/2006/math">
                    <m:d>
                      <m:dPr>
                        <m:ctrlPr>
                          <a:rPr lang="tr-TR" i="1" dirty="0" smtClean="0">
                            <a:latin typeface="Cambria Math" panose="02040503050406030204" pitchFamily="18" charset="0"/>
                          </a:rPr>
                        </m:ctrlPr>
                      </m:dPr>
                      <m:e>
                        <m:f>
                          <m:fPr>
                            <m:ctrlPr>
                              <a:rPr lang="tr-TR" i="1" dirty="0" smtClean="0">
                                <a:latin typeface="Cambria Math" panose="02040503050406030204" pitchFamily="18" charset="0"/>
                              </a:rPr>
                            </m:ctrlPr>
                          </m:fPr>
                          <m:num>
                            <m:d>
                              <m:dPr>
                                <m:begChr m:val="|"/>
                                <m:endChr m:val="|"/>
                                <m:ctrlPr>
                                  <a:rPr lang="tr-TR" i="1" dirty="0" smtClean="0">
                                    <a:latin typeface="Cambria Math" panose="02040503050406030204" pitchFamily="18" charset="0"/>
                                  </a:rPr>
                                </m:ctrlPr>
                              </m:dPr>
                              <m:e>
                                <m:sSub>
                                  <m:sSubPr>
                                    <m:ctrlPr>
                                      <a:rPr lang="tr-TR" i="1" dirty="0" smtClean="0">
                                        <a:latin typeface="Cambria Math" panose="02040503050406030204" pitchFamily="18" charset="0"/>
                                      </a:rPr>
                                    </m:ctrlPr>
                                  </m:sSubPr>
                                  <m:e>
                                    <m:r>
                                      <a:rPr lang="tr-TR" b="0" i="1" dirty="0" smtClean="0">
                                        <a:latin typeface="Cambria Math"/>
                                      </a:rPr>
                                      <m:t>𝑇</m:t>
                                    </m:r>
                                  </m:e>
                                  <m:sub>
                                    <m:r>
                                      <a:rPr lang="tr-TR" b="0" i="1" dirty="0" smtClean="0">
                                        <a:latin typeface="Cambria Math"/>
                                      </a:rPr>
                                      <m:t>1</m:t>
                                    </m:r>
                                  </m:sub>
                                </m:sSub>
                              </m:e>
                            </m:d>
                          </m:num>
                          <m:den>
                            <m:d>
                              <m:dPr>
                                <m:begChr m:val="|"/>
                                <m:endChr m:val="|"/>
                                <m:ctrlPr>
                                  <a:rPr lang="tr-TR" i="1" dirty="0" smtClean="0">
                                    <a:latin typeface="Cambria Math" panose="02040503050406030204" pitchFamily="18" charset="0"/>
                                  </a:rPr>
                                </m:ctrlPr>
                              </m:dPr>
                              <m:e>
                                <m:r>
                                  <a:rPr lang="tr-TR" b="0" i="1" dirty="0" smtClean="0">
                                    <a:latin typeface="Cambria Math"/>
                                  </a:rPr>
                                  <m:t>𝑇</m:t>
                                </m:r>
                              </m:e>
                            </m:d>
                          </m:den>
                        </m:f>
                        <m:r>
                          <a:rPr lang="tr-TR" b="0" i="1" dirty="0" smtClean="0">
                            <a:latin typeface="Cambria Math"/>
                          </a:rPr>
                          <m:t>,</m:t>
                        </m:r>
                        <m:f>
                          <m:fPr>
                            <m:ctrlPr>
                              <a:rPr lang="tr-TR" b="0" i="1" dirty="0" smtClean="0">
                                <a:latin typeface="Cambria Math" panose="02040503050406030204" pitchFamily="18" charset="0"/>
                              </a:rPr>
                            </m:ctrlPr>
                          </m:fPr>
                          <m:num>
                            <m:d>
                              <m:dPr>
                                <m:begChr m:val="|"/>
                                <m:endChr m:val="|"/>
                                <m:ctrlPr>
                                  <a:rPr lang="tr-TR" b="0" i="1" dirty="0" smtClean="0">
                                    <a:latin typeface="Cambria Math" panose="02040503050406030204" pitchFamily="18" charset="0"/>
                                  </a:rPr>
                                </m:ctrlPr>
                              </m:dPr>
                              <m:e>
                                <m:sSub>
                                  <m:sSubPr>
                                    <m:ctrlPr>
                                      <a:rPr lang="tr-TR" b="0" i="1" dirty="0" smtClean="0">
                                        <a:latin typeface="Cambria Math" panose="02040503050406030204" pitchFamily="18" charset="0"/>
                                      </a:rPr>
                                    </m:ctrlPr>
                                  </m:sSubPr>
                                  <m:e>
                                    <m:r>
                                      <a:rPr lang="tr-TR" b="0" i="1" dirty="0" smtClean="0">
                                        <a:latin typeface="Cambria Math"/>
                                      </a:rPr>
                                      <m:t>𝑇</m:t>
                                    </m:r>
                                  </m:e>
                                  <m:sub>
                                    <m:r>
                                      <a:rPr lang="tr-TR" b="0" i="1" dirty="0" smtClean="0">
                                        <a:latin typeface="Cambria Math"/>
                                      </a:rPr>
                                      <m:t>2</m:t>
                                    </m:r>
                                  </m:sub>
                                </m:sSub>
                              </m:e>
                            </m:d>
                          </m:num>
                          <m:den>
                            <m:d>
                              <m:dPr>
                                <m:begChr m:val="|"/>
                                <m:endChr m:val="|"/>
                                <m:ctrlPr>
                                  <a:rPr lang="tr-TR" b="0" i="1" dirty="0" smtClean="0">
                                    <a:latin typeface="Cambria Math" panose="02040503050406030204" pitchFamily="18" charset="0"/>
                                  </a:rPr>
                                </m:ctrlPr>
                              </m:dPr>
                              <m:e>
                                <m:r>
                                  <a:rPr lang="tr-TR" b="0" i="1" dirty="0" smtClean="0">
                                    <a:latin typeface="Cambria Math"/>
                                  </a:rPr>
                                  <m:t>𝑇</m:t>
                                </m:r>
                              </m:e>
                            </m:d>
                          </m:den>
                        </m:f>
                        <m:r>
                          <a:rPr lang="tr-TR" b="0" i="1" dirty="0" smtClean="0">
                            <a:latin typeface="Cambria Math"/>
                          </a:rPr>
                          <m:t>,…,</m:t>
                        </m:r>
                        <m:f>
                          <m:fPr>
                            <m:ctrlPr>
                              <a:rPr lang="tr-TR" b="0" i="1" dirty="0" smtClean="0">
                                <a:latin typeface="Cambria Math" panose="02040503050406030204" pitchFamily="18" charset="0"/>
                              </a:rPr>
                            </m:ctrlPr>
                          </m:fPr>
                          <m:num>
                            <m:d>
                              <m:dPr>
                                <m:begChr m:val="|"/>
                                <m:endChr m:val="|"/>
                                <m:ctrlPr>
                                  <a:rPr lang="tr-TR" b="0" i="1" dirty="0" smtClean="0">
                                    <a:latin typeface="Cambria Math" panose="02040503050406030204" pitchFamily="18" charset="0"/>
                                  </a:rPr>
                                </m:ctrlPr>
                              </m:dPr>
                              <m:e>
                                <m:sSub>
                                  <m:sSubPr>
                                    <m:ctrlPr>
                                      <a:rPr lang="tr-TR" b="0" i="1" dirty="0" smtClean="0">
                                        <a:latin typeface="Cambria Math" panose="02040503050406030204" pitchFamily="18" charset="0"/>
                                      </a:rPr>
                                    </m:ctrlPr>
                                  </m:sSubPr>
                                  <m:e>
                                    <m:r>
                                      <a:rPr lang="tr-TR" b="0" i="1" dirty="0" smtClean="0">
                                        <a:latin typeface="Cambria Math"/>
                                      </a:rPr>
                                      <m:t>𝑇</m:t>
                                    </m:r>
                                  </m:e>
                                  <m:sub>
                                    <m:r>
                                      <a:rPr lang="tr-TR" b="0" i="1" dirty="0" smtClean="0">
                                        <a:latin typeface="Cambria Math"/>
                                      </a:rPr>
                                      <m:t>𝑘</m:t>
                                    </m:r>
                                  </m:sub>
                                </m:sSub>
                              </m:e>
                            </m:d>
                          </m:num>
                          <m:den>
                            <m:d>
                              <m:dPr>
                                <m:begChr m:val="|"/>
                                <m:endChr m:val="|"/>
                                <m:ctrlPr>
                                  <a:rPr lang="tr-TR" b="0" i="1" dirty="0" smtClean="0">
                                    <a:latin typeface="Cambria Math" panose="02040503050406030204" pitchFamily="18" charset="0"/>
                                  </a:rPr>
                                </m:ctrlPr>
                              </m:dPr>
                              <m:e>
                                <m:r>
                                  <a:rPr lang="tr-TR" b="0" i="1" dirty="0" smtClean="0">
                                    <a:latin typeface="Cambria Math"/>
                                  </a:rPr>
                                  <m:t>𝑇</m:t>
                                </m:r>
                              </m:e>
                            </m:d>
                          </m:den>
                        </m:f>
                      </m:e>
                    </m:d>
                  </m:oMath>
                </a14:m>
                <a:endParaRPr lang="tr-TR" dirty="0" smtClean="0"/>
              </a:p>
              <a:p>
                <a:pPr algn="just">
                  <a:buFont typeface="Wingdings" pitchFamily="2" charset="2"/>
                  <a:buChar char="v"/>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600200"/>
                <a:ext cx="8229600" cy="5141168"/>
              </a:xfrm>
              <a:blipFill rotWithShape="1">
                <a:blip r:embed="rId2"/>
                <a:stretch>
                  <a:fillRect l="-667" t="-830"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3395504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92696"/>
                <a:ext cx="8229600" cy="6048672"/>
              </a:xfrm>
            </p:spPr>
            <p:txBody>
              <a:bodyPr/>
              <a:lstStyle/>
              <a:p>
                <a:pPr marL="0" indent="0" algn="just">
                  <a:buNone/>
                </a:pPr>
                <a:r>
                  <a:rPr lang="tr-TR" dirty="0" smtClean="0"/>
                  <a:t>Burada </a:t>
                </a:r>
                <a14:m>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𝑃</m:t>
                            </m:r>
                          </m:e>
                          <m:sub>
                            <m:r>
                              <a:rPr lang="tr-TR" b="0" i="1" smtClean="0">
                                <a:latin typeface="Cambria Math"/>
                              </a:rPr>
                              <m:t>𝑋</m:t>
                            </m:r>
                            <m:r>
                              <a:rPr lang="tr-TR" b="0" i="1" smtClean="0">
                                <a:latin typeface="Cambria Math"/>
                              </a:rPr>
                              <m:t>,</m:t>
                            </m:r>
                            <m:r>
                              <a:rPr lang="tr-TR" b="0" i="1" smtClean="0">
                                <a:latin typeface="Cambria Math"/>
                              </a:rPr>
                              <m:t>𝑇</m:t>
                            </m:r>
                          </m:sub>
                        </m:sSub>
                      </m:e>
                    </m:d>
                    <m:r>
                      <a:rPr lang="tr-TR" b="0" i="1" smtClean="0">
                        <a:latin typeface="Cambria Math"/>
                      </a:rPr>
                      <m:t> </m:t>
                    </m:r>
                  </m:oMath>
                </a14:m>
                <a:r>
                  <a:rPr lang="tr-TR" dirty="0" smtClean="0"/>
                  <a:t>miktarı T kümesindeki X niteliği için </a:t>
                </a:r>
                <a:r>
                  <a:rPr lang="tr-TR" dirty="0" smtClean="0">
                    <a:solidFill>
                      <a:srgbClr val="FF0000"/>
                    </a:solidFill>
                  </a:rPr>
                  <a:t>bilgi bölünmesi </a:t>
                </a:r>
                <a:r>
                  <a:rPr lang="tr-TR" dirty="0" smtClean="0"/>
                  <a:t>olarak bilinmektedir. Bu değer şu şekilde hesaplanır;</a:t>
                </a:r>
              </a:p>
              <a:p>
                <a:pPr marL="0" indent="0" algn="just">
                  <a:buNone/>
                </a:pPr>
                <a:endParaRPr lang="tr-TR" dirty="0">
                  <a:solidFill>
                    <a:srgbClr val="FF0000"/>
                  </a:solidFill>
                </a:endParaRPr>
              </a:p>
              <a:p>
                <a:pPr marL="0" lvl="0" indent="0" algn="ctr">
                  <a:buClr>
                    <a:srgbClr val="93A299"/>
                  </a:buClr>
                  <a:buNone/>
                </a:pPr>
                <a14:m>
                  <m:oMathPara xmlns:m="http://schemas.openxmlformats.org/officeDocument/2006/math">
                    <m:oMathParaPr>
                      <m:jc m:val="centerGroup"/>
                    </m:oMathParaPr>
                    <m:oMath xmlns:m="http://schemas.openxmlformats.org/officeDocument/2006/math">
                      <m:r>
                        <a:rPr lang="tr-TR" b="0" i="1" smtClean="0">
                          <a:solidFill>
                            <a:schemeClr val="tx1"/>
                          </a:solidFill>
                          <a:latin typeface="Cambria Math"/>
                        </a:rPr>
                        <m:t>𝐻</m:t>
                      </m:r>
                      <m:d>
                        <m:dPr>
                          <m:ctrlPr>
                            <a:rPr lang="tr-TR" b="0" i="1" smtClean="0">
                              <a:solidFill>
                                <a:schemeClr val="tx1"/>
                              </a:solidFill>
                              <a:latin typeface="Cambria Math" panose="02040503050406030204" pitchFamily="18" charset="0"/>
                            </a:rPr>
                          </m:ctrlPr>
                        </m:dPr>
                        <m:e>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a:rPr>
                                <m:t>𝑃</m:t>
                              </m:r>
                            </m:e>
                            <m:sub>
                              <m:r>
                                <a:rPr lang="tr-TR" b="0" i="1" smtClean="0">
                                  <a:solidFill>
                                    <a:schemeClr val="tx1"/>
                                  </a:solidFill>
                                  <a:latin typeface="Cambria Math"/>
                                </a:rPr>
                                <m:t>𝑋</m:t>
                              </m:r>
                              <m:r>
                                <a:rPr lang="tr-TR" b="0" i="1" smtClean="0">
                                  <a:solidFill>
                                    <a:schemeClr val="tx1"/>
                                  </a:solidFill>
                                  <a:latin typeface="Cambria Math"/>
                                </a:rPr>
                                <m:t>,</m:t>
                              </m:r>
                              <m:r>
                                <a:rPr lang="tr-TR" b="0" i="1" smtClean="0">
                                  <a:solidFill>
                                    <a:schemeClr val="tx1"/>
                                  </a:solidFill>
                                  <a:latin typeface="Cambria Math"/>
                                </a:rPr>
                                <m:t>𝑇</m:t>
                              </m:r>
                            </m:sub>
                          </m:sSub>
                        </m:e>
                      </m:d>
                      <m:r>
                        <a:rPr lang="tr-TR" b="0" i="1" smtClean="0">
                          <a:solidFill>
                            <a:schemeClr val="tx1"/>
                          </a:solidFill>
                          <a:latin typeface="Cambria Math"/>
                        </a:rPr>
                        <m:t>=</m:t>
                      </m:r>
                      <m:r>
                        <a:rPr lang="tr-TR" b="0" i="1" smtClean="0">
                          <a:solidFill>
                            <a:schemeClr val="tx1"/>
                          </a:solidFill>
                          <a:latin typeface="Cambria Math"/>
                        </a:rPr>
                        <m:t>𝐻</m:t>
                      </m:r>
                      <m:d>
                        <m:dPr>
                          <m:ctrlPr>
                            <a:rPr lang="tr-TR" i="1" dirty="0">
                              <a:solidFill>
                                <a:srgbClr val="292934"/>
                              </a:solidFill>
                              <a:latin typeface="Cambria Math" panose="02040503050406030204" pitchFamily="18" charset="0"/>
                            </a:rPr>
                          </m:ctrlPr>
                        </m:dPr>
                        <m:e>
                          <m:f>
                            <m:fPr>
                              <m:ctrlPr>
                                <a:rPr lang="tr-TR" i="1" dirty="0">
                                  <a:solidFill>
                                    <a:srgbClr val="292934"/>
                                  </a:solidFill>
                                  <a:latin typeface="Cambria Math" panose="02040503050406030204" pitchFamily="18" charset="0"/>
                                </a:rPr>
                              </m:ctrlPr>
                            </m:fPr>
                            <m:num>
                              <m:d>
                                <m:dPr>
                                  <m:begChr m:val="|"/>
                                  <m:endChr m:val="|"/>
                                  <m:ctrlPr>
                                    <a:rPr lang="tr-TR" i="1" dirty="0">
                                      <a:solidFill>
                                        <a:srgbClr val="292934"/>
                                      </a:solidFill>
                                      <a:latin typeface="Cambria Math" panose="02040503050406030204" pitchFamily="18" charset="0"/>
                                    </a:rPr>
                                  </m:ctrlPr>
                                </m:dPr>
                                <m:e>
                                  <m:sSub>
                                    <m:sSubPr>
                                      <m:ctrlPr>
                                        <a:rPr lang="tr-TR" i="1" dirty="0">
                                          <a:solidFill>
                                            <a:srgbClr val="292934"/>
                                          </a:solidFill>
                                          <a:latin typeface="Cambria Math" panose="02040503050406030204" pitchFamily="18" charset="0"/>
                                        </a:rPr>
                                      </m:ctrlPr>
                                    </m:sSubPr>
                                    <m:e>
                                      <m:r>
                                        <a:rPr lang="tr-TR" i="1" dirty="0">
                                          <a:solidFill>
                                            <a:srgbClr val="292934"/>
                                          </a:solidFill>
                                          <a:latin typeface="Cambria Math"/>
                                        </a:rPr>
                                        <m:t>𝑇</m:t>
                                      </m:r>
                                    </m:e>
                                    <m:sub>
                                      <m:r>
                                        <a:rPr lang="tr-TR" i="1" dirty="0">
                                          <a:solidFill>
                                            <a:srgbClr val="292934"/>
                                          </a:solidFill>
                                          <a:latin typeface="Cambria Math"/>
                                        </a:rPr>
                                        <m:t>1</m:t>
                                      </m:r>
                                    </m:sub>
                                  </m:sSub>
                                </m:e>
                              </m:d>
                            </m:num>
                            <m:den>
                              <m:d>
                                <m:dPr>
                                  <m:begChr m:val="|"/>
                                  <m:endChr m:val="|"/>
                                  <m:ctrlPr>
                                    <a:rPr lang="tr-TR" i="1" dirty="0">
                                      <a:solidFill>
                                        <a:srgbClr val="292934"/>
                                      </a:solidFill>
                                      <a:latin typeface="Cambria Math" panose="02040503050406030204" pitchFamily="18" charset="0"/>
                                    </a:rPr>
                                  </m:ctrlPr>
                                </m:dPr>
                                <m:e>
                                  <m:r>
                                    <a:rPr lang="tr-TR" i="1" dirty="0">
                                      <a:solidFill>
                                        <a:srgbClr val="292934"/>
                                      </a:solidFill>
                                      <a:latin typeface="Cambria Math"/>
                                    </a:rPr>
                                    <m:t>𝑇</m:t>
                                  </m:r>
                                </m:e>
                              </m:d>
                            </m:den>
                          </m:f>
                          <m:r>
                            <a:rPr lang="tr-TR" i="1" dirty="0">
                              <a:solidFill>
                                <a:srgbClr val="292934"/>
                              </a:solidFill>
                              <a:latin typeface="Cambria Math"/>
                            </a:rPr>
                            <m:t>,</m:t>
                          </m:r>
                          <m:f>
                            <m:fPr>
                              <m:ctrlPr>
                                <a:rPr lang="tr-TR" i="1" dirty="0">
                                  <a:solidFill>
                                    <a:srgbClr val="292934"/>
                                  </a:solidFill>
                                  <a:latin typeface="Cambria Math" panose="02040503050406030204" pitchFamily="18" charset="0"/>
                                </a:rPr>
                              </m:ctrlPr>
                            </m:fPr>
                            <m:num>
                              <m:d>
                                <m:dPr>
                                  <m:begChr m:val="|"/>
                                  <m:endChr m:val="|"/>
                                  <m:ctrlPr>
                                    <a:rPr lang="tr-TR" i="1" dirty="0">
                                      <a:solidFill>
                                        <a:srgbClr val="292934"/>
                                      </a:solidFill>
                                      <a:latin typeface="Cambria Math" panose="02040503050406030204" pitchFamily="18" charset="0"/>
                                    </a:rPr>
                                  </m:ctrlPr>
                                </m:dPr>
                                <m:e>
                                  <m:sSub>
                                    <m:sSubPr>
                                      <m:ctrlPr>
                                        <a:rPr lang="tr-TR" i="1" dirty="0">
                                          <a:solidFill>
                                            <a:srgbClr val="292934"/>
                                          </a:solidFill>
                                          <a:latin typeface="Cambria Math" panose="02040503050406030204" pitchFamily="18" charset="0"/>
                                        </a:rPr>
                                      </m:ctrlPr>
                                    </m:sSubPr>
                                    <m:e>
                                      <m:r>
                                        <a:rPr lang="tr-TR" i="1" dirty="0">
                                          <a:solidFill>
                                            <a:srgbClr val="292934"/>
                                          </a:solidFill>
                                          <a:latin typeface="Cambria Math"/>
                                        </a:rPr>
                                        <m:t>𝑇</m:t>
                                      </m:r>
                                    </m:e>
                                    <m:sub>
                                      <m:r>
                                        <a:rPr lang="tr-TR" i="1" dirty="0">
                                          <a:solidFill>
                                            <a:srgbClr val="292934"/>
                                          </a:solidFill>
                                          <a:latin typeface="Cambria Math"/>
                                        </a:rPr>
                                        <m:t>2</m:t>
                                      </m:r>
                                    </m:sub>
                                  </m:sSub>
                                </m:e>
                              </m:d>
                            </m:num>
                            <m:den>
                              <m:d>
                                <m:dPr>
                                  <m:begChr m:val="|"/>
                                  <m:endChr m:val="|"/>
                                  <m:ctrlPr>
                                    <a:rPr lang="tr-TR" i="1" dirty="0">
                                      <a:solidFill>
                                        <a:srgbClr val="292934"/>
                                      </a:solidFill>
                                      <a:latin typeface="Cambria Math" panose="02040503050406030204" pitchFamily="18" charset="0"/>
                                    </a:rPr>
                                  </m:ctrlPr>
                                </m:dPr>
                                <m:e>
                                  <m:r>
                                    <a:rPr lang="tr-TR" i="1" dirty="0">
                                      <a:solidFill>
                                        <a:srgbClr val="292934"/>
                                      </a:solidFill>
                                      <a:latin typeface="Cambria Math"/>
                                    </a:rPr>
                                    <m:t>𝑇</m:t>
                                  </m:r>
                                </m:e>
                              </m:d>
                            </m:den>
                          </m:f>
                          <m:r>
                            <a:rPr lang="tr-TR" i="1" dirty="0">
                              <a:solidFill>
                                <a:srgbClr val="292934"/>
                              </a:solidFill>
                              <a:latin typeface="Cambria Math"/>
                            </a:rPr>
                            <m:t>,…,</m:t>
                          </m:r>
                          <m:f>
                            <m:fPr>
                              <m:ctrlPr>
                                <a:rPr lang="tr-TR" i="1" dirty="0">
                                  <a:solidFill>
                                    <a:srgbClr val="292934"/>
                                  </a:solidFill>
                                  <a:latin typeface="Cambria Math" panose="02040503050406030204" pitchFamily="18" charset="0"/>
                                </a:rPr>
                              </m:ctrlPr>
                            </m:fPr>
                            <m:num>
                              <m:d>
                                <m:dPr>
                                  <m:begChr m:val="|"/>
                                  <m:endChr m:val="|"/>
                                  <m:ctrlPr>
                                    <a:rPr lang="tr-TR" i="1" dirty="0">
                                      <a:solidFill>
                                        <a:srgbClr val="292934"/>
                                      </a:solidFill>
                                      <a:latin typeface="Cambria Math" panose="02040503050406030204" pitchFamily="18" charset="0"/>
                                    </a:rPr>
                                  </m:ctrlPr>
                                </m:dPr>
                                <m:e>
                                  <m:sSub>
                                    <m:sSubPr>
                                      <m:ctrlPr>
                                        <a:rPr lang="tr-TR" i="1" dirty="0">
                                          <a:solidFill>
                                            <a:srgbClr val="292934"/>
                                          </a:solidFill>
                                          <a:latin typeface="Cambria Math" panose="02040503050406030204" pitchFamily="18" charset="0"/>
                                        </a:rPr>
                                      </m:ctrlPr>
                                    </m:sSubPr>
                                    <m:e>
                                      <m:r>
                                        <a:rPr lang="tr-TR" i="1" dirty="0">
                                          <a:solidFill>
                                            <a:srgbClr val="292934"/>
                                          </a:solidFill>
                                          <a:latin typeface="Cambria Math"/>
                                        </a:rPr>
                                        <m:t>𝑇</m:t>
                                      </m:r>
                                    </m:e>
                                    <m:sub>
                                      <m:r>
                                        <a:rPr lang="tr-TR" i="1" dirty="0">
                                          <a:solidFill>
                                            <a:srgbClr val="292934"/>
                                          </a:solidFill>
                                          <a:latin typeface="Cambria Math"/>
                                        </a:rPr>
                                        <m:t>𝑘</m:t>
                                      </m:r>
                                    </m:sub>
                                  </m:sSub>
                                </m:e>
                              </m:d>
                            </m:num>
                            <m:den>
                              <m:d>
                                <m:dPr>
                                  <m:begChr m:val="|"/>
                                  <m:endChr m:val="|"/>
                                  <m:ctrlPr>
                                    <a:rPr lang="tr-TR" i="1" dirty="0">
                                      <a:solidFill>
                                        <a:srgbClr val="292934"/>
                                      </a:solidFill>
                                      <a:latin typeface="Cambria Math" panose="02040503050406030204" pitchFamily="18" charset="0"/>
                                    </a:rPr>
                                  </m:ctrlPr>
                                </m:dPr>
                                <m:e>
                                  <m:r>
                                    <a:rPr lang="tr-TR" i="1" dirty="0">
                                      <a:solidFill>
                                        <a:srgbClr val="292934"/>
                                      </a:solidFill>
                                      <a:latin typeface="Cambria Math"/>
                                    </a:rPr>
                                    <m:t>𝑇</m:t>
                                  </m:r>
                                </m:e>
                              </m:d>
                            </m:den>
                          </m:f>
                        </m:e>
                      </m:d>
                    </m:oMath>
                  </m:oMathPara>
                </a14:m>
                <a:endParaRPr lang="tr-TR" dirty="0">
                  <a:solidFill>
                    <a:srgbClr val="292934"/>
                  </a:solidFill>
                </a:endParaRPr>
              </a:p>
              <a:p>
                <a:pPr marL="0" indent="0" algn="just">
                  <a:buNone/>
                </a:pPr>
                <a:r>
                  <a:rPr lang="tr-TR" dirty="0">
                    <a:solidFill>
                      <a:srgbClr val="FF0000"/>
                    </a:solidFill>
                  </a:rPr>
                  <a:t> </a:t>
                </a:r>
                <a:r>
                  <a:rPr lang="tr-TR" dirty="0" smtClean="0"/>
                  <a:t>Bunun yerine aşağıdaki ifade kullanılabilir;</a:t>
                </a:r>
              </a:p>
              <a:p>
                <a:pPr marL="0" indent="0" algn="just">
                  <a:buNone/>
                </a:pPr>
                <a14:m>
                  <m:oMathPara xmlns:m="http://schemas.openxmlformats.org/officeDocument/2006/math">
                    <m:oMathParaPr>
                      <m:jc m:val="centerGroup"/>
                    </m:oMathParaPr>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𝑃</m:t>
                              </m:r>
                            </m:e>
                            <m:sub>
                              <m:r>
                                <a:rPr lang="tr-TR" i="1">
                                  <a:solidFill>
                                    <a:srgbClr val="292934"/>
                                  </a:solidFill>
                                  <a:latin typeface="Cambria Math"/>
                                </a:rPr>
                                <m:t>𝑋</m:t>
                              </m:r>
                              <m:r>
                                <a:rPr lang="tr-TR" i="1">
                                  <a:solidFill>
                                    <a:srgbClr val="292934"/>
                                  </a:solidFill>
                                  <a:latin typeface="Cambria Math"/>
                                </a:rPr>
                                <m:t>,</m:t>
                              </m:r>
                              <m:r>
                                <a:rPr lang="tr-TR" i="1">
                                  <a:solidFill>
                                    <a:srgbClr val="292934"/>
                                  </a:solidFill>
                                  <a:latin typeface="Cambria Math"/>
                                </a:rPr>
                                <m:t>𝑇</m:t>
                              </m:r>
                            </m:sub>
                          </m:sSub>
                        </m:e>
                      </m:d>
                      <m:r>
                        <a:rPr lang="tr-TR" b="0" i="0" smtClean="0">
                          <a:solidFill>
                            <a:srgbClr val="292934"/>
                          </a:solidFill>
                          <a:latin typeface="Cambria Math"/>
                        </a:rPr>
                        <m:t>=−</m:t>
                      </m:r>
                      <m:nary>
                        <m:naryPr>
                          <m:chr m:val="∑"/>
                          <m:ctrlPr>
                            <a:rPr lang="tr-TR" b="0" i="1" smtClean="0">
                              <a:solidFill>
                                <a:srgbClr val="292934"/>
                              </a:solidFill>
                              <a:latin typeface="Cambria Math" panose="02040503050406030204" pitchFamily="18" charset="0"/>
                            </a:rPr>
                          </m:ctrlPr>
                        </m:naryPr>
                        <m:sub>
                          <m:r>
                            <m:rPr>
                              <m:brk m:alnAt="23"/>
                            </m:rPr>
                            <a:rPr lang="tr-TR" b="0" i="1" smtClean="0">
                              <a:solidFill>
                                <a:srgbClr val="292934"/>
                              </a:solidFill>
                              <a:latin typeface="Cambria Math"/>
                            </a:rPr>
                            <m:t>𝑖</m:t>
                          </m:r>
                          <m:r>
                            <a:rPr lang="tr-TR" b="0" i="1" smtClean="0">
                              <a:solidFill>
                                <a:srgbClr val="292934"/>
                              </a:solidFill>
                              <a:latin typeface="Cambria Math"/>
                            </a:rPr>
                            <m:t>=1</m:t>
                          </m:r>
                        </m:sub>
                        <m:sup>
                          <m:r>
                            <a:rPr lang="tr-TR" b="0" i="1" smtClean="0">
                              <a:solidFill>
                                <a:srgbClr val="292934"/>
                              </a:solidFill>
                              <a:latin typeface="Cambria Math"/>
                            </a:rPr>
                            <m:t>𝑘</m:t>
                          </m:r>
                        </m:sup>
                        <m:e>
                          <m:f>
                            <m:fPr>
                              <m:ctrlPr>
                                <a:rPr lang="tr-TR" b="0" i="1" smtClean="0">
                                  <a:solidFill>
                                    <a:srgbClr val="292934"/>
                                  </a:solidFill>
                                  <a:latin typeface="Cambria Math" panose="02040503050406030204" pitchFamily="18" charset="0"/>
                                </a:rPr>
                              </m:ctrlPr>
                            </m:fPr>
                            <m:num>
                              <m:sSub>
                                <m:sSubPr>
                                  <m:ctrlPr>
                                    <a:rPr lang="tr-TR" b="0" i="1" smtClean="0">
                                      <a:solidFill>
                                        <a:srgbClr val="292934"/>
                                      </a:solidFill>
                                      <a:latin typeface="Cambria Math" panose="02040503050406030204" pitchFamily="18" charset="0"/>
                                    </a:rPr>
                                  </m:ctrlPr>
                                </m:sSubPr>
                                <m:e>
                                  <m:r>
                                    <a:rPr lang="tr-TR" b="0" i="1" smtClean="0">
                                      <a:solidFill>
                                        <a:srgbClr val="292934"/>
                                      </a:solidFill>
                                      <a:latin typeface="Cambria Math"/>
                                    </a:rPr>
                                    <m:t>𝑇</m:t>
                                  </m:r>
                                </m:e>
                                <m:sub>
                                  <m:r>
                                    <a:rPr lang="tr-TR" b="0" i="1" smtClean="0">
                                      <a:solidFill>
                                        <a:srgbClr val="292934"/>
                                      </a:solidFill>
                                      <a:latin typeface="Cambria Math"/>
                                    </a:rPr>
                                    <m:t>𝑖</m:t>
                                  </m:r>
                                </m:sub>
                              </m:sSub>
                            </m:num>
                            <m:den>
                              <m:r>
                                <a:rPr lang="tr-TR" b="0" i="1" smtClean="0">
                                  <a:solidFill>
                                    <a:srgbClr val="292934"/>
                                  </a:solidFill>
                                  <a:latin typeface="Cambria Math"/>
                                </a:rPr>
                                <m:t>𝑇</m:t>
                              </m:r>
                            </m:den>
                          </m:f>
                          <m:func>
                            <m:funcPr>
                              <m:ctrlPr>
                                <a:rPr lang="tr-TR" b="0" i="1" smtClean="0">
                                  <a:solidFill>
                                    <a:srgbClr val="292934"/>
                                  </a:solidFill>
                                  <a:latin typeface="Cambria Math" panose="02040503050406030204" pitchFamily="18" charset="0"/>
                                </a:rPr>
                              </m:ctrlPr>
                            </m:funcPr>
                            <m:fName>
                              <m:sSub>
                                <m:sSubPr>
                                  <m:ctrlPr>
                                    <a:rPr lang="tr-TR" b="0" i="1" smtClean="0">
                                      <a:solidFill>
                                        <a:srgbClr val="292934"/>
                                      </a:solidFill>
                                      <a:latin typeface="Cambria Math" panose="02040503050406030204" pitchFamily="18" charset="0"/>
                                    </a:rPr>
                                  </m:ctrlPr>
                                </m:sSubPr>
                                <m:e>
                                  <m:r>
                                    <m:rPr>
                                      <m:sty m:val="p"/>
                                    </m:rPr>
                                    <a:rPr lang="tr-TR" b="0" i="0" smtClean="0">
                                      <a:solidFill>
                                        <a:srgbClr val="292934"/>
                                      </a:solidFill>
                                      <a:latin typeface="Cambria Math"/>
                                    </a:rPr>
                                    <m:t>log</m:t>
                                  </m:r>
                                </m:e>
                                <m:sub>
                                  <m:r>
                                    <a:rPr lang="tr-TR" b="0" i="1" smtClean="0">
                                      <a:solidFill>
                                        <a:srgbClr val="292934"/>
                                      </a:solidFill>
                                      <a:latin typeface="Cambria Math"/>
                                    </a:rPr>
                                    <m:t>2</m:t>
                                  </m:r>
                                </m:sub>
                              </m:sSub>
                            </m:fName>
                            <m:e>
                              <m:f>
                                <m:fPr>
                                  <m:ctrlPr>
                                    <a:rPr lang="tr-TR" b="0" i="1" smtClean="0">
                                      <a:solidFill>
                                        <a:srgbClr val="292934"/>
                                      </a:solidFill>
                                      <a:latin typeface="Cambria Math" panose="02040503050406030204" pitchFamily="18" charset="0"/>
                                    </a:rPr>
                                  </m:ctrlPr>
                                </m:fPr>
                                <m:num>
                                  <m:sSub>
                                    <m:sSubPr>
                                      <m:ctrlPr>
                                        <a:rPr lang="tr-TR" b="0" i="1" smtClean="0">
                                          <a:solidFill>
                                            <a:srgbClr val="292934"/>
                                          </a:solidFill>
                                          <a:latin typeface="Cambria Math" panose="02040503050406030204" pitchFamily="18" charset="0"/>
                                        </a:rPr>
                                      </m:ctrlPr>
                                    </m:sSubPr>
                                    <m:e>
                                      <m:r>
                                        <a:rPr lang="tr-TR" b="0" i="1" smtClean="0">
                                          <a:solidFill>
                                            <a:srgbClr val="292934"/>
                                          </a:solidFill>
                                          <a:latin typeface="Cambria Math"/>
                                        </a:rPr>
                                        <m:t>𝑇</m:t>
                                      </m:r>
                                    </m:e>
                                    <m:sub>
                                      <m:r>
                                        <a:rPr lang="tr-TR" b="0" i="1" smtClean="0">
                                          <a:solidFill>
                                            <a:srgbClr val="292934"/>
                                          </a:solidFill>
                                          <a:latin typeface="Cambria Math"/>
                                        </a:rPr>
                                        <m:t>𝑖</m:t>
                                      </m:r>
                                    </m:sub>
                                  </m:sSub>
                                </m:num>
                                <m:den>
                                  <m:r>
                                    <a:rPr lang="tr-TR" b="0" i="1" smtClean="0">
                                      <a:solidFill>
                                        <a:srgbClr val="292934"/>
                                      </a:solidFill>
                                      <a:latin typeface="Cambria Math"/>
                                    </a:rPr>
                                    <m:t>𝑇</m:t>
                                  </m:r>
                                </m:den>
                              </m:f>
                            </m:e>
                          </m:func>
                        </m:e>
                      </m:nary>
                    </m:oMath>
                  </m:oMathPara>
                </a14:m>
                <a:endParaRPr lang="tr-TR" dirty="0" smtClean="0">
                  <a:solidFill>
                    <a:srgbClr val="FF0000"/>
                  </a:solidFill>
                </a:endParaRPr>
              </a:p>
              <a:p>
                <a:pPr marL="0" indent="0" algn="just">
                  <a:buNone/>
                </a:pPr>
                <a:r>
                  <a:rPr lang="tr-TR" dirty="0" smtClean="0">
                    <a:solidFill>
                      <a:srgbClr val="FF0000"/>
                    </a:solidFill>
                  </a:rPr>
                  <a:t> </a:t>
                </a:r>
                <a:r>
                  <a:rPr lang="tr-TR" dirty="0" smtClean="0"/>
                  <a:t>Yukarıda elde edilen </a:t>
                </a:r>
                <a14:m>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𝑃</m:t>
                            </m:r>
                          </m:e>
                          <m:sub>
                            <m:r>
                              <a:rPr lang="tr-TR" i="1">
                                <a:solidFill>
                                  <a:srgbClr val="292934"/>
                                </a:solidFill>
                                <a:latin typeface="Cambria Math"/>
                              </a:rPr>
                              <m:t>𝑋</m:t>
                            </m:r>
                            <m:r>
                              <a:rPr lang="tr-TR" i="1">
                                <a:solidFill>
                                  <a:srgbClr val="292934"/>
                                </a:solidFill>
                                <a:latin typeface="Cambria Math"/>
                              </a:rPr>
                              <m:t>,</m:t>
                            </m:r>
                            <m:r>
                              <a:rPr lang="tr-TR" i="1">
                                <a:solidFill>
                                  <a:srgbClr val="292934"/>
                                </a:solidFill>
                                <a:latin typeface="Cambria Math"/>
                              </a:rPr>
                              <m:t>𝑇</m:t>
                            </m:r>
                          </m:sub>
                        </m:sSub>
                      </m:e>
                    </m:d>
                  </m:oMath>
                </a14:m>
                <a:r>
                  <a:rPr lang="tr-TR" dirty="0" smtClean="0">
                    <a:solidFill>
                      <a:srgbClr val="FF0000"/>
                    </a:solidFill>
                  </a:rPr>
                  <a:t> </a:t>
                </a:r>
                <a:r>
                  <a:rPr lang="tr-TR" dirty="0" smtClean="0"/>
                  <a:t>değeri ve kazanç ölçütü yardımıyla kazanç oranı hesaplanır:</a:t>
                </a:r>
              </a:p>
              <a:p>
                <a:pPr marL="0" indent="0" algn="just">
                  <a:buNone/>
                </a:pPr>
                <a14:m>
                  <m:oMathPara xmlns:m="http://schemas.openxmlformats.org/officeDocument/2006/math">
                    <m:oMathParaPr>
                      <m:jc m:val="centerGroup"/>
                    </m:oMathParaPr>
                    <m:oMath xmlns:m="http://schemas.openxmlformats.org/officeDocument/2006/math">
                      <m:r>
                        <a:rPr lang="tr-TR" b="0" i="1" smtClean="0">
                          <a:latin typeface="Cambria Math"/>
                        </a:rPr>
                        <m:t>𝐾𝑎𝑧𝑎𝑛</m:t>
                      </m:r>
                      <m:r>
                        <a:rPr lang="tr-TR" b="0" i="1" smtClean="0">
                          <a:latin typeface="Cambria Math"/>
                        </a:rPr>
                        <m:t>ç </m:t>
                      </m:r>
                      <m:r>
                        <a:rPr lang="tr-TR" b="0" i="1" smtClean="0">
                          <a:latin typeface="Cambria Math"/>
                        </a:rPr>
                        <m:t>𝑜𝑟𝑎𝑛𝚤</m:t>
                      </m:r>
                      <m:d>
                        <m:dPr>
                          <m:ctrlPr>
                            <a:rPr lang="tr-TR" b="0" i="1" smtClean="0">
                              <a:latin typeface="Cambria Math" panose="02040503050406030204" pitchFamily="18" charset="0"/>
                            </a:rPr>
                          </m:ctrlPr>
                        </m:dPr>
                        <m:e>
                          <m:r>
                            <a:rPr lang="tr-TR" b="0" i="1" smtClean="0">
                              <a:latin typeface="Cambria Math"/>
                            </a:rPr>
                            <m:t>𝑋</m:t>
                          </m:r>
                          <m:r>
                            <a:rPr lang="tr-TR" b="0" i="1" smtClean="0">
                              <a:latin typeface="Cambria Math"/>
                            </a:rPr>
                            <m:t>,</m:t>
                          </m:r>
                          <m:r>
                            <a:rPr lang="tr-TR" b="0" i="1" smtClean="0">
                              <a:latin typeface="Cambria Math"/>
                            </a:rPr>
                            <m:t>𝑇</m:t>
                          </m:r>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𝐾𝑎𝑧𝑎𝑛</m:t>
                          </m:r>
                          <m:r>
                            <a:rPr lang="tr-TR" b="0" i="1" smtClean="0">
                              <a:latin typeface="Cambria Math"/>
                            </a:rPr>
                            <m:t>ç(</m:t>
                          </m:r>
                          <m:r>
                            <a:rPr lang="tr-TR" b="0" i="1" smtClean="0">
                              <a:latin typeface="Cambria Math"/>
                            </a:rPr>
                            <m:t>𝑋</m:t>
                          </m:r>
                          <m:r>
                            <a:rPr lang="tr-TR" b="0" i="1" smtClean="0">
                              <a:latin typeface="Cambria Math"/>
                            </a:rPr>
                            <m:t>,</m:t>
                          </m:r>
                          <m:r>
                            <a:rPr lang="tr-TR" b="0" i="1" smtClean="0">
                              <a:latin typeface="Cambria Math"/>
                            </a:rPr>
                            <m:t>𝑇</m:t>
                          </m:r>
                          <m:r>
                            <a:rPr lang="tr-TR" b="0" i="1" smtClean="0">
                              <a:latin typeface="Cambria Math"/>
                            </a:rPr>
                            <m:t>)</m:t>
                          </m:r>
                        </m:num>
                        <m:den>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𝑃</m:t>
                                  </m:r>
                                </m:e>
                                <m:sub>
                                  <m:r>
                                    <a:rPr lang="tr-TR" i="1">
                                      <a:solidFill>
                                        <a:srgbClr val="292934"/>
                                      </a:solidFill>
                                      <a:latin typeface="Cambria Math"/>
                                    </a:rPr>
                                    <m:t>𝑋</m:t>
                                  </m:r>
                                  <m:r>
                                    <a:rPr lang="tr-TR" i="1">
                                      <a:solidFill>
                                        <a:srgbClr val="292934"/>
                                      </a:solidFill>
                                      <a:latin typeface="Cambria Math"/>
                                    </a:rPr>
                                    <m:t>,</m:t>
                                  </m:r>
                                  <m:r>
                                    <a:rPr lang="tr-TR" i="1">
                                      <a:solidFill>
                                        <a:srgbClr val="292934"/>
                                      </a:solidFill>
                                      <a:latin typeface="Cambria Math"/>
                                    </a:rPr>
                                    <m:t>𝑇</m:t>
                                  </m:r>
                                </m:sub>
                              </m:sSub>
                            </m:e>
                          </m:d>
                        </m:den>
                      </m:f>
                    </m:oMath>
                  </m:oMathPara>
                </a14:m>
                <a:endParaRPr lang="tr-TR" dirty="0" smtClean="0"/>
              </a:p>
              <a:p>
                <a:pPr marL="0" indent="0" algn="just">
                  <a:buNone/>
                </a:pPr>
                <a:endParaRPr lang="tr-TR" dirty="0">
                  <a:solidFill>
                    <a:srgbClr val="FF0000"/>
                  </a:solidFill>
                </a:endParaRP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92696"/>
                <a:ext cx="8229600" cy="6048672"/>
              </a:xfrm>
              <a:blipFill rotWithShape="1">
                <a:blip r:embed="rId2"/>
                <a:stretch>
                  <a:fillRect l="-1111" t="-403"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30311861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519336"/>
          </a:xfrm>
        </p:spPr>
        <p:txBody>
          <a:bodyPr>
            <a:normAutofit fontScale="90000"/>
          </a:bodyPr>
          <a:lstStyle/>
          <a:p>
            <a:r>
              <a:rPr lang="tr-TR" dirty="0" smtClean="0"/>
              <a:t>Örnek:</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124744"/>
                <a:ext cx="8229600" cy="5616624"/>
              </a:xfrm>
            </p:spPr>
            <p:txBody>
              <a:bodyPr/>
              <a:lstStyle/>
              <a:p>
                <a:pPr algn="just">
                  <a:buFont typeface="Wingdings" pitchFamily="2" charset="2"/>
                  <a:buChar char="v"/>
                </a:pPr>
                <a:r>
                  <a:rPr lang="tr-TR" dirty="0" smtClean="0"/>
                  <a:t> Önceki örnekte yer alan verileri yeniden göz önüne alalım. ISI niteliği ile ilgili olarak bilgi bölümlemesini ve kazanç oranını hesaplamak istiyoruz. Burada </a:t>
                </a:r>
                <a14:m>
                  <m:oMath xmlns:m="http://schemas.openxmlformats.org/officeDocument/2006/math">
                    <m:d>
                      <m:dPr>
                        <m:begChr m:val="{"/>
                        <m:endChr m:val="}"/>
                        <m:ctrlPr>
                          <a:rPr lang="tr-TR" i="1" smtClean="0">
                            <a:latin typeface="Cambria Math" panose="02040503050406030204" pitchFamily="18" charset="0"/>
                          </a:rPr>
                        </m:ctrlPr>
                      </m:dPr>
                      <m:e>
                        <m:sSub>
                          <m:sSubPr>
                            <m:ctrlPr>
                              <a:rPr lang="tr-TR" i="1" smtClean="0">
                                <a:latin typeface="Cambria Math" panose="02040503050406030204" pitchFamily="18" charset="0"/>
                              </a:rPr>
                            </m:ctrlPr>
                          </m:sSubPr>
                          <m:e>
                            <m:r>
                              <a:rPr lang="tr-TR" b="0" i="1" smtClean="0">
                                <a:latin typeface="Cambria Math"/>
                              </a:rPr>
                              <m:t>𝑇</m:t>
                            </m:r>
                          </m:e>
                          <m:sub>
                            <m:r>
                              <a:rPr lang="tr-TR" b="0" i="1" smtClean="0">
                                <a:latin typeface="Cambria Math"/>
                              </a:rPr>
                              <m:t>1</m:t>
                            </m:r>
                          </m:sub>
                        </m:sSub>
                        <m:r>
                          <a:rPr lang="tr-TR" b="0" i="1" smtClean="0">
                            <a:latin typeface="Cambria Math"/>
                          </a:rPr>
                          <m:t>,</m:t>
                        </m:r>
                        <m:sSub>
                          <m:sSubPr>
                            <m:ctrlPr>
                              <a:rPr lang="tr-TR" b="0" i="1" smtClean="0">
                                <a:latin typeface="Cambria Math" panose="02040503050406030204" pitchFamily="18" charset="0"/>
                              </a:rPr>
                            </m:ctrlPr>
                          </m:sSubPr>
                          <m:e>
                            <m:r>
                              <a:rPr lang="tr-TR" b="0" i="1" smtClean="0">
                                <a:latin typeface="Cambria Math"/>
                              </a:rPr>
                              <m:t>𝑇</m:t>
                            </m:r>
                          </m:e>
                          <m:sub>
                            <m:r>
                              <a:rPr lang="tr-TR" b="0" i="1" smtClean="0">
                                <a:latin typeface="Cambria Math"/>
                              </a:rPr>
                              <m:t>2</m:t>
                            </m:r>
                          </m:sub>
                        </m:sSub>
                        <m:r>
                          <a:rPr lang="tr-TR" b="0" i="1" smtClean="0">
                            <a:latin typeface="Cambria Math"/>
                          </a:rPr>
                          <m:t>,…,</m:t>
                        </m:r>
                        <m:sSub>
                          <m:sSubPr>
                            <m:ctrlPr>
                              <a:rPr lang="tr-TR" b="0" i="1" smtClean="0">
                                <a:latin typeface="Cambria Math" panose="02040503050406030204" pitchFamily="18" charset="0"/>
                              </a:rPr>
                            </m:ctrlPr>
                          </m:sSubPr>
                          <m:e>
                            <m:r>
                              <a:rPr lang="tr-TR" b="0" i="1" smtClean="0">
                                <a:latin typeface="Cambria Math"/>
                              </a:rPr>
                              <m:t>𝑇</m:t>
                            </m:r>
                          </m:e>
                          <m:sub>
                            <m:r>
                              <a:rPr lang="tr-TR" b="0" i="1" smtClean="0">
                                <a:latin typeface="Cambria Math"/>
                              </a:rPr>
                              <m:t>𝑘</m:t>
                            </m:r>
                          </m:sub>
                        </m:sSub>
                      </m:e>
                    </m:d>
                  </m:oMath>
                </a14:m>
                <a:r>
                  <a:rPr lang="tr-TR" dirty="0" smtClean="0"/>
                  <a:t> değerlerinin ISI niteliğinin her bir değerine karşılık gelen hedef nitelik değerleridir. Örneğin, ISI niteliği ile ilgili olarak Tablo 3.3. üzerinde görüldüğü gibi,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a:rPr>
                          <m:t>𝑇</m:t>
                        </m:r>
                      </m:e>
                      <m:sub>
                        <m:r>
                          <a:rPr lang="tr-TR" b="0" i="1" smtClean="0">
                            <a:latin typeface="Cambria Math"/>
                          </a:rPr>
                          <m:t>1</m:t>
                        </m:r>
                      </m:sub>
                    </m:sSub>
                    <m:r>
                      <a:rPr lang="tr-TR" b="0" i="1" smtClean="0">
                        <a:latin typeface="Cambria Math"/>
                      </a:rPr>
                      <m:t>=</m:t>
                    </m:r>
                    <m:d>
                      <m:dPr>
                        <m:begChr m:val="{"/>
                        <m:endChr m:val="}"/>
                        <m:ctrlPr>
                          <a:rPr lang="tr-TR" b="0" i="1" smtClean="0">
                            <a:latin typeface="Cambria Math" panose="02040503050406030204" pitchFamily="18" charset="0"/>
                          </a:rPr>
                        </m:ctrlPr>
                      </m:dPr>
                      <m:e>
                        <m:r>
                          <a:rPr lang="tr-TR" b="0" i="1" smtClean="0">
                            <a:latin typeface="Cambria Math"/>
                          </a:rPr>
                          <m:t>𝑒𝑣𝑒𝑡</m:t>
                        </m:r>
                        <m:r>
                          <a:rPr lang="tr-TR" b="0" i="1" smtClean="0">
                            <a:latin typeface="Cambria Math"/>
                          </a:rPr>
                          <m:t>,</m:t>
                        </m:r>
                        <m:r>
                          <a:rPr lang="tr-TR" b="0" i="1" smtClean="0">
                            <a:latin typeface="Cambria Math"/>
                          </a:rPr>
                          <m:t>h𝑎𝑦𝚤𝑟</m:t>
                        </m:r>
                        <m:r>
                          <a:rPr lang="tr-TR" b="0" i="1" smtClean="0">
                            <a:latin typeface="Cambria Math"/>
                          </a:rPr>
                          <m:t>,</m:t>
                        </m:r>
                        <m:r>
                          <a:rPr lang="tr-TR" b="0" i="1" smtClean="0">
                            <a:latin typeface="Cambria Math"/>
                          </a:rPr>
                          <m:t>𝑒𝑣𝑒𝑡</m:t>
                        </m:r>
                        <m:r>
                          <a:rPr lang="tr-TR" b="0" i="1" smtClean="0">
                            <a:latin typeface="Cambria Math"/>
                          </a:rPr>
                          <m:t>,</m:t>
                        </m:r>
                        <m:r>
                          <a:rPr lang="tr-TR" b="0" i="1" smtClean="0">
                            <a:latin typeface="Cambria Math"/>
                          </a:rPr>
                          <m:t>𝑒𝑣𝑒𝑡</m:t>
                        </m:r>
                      </m:e>
                    </m:d>
                  </m:oMath>
                </a14:m>
                <a:r>
                  <a:rPr lang="tr-TR" dirty="0" smtClean="0"/>
                  <a:t> kümesi ele alınır. O halde </a:t>
                </a:r>
                <a14:m>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𝑃</m:t>
                            </m:r>
                          </m:e>
                          <m:sub>
                            <m:r>
                              <a:rPr lang="tr-TR" b="0" i="1" smtClean="0">
                                <a:latin typeface="Cambria Math"/>
                              </a:rPr>
                              <m:t>𝐼𝑆𝐼</m:t>
                            </m:r>
                            <m:r>
                              <a:rPr lang="tr-TR" b="0" i="1" smtClean="0">
                                <a:latin typeface="Cambria Math"/>
                              </a:rPr>
                              <m:t>,</m:t>
                            </m:r>
                            <m:r>
                              <a:rPr lang="tr-TR" b="0" i="1" smtClean="0">
                                <a:latin typeface="Cambria Math"/>
                              </a:rPr>
                              <m:t>𝑂𝑌𝑈𝑁</m:t>
                            </m:r>
                          </m:sub>
                        </m:sSub>
                      </m:e>
                    </m:d>
                  </m:oMath>
                </a14:m>
                <a:r>
                  <a:rPr lang="tr-TR" dirty="0" smtClean="0"/>
                  <a:t> bağıntısı şu şekilde ifade edilebilir:</a:t>
                </a:r>
              </a:p>
              <a:p>
                <a:pPr algn="just">
                  <a:buFont typeface="Wingdings" pitchFamily="2" charset="2"/>
                  <a:buChar char="v"/>
                </a:pPr>
                <a:endParaRPr lang="tr-TR" dirty="0" smtClean="0"/>
              </a:p>
              <a:p>
                <a:pPr marL="0" indent="0" algn="just">
                  <a:buNone/>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𝑃</m:t>
                              </m:r>
                            </m:e>
                            <m:sub>
                              <m:r>
                                <a:rPr lang="tr-TR" b="0" i="1" smtClean="0">
                                  <a:latin typeface="Cambria Math"/>
                                </a:rPr>
                                <m:t>𝑋</m:t>
                              </m:r>
                              <m:r>
                                <a:rPr lang="tr-TR" b="0" i="1" smtClean="0">
                                  <a:latin typeface="Cambria Math"/>
                                </a:rPr>
                                <m:t>,</m:t>
                              </m:r>
                              <m:r>
                                <a:rPr lang="tr-TR" b="0" i="1" smtClean="0">
                                  <a:latin typeface="Cambria Math"/>
                                </a:rPr>
                                <m:t>𝑇</m:t>
                              </m:r>
                            </m:sub>
                          </m:sSub>
                        </m:e>
                      </m:d>
                      <m:r>
                        <a:rPr lang="tr-TR" b="0" i="1" smtClean="0">
                          <a:latin typeface="Cambria Math"/>
                        </a:rPr>
                        <m:t>=−</m:t>
                      </m:r>
                      <m:nary>
                        <m:naryPr>
                          <m:chr m:val="∑"/>
                          <m:ctrlPr>
                            <a:rPr lang="tr-TR" b="0" i="1" smtClean="0">
                              <a:latin typeface="Cambria Math" panose="02040503050406030204" pitchFamily="18" charset="0"/>
                            </a:rPr>
                          </m:ctrlPr>
                        </m:naryPr>
                        <m:sub>
                          <m:r>
                            <m:rPr>
                              <m:brk m:alnAt="23"/>
                            </m:rPr>
                            <a:rPr lang="tr-TR" b="0" i="1" smtClean="0">
                              <a:latin typeface="Cambria Math"/>
                            </a:rPr>
                            <m:t>𝑖</m:t>
                          </m:r>
                          <m:r>
                            <a:rPr lang="tr-TR" b="0" i="1" smtClean="0">
                              <a:latin typeface="Cambria Math"/>
                            </a:rPr>
                            <m:t>=1</m:t>
                          </m:r>
                        </m:sub>
                        <m:sup>
                          <m:r>
                            <a:rPr lang="tr-TR" b="0" i="1" smtClean="0">
                              <a:latin typeface="Cambria Math"/>
                            </a:rPr>
                            <m:t>3</m:t>
                          </m:r>
                        </m:sup>
                        <m:e>
                          <m:f>
                            <m:fPr>
                              <m:ctrlPr>
                                <a:rPr lang="tr-TR" b="0" i="1" smtClean="0">
                                  <a:latin typeface="Cambria Math" panose="02040503050406030204" pitchFamily="18" charset="0"/>
                                </a:rPr>
                              </m:ctrlPr>
                            </m:fPr>
                            <m:num>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𝑇</m:t>
                                      </m:r>
                                    </m:e>
                                    <m:sub>
                                      <m:r>
                                        <a:rPr lang="tr-TR" b="0" i="1" smtClean="0">
                                          <a:latin typeface="Cambria Math"/>
                                        </a:rPr>
                                        <m:t>𝑖</m:t>
                                      </m:r>
                                    </m:sub>
                                  </m:sSub>
                                </m:e>
                              </m:d>
                            </m:num>
                            <m:den>
                              <m:d>
                                <m:dPr>
                                  <m:begChr m:val="|"/>
                                  <m:endChr m:val="|"/>
                                  <m:ctrlPr>
                                    <a:rPr lang="tr-TR" b="0" i="1" smtClean="0">
                                      <a:latin typeface="Cambria Math" panose="02040503050406030204" pitchFamily="18" charset="0"/>
                                    </a:rPr>
                                  </m:ctrlPr>
                                </m:dPr>
                                <m:e>
                                  <m:r>
                                    <a:rPr lang="tr-TR" b="0" i="1" smtClean="0">
                                      <a:latin typeface="Cambria Math"/>
                                    </a:rPr>
                                    <m:t>𝑇</m:t>
                                  </m:r>
                                </m:e>
                              </m:d>
                            </m:den>
                          </m:f>
                        </m:e>
                      </m:nary>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𝑇</m:t>
                                      </m:r>
                                    </m:e>
                                    <m:sub>
                                      <m:r>
                                        <a:rPr lang="tr-TR" b="0" i="1" smtClean="0">
                                          <a:latin typeface="Cambria Math"/>
                                        </a:rPr>
                                        <m:t>𝑖</m:t>
                                      </m:r>
                                    </m:sub>
                                  </m:sSub>
                                </m:e>
                              </m:d>
                            </m:num>
                            <m:den>
                              <m:d>
                                <m:dPr>
                                  <m:begChr m:val="|"/>
                                  <m:endChr m:val="|"/>
                                  <m:ctrlPr>
                                    <a:rPr lang="tr-TR" b="0" i="1" smtClean="0">
                                      <a:latin typeface="Cambria Math" panose="02040503050406030204" pitchFamily="18" charset="0"/>
                                    </a:rPr>
                                  </m:ctrlPr>
                                </m:dPr>
                                <m:e>
                                  <m:r>
                                    <a:rPr lang="tr-TR" b="0" i="1" smtClean="0">
                                      <a:latin typeface="Cambria Math"/>
                                    </a:rPr>
                                    <m:t>𝑇</m:t>
                                  </m:r>
                                </m:e>
                              </m:d>
                            </m:den>
                          </m:f>
                        </m:e>
                      </m:func>
                    </m:oMath>
                  </m:oMathPara>
                </a14:m>
                <a:endParaRPr lang="tr-TR" dirty="0" smtClean="0"/>
              </a:p>
              <a:p>
                <a:pPr marL="0" indent="0" algn="just">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124744"/>
                <a:ext cx="8229600" cy="5616624"/>
              </a:xfrm>
              <a:blipFill rotWithShape="1">
                <a:blip r:embed="rId2"/>
                <a:stretch>
                  <a:fillRect l="-667" t="-760"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40465472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764704"/>
                <a:ext cx="8229600" cy="5712296"/>
              </a:xfrm>
            </p:spPr>
            <p:txBody>
              <a:bodyPr/>
              <a:lstStyle/>
              <a:p>
                <a:pPr marL="0" indent="0">
                  <a:buNone/>
                </a:pPr>
                <a:r>
                  <a:rPr lang="tr-TR" dirty="0" smtClean="0"/>
                  <a:t>Olduğuna göre;</a:t>
                </a:r>
              </a:p>
              <a:p>
                <a:pPr marL="0" indent="0">
                  <a:buNone/>
                </a:pPr>
                <a:endParaRPr lang="tr-TR" dirty="0" smtClean="0"/>
              </a:p>
              <a:p>
                <a:pPr marL="0" indent="0">
                  <a:buNone/>
                </a:pPr>
                <a14:m>
                  <m:oMathPara xmlns:m="http://schemas.openxmlformats.org/officeDocument/2006/math">
                    <m:oMathParaPr>
                      <m:jc m:val="centerGroup"/>
                    </m:oMathParaPr>
                    <m:oMath xmlns:m="http://schemas.openxmlformats.org/officeDocument/2006/math">
                      <m:r>
                        <a:rPr lang="tr-TR" sz="1600" b="0" i="1" smtClean="0">
                          <a:latin typeface="Cambria Math"/>
                        </a:rPr>
                        <m:t>𝐻</m:t>
                      </m:r>
                      <m:d>
                        <m:dPr>
                          <m:ctrlPr>
                            <a:rPr lang="tr-TR" sz="1600" b="0" i="1" smtClean="0">
                              <a:latin typeface="Cambria Math" panose="02040503050406030204" pitchFamily="18" charset="0"/>
                            </a:rPr>
                          </m:ctrlPr>
                        </m:dPr>
                        <m:e>
                          <m:sSub>
                            <m:sSubPr>
                              <m:ctrlPr>
                                <a:rPr lang="tr-TR" sz="1600" b="0" i="1" smtClean="0">
                                  <a:latin typeface="Cambria Math" panose="02040503050406030204" pitchFamily="18" charset="0"/>
                                </a:rPr>
                              </m:ctrlPr>
                            </m:sSubPr>
                            <m:e>
                              <m:r>
                                <a:rPr lang="tr-TR" sz="1600" b="0" i="1" smtClean="0">
                                  <a:latin typeface="Cambria Math"/>
                                </a:rPr>
                                <m:t>𝑃</m:t>
                              </m:r>
                            </m:e>
                            <m:sub>
                              <m:r>
                                <a:rPr lang="tr-TR" sz="1600" b="0" i="1" smtClean="0">
                                  <a:latin typeface="Cambria Math"/>
                                </a:rPr>
                                <m:t>𝐼𝑆𝐼</m:t>
                              </m:r>
                              <m:r>
                                <a:rPr lang="tr-TR" sz="1600" b="0" i="1" smtClean="0">
                                  <a:latin typeface="Cambria Math"/>
                                </a:rPr>
                                <m:t>,</m:t>
                              </m:r>
                              <m:r>
                                <a:rPr lang="tr-TR" sz="1600" b="0" i="1" smtClean="0">
                                  <a:latin typeface="Cambria Math"/>
                                </a:rPr>
                                <m:t>𝑂𝑌𝑈𝑁</m:t>
                              </m:r>
                            </m:sub>
                          </m:sSub>
                        </m:e>
                      </m:d>
                      <m:r>
                        <a:rPr lang="tr-TR" sz="1600" b="0" i="1" smtClean="0">
                          <a:latin typeface="Cambria Math"/>
                        </a:rPr>
                        <m:t>=−</m:t>
                      </m:r>
                      <m:d>
                        <m:dPr>
                          <m:begChr m:val="["/>
                          <m:endChr m:val="]"/>
                          <m:ctrlPr>
                            <a:rPr lang="tr-TR" sz="1600" b="0" i="1" smtClean="0">
                              <a:latin typeface="Cambria Math" panose="02040503050406030204" pitchFamily="18" charset="0"/>
                            </a:rPr>
                          </m:ctrlPr>
                        </m:dPr>
                        <m:e>
                          <m:f>
                            <m:fPr>
                              <m:ctrlPr>
                                <a:rPr lang="tr-TR" sz="1600" b="0" i="1" smtClean="0">
                                  <a:latin typeface="Cambria Math" panose="02040503050406030204" pitchFamily="18" charset="0"/>
                                </a:rPr>
                              </m:ctrlPr>
                            </m:fPr>
                            <m:num>
                              <m:d>
                                <m:dPr>
                                  <m:begChr m:val="|"/>
                                  <m:endChr m:val="|"/>
                                  <m:ctrlPr>
                                    <a:rPr lang="tr-TR" sz="1600" b="0" i="1" smtClean="0">
                                      <a:latin typeface="Cambria Math" panose="02040503050406030204" pitchFamily="18" charset="0"/>
                                    </a:rPr>
                                  </m:ctrlPr>
                                </m:dPr>
                                <m:e>
                                  <m:sSub>
                                    <m:sSubPr>
                                      <m:ctrlPr>
                                        <a:rPr lang="tr-TR" sz="1600" b="0" i="1" smtClean="0">
                                          <a:latin typeface="Cambria Math" panose="02040503050406030204" pitchFamily="18" charset="0"/>
                                        </a:rPr>
                                      </m:ctrlPr>
                                    </m:sSubPr>
                                    <m:e>
                                      <m:r>
                                        <a:rPr lang="tr-TR" sz="1600" b="0" i="1" smtClean="0">
                                          <a:latin typeface="Cambria Math"/>
                                        </a:rPr>
                                        <m:t>𝐼𝑆𝐼</m:t>
                                      </m:r>
                                    </m:e>
                                    <m:sub>
                                      <m:r>
                                        <a:rPr lang="tr-TR" sz="1600" b="0" i="1" smtClean="0">
                                          <a:latin typeface="Cambria Math"/>
                                        </a:rPr>
                                        <m:t>𝑠𝑜</m:t>
                                      </m:r>
                                      <m:r>
                                        <a:rPr lang="tr-TR" sz="1600" b="0" i="1" smtClean="0">
                                          <a:latin typeface="Cambria Math"/>
                                        </a:rPr>
                                        <m:t>ğ</m:t>
                                      </m:r>
                                      <m:r>
                                        <a:rPr lang="tr-TR" sz="1600" b="0" i="1" smtClean="0">
                                          <a:latin typeface="Cambria Math"/>
                                        </a:rPr>
                                        <m:t>𝑢𝑘</m:t>
                                      </m:r>
                                    </m:sub>
                                  </m:sSub>
                                </m:e>
                              </m:d>
                            </m:num>
                            <m:den>
                              <m:d>
                                <m:dPr>
                                  <m:begChr m:val="|"/>
                                  <m:endChr m:val="|"/>
                                  <m:ctrlPr>
                                    <a:rPr lang="tr-TR" sz="1600" b="0" i="1" smtClean="0">
                                      <a:latin typeface="Cambria Math" panose="02040503050406030204" pitchFamily="18" charset="0"/>
                                    </a:rPr>
                                  </m:ctrlPr>
                                </m:dPr>
                                <m:e>
                                  <m:r>
                                    <a:rPr lang="tr-TR" sz="1600" b="0" i="1" smtClean="0">
                                      <a:latin typeface="Cambria Math"/>
                                    </a:rPr>
                                    <m:t>𝐼𝑆𝐼</m:t>
                                  </m:r>
                                </m:e>
                              </m:d>
                            </m:den>
                          </m:f>
                          <m:func>
                            <m:funcPr>
                              <m:ctrlPr>
                                <a:rPr lang="tr-TR" sz="1600" i="1">
                                  <a:solidFill>
                                    <a:srgbClr val="292934"/>
                                  </a:solidFill>
                                  <a:latin typeface="Cambria Math" panose="02040503050406030204" pitchFamily="18" charset="0"/>
                                </a:rPr>
                              </m:ctrlPr>
                            </m:funcPr>
                            <m:fName>
                              <m:sSub>
                                <m:sSubPr>
                                  <m:ctrlPr>
                                    <a:rPr lang="tr-TR" sz="1600" i="1">
                                      <a:solidFill>
                                        <a:srgbClr val="292934"/>
                                      </a:solidFill>
                                      <a:latin typeface="Cambria Math" panose="02040503050406030204" pitchFamily="18" charset="0"/>
                                    </a:rPr>
                                  </m:ctrlPr>
                                </m:sSubPr>
                                <m:e>
                                  <m:r>
                                    <m:rPr>
                                      <m:sty m:val="p"/>
                                    </m:rPr>
                                    <a:rPr lang="tr-TR" sz="1600">
                                      <a:solidFill>
                                        <a:srgbClr val="292934"/>
                                      </a:solidFill>
                                      <a:latin typeface="Cambria Math"/>
                                    </a:rPr>
                                    <m:t>log</m:t>
                                  </m:r>
                                </m:e>
                                <m:sub>
                                  <m:r>
                                    <a:rPr lang="tr-TR" sz="1600" b="0" i="1" smtClean="0">
                                      <a:solidFill>
                                        <a:srgbClr val="292934"/>
                                      </a:solidFill>
                                      <a:latin typeface="Cambria Math"/>
                                    </a:rPr>
                                    <m:t>2</m:t>
                                  </m:r>
                                </m:sub>
                              </m:sSub>
                            </m:fName>
                            <m:e>
                              <m:f>
                                <m:fPr>
                                  <m:ctrlPr>
                                    <a:rPr lang="tr-TR" sz="1600" i="1">
                                      <a:solidFill>
                                        <a:srgbClr val="292934"/>
                                      </a:solidFill>
                                      <a:latin typeface="Cambria Math" panose="02040503050406030204" pitchFamily="18" charset="0"/>
                                    </a:rPr>
                                  </m:ctrlPr>
                                </m:fPr>
                                <m:num>
                                  <m:d>
                                    <m:dPr>
                                      <m:begChr m:val="|"/>
                                      <m:endChr m:val="|"/>
                                      <m:ctrlPr>
                                        <a:rPr lang="tr-TR" sz="1600" i="1">
                                          <a:solidFill>
                                            <a:srgbClr val="292934"/>
                                          </a:solidFill>
                                          <a:latin typeface="Cambria Math" panose="02040503050406030204" pitchFamily="18" charset="0"/>
                                        </a:rPr>
                                      </m:ctrlPr>
                                    </m:dPr>
                                    <m:e>
                                      <m:sSub>
                                        <m:sSubPr>
                                          <m:ctrlPr>
                                            <a:rPr lang="tr-TR" sz="1600" i="1" smtClean="0">
                                              <a:solidFill>
                                                <a:srgbClr val="292934"/>
                                              </a:solidFill>
                                              <a:latin typeface="Cambria Math" panose="02040503050406030204" pitchFamily="18" charset="0"/>
                                            </a:rPr>
                                          </m:ctrlPr>
                                        </m:sSubPr>
                                        <m:e>
                                          <m:r>
                                            <a:rPr lang="tr-TR" sz="1600" b="0" i="1" smtClean="0">
                                              <a:solidFill>
                                                <a:srgbClr val="292934"/>
                                              </a:solidFill>
                                              <a:latin typeface="Cambria Math"/>
                                            </a:rPr>
                                            <m:t>𝐼𝑆𝐼</m:t>
                                          </m:r>
                                        </m:e>
                                        <m:sub>
                                          <m:r>
                                            <a:rPr lang="tr-TR" sz="1600" b="0" i="1" smtClean="0">
                                              <a:solidFill>
                                                <a:srgbClr val="292934"/>
                                              </a:solidFill>
                                              <a:latin typeface="Cambria Math"/>
                                            </a:rPr>
                                            <m:t>𝑠𝑜</m:t>
                                          </m:r>
                                          <m:r>
                                            <a:rPr lang="tr-TR" sz="1600" b="0" i="1" smtClean="0">
                                              <a:solidFill>
                                                <a:srgbClr val="292934"/>
                                              </a:solidFill>
                                              <a:latin typeface="Cambria Math"/>
                                            </a:rPr>
                                            <m:t>ğ</m:t>
                                          </m:r>
                                          <m:r>
                                            <a:rPr lang="tr-TR" sz="1600" b="0" i="1" smtClean="0">
                                              <a:solidFill>
                                                <a:srgbClr val="292934"/>
                                              </a:solidFill>
                                              <a:latin typeface="Cambria Math"/>
                                            </a:rPr>
                                            <m:t>𝑢𝑘</m:t>
                                          </m:r>
                                        </m:sub>
                                      </m:sSub>
                                    </m:e>
                                  </m:d>
                                </m:num>
                                <m:den>
                                  <m:d>
                                    <m:dPr>
                                      <m:begChr m:val="|"/>
                                      <m:endChr m:val="|"/>
                                      <m:ctrlPr>
                                        <a:rPr lang="tr-TR" sz="1600" i="1" smtClean="0">
                                          <a:solidFill>
                                            <a:srgbClr val="292934"/>
                                          </a:solidFill>
                                          <a:latin typeface="Cambria Math" panose="02040503050406030204" pitchFamily="18" charset="0"/>
                                        </a:rPr>
                                      </m:ctrlPr>
                                    </m:dPr>
                                    <m:e>
                                      <m:r>
                                        <a:rPr lang="tr-TR" sz="1600" b="0" i="1" smtClean="0">
                                          <a:solidFill>
                                            <a:srgbClr val="292934"/>
                                          </a:solidFill>
                                          <a:latin typeface="Cambria Math"/>
                                        </a:rPr>
                                        <m:t>𝐼𝑆𝐼</m:t>
                                      </m:r>
                                    </m:e>
                                  </m:d>
                                </m:den>
                              </m:f>
                            </m:e>
                          </m:func>
                          <m:r>
                            <a:rPr lang="tr-TR" sz="1600" b="0" i="1" smtClean="0">
                              <a:solidFill>
                                <a:srgbClr val="292934"/>
                              </a:solidFill>
                              <a:latin typeface="Cambria Math"/>
                            </a:rPr>
                            <m:t>+</m:t>
                          </m:r>
                          <m:f>
                            <m:fPr>
                              <m:ctrlPr>
                                <a:rPr lang="tr-TR" sz="1600" i="1">
                                  <a:solidFill>
                                    <a:srgbClr val="292934"/>
                                  </a:solidFill>
                                  <a:latin typeface="Cambria Math" panose="02040503050406030204" pitchFamily="18" charset="0"/>
                                </a:rPr>
                              </m:ctrlPr>
                            </m:fPr>
                            <m:num>
                              <m:d>
                                <m:dPr>
                                  <m:begChr m:val="|"/>
                                  <m:endChr m:val="|"/>
                                  <m:ctrlPr>
                                    <a:rPr lang="tr-TR" sz="1600" i="1">
                                      <a:solidFill>
                                        <a:srgbClr val="292934"/>
                                      </a:solidFill>
                                      <a:latin typeface="Cambria Math" panose="02040503050406030204" pitchFamily="18" charset="0"/>
                                    </a:rPr>
                                  </m:ctrlPr>
                                </m:dPr>
                                <m:e>
                                  <m:sSub>
                                    <m:sSubPr>
                                      <m:ctrlPr>
                                        <a:rPr lang="tr-TR" sz="1600" i="1" smtClean="0">
                                          <a:solidFill>
                                            <a:srgbClr val="292934"/>
                                          </a:solidFill>
                                          <a:latin typeface="Cambria Math" panose="02040503050406030204" pitchFamily="18" charset="0"/>
                                        </a:rPr>
                                      </m:ctrlPr>
                                    </m:sSubPr>
                                    <m:e>
                                      <m:r>
                                        <a:rPr lang="tr-TR" sz="1600" i="1">
                                          <a:solidFill>
                                            <a:srgbClr val="292934"/>
                                          </a:solidFill>
                                          <a:latin typeface="Cambria Math"/>
                                        </a:rPr>
                                        <m:t>𝐼𝑆𝐼</m:t>
                                      </m:r>
                                    </m:e>
                                    <m:sub>
                                      <m:r>
                                        <a:rPr lang="tr-TR" sz="1600" b="0" i="1" smtClean="0">
                                          <a:solidFill>
                                            <a:srgbClr val="292934"/>
                                          </a:solidFill>
                                          <a:latin typeface="Cambria Math"/>
                                        </a:rPr>
                                        <m:t>𝚤𝑙𝚤𝑘</m:t>
                                      </m:r>
                                    </m:sub>
                                  </m:sSub>
                                </m:e>
                              </m:d>
                            </m:num>
                            <m:den>
                              <m:d>
                                <m:dPr>
                                  <m:begChr m:val="|"/>
                                  <m:endChr m:val="|"/>
                                  <m:ctrlPr>
                                    <a:rPr lang="tr-TR" sz="1600" i="1">
                                      <a:solidFill>
                                        <a:srgbClr val="292934"/>
                                      </a:solidFill>
                                      <a:latin typeface="Cambria Math" panose="02040503050406030204" pitchFamily="18" charset="0"/>
                                    </a:rPr>
                                  </m:ctrlPr>
                                </m:dPr>
                                <m:e>
                                  <m:r>
                                    <a:rPr lang="tr-TR" sz="1600" i="1">
                                      <a:solidFill>
                                        <a:srgbClr val="292934"/>
                                      </a:solidFill>
                                      <a:latin typeface="Cambria Math"/>
                                    </a:rPr>
                                    <m:t>𝐼𝑆𝐼</m:t>
                                  </m:r>
                                </m:e>
                              </m:d>
                            </m:den>
                          </m:f>
                          <m:func>
                            <m:funcPr>
                              <m:ctrlPr>
                                <a:rPr lang="tr-TR" sz="1600" i="1">
                                  <a:solidFill>
                                    <a:srgbClr val="292934"/>
                                  </a:solidFill>
                                  <a:latin typeface="Cambria Math" panose="02040503050406030204" pitchFamily="18" charset="0"/>
                                </a:rPr>
                              </m:ctrlPr>
                            </m:funcPr>
                            <m:fName>
                              <m:sSub>
                                <m:sSubPr>
                                  <m:ctrlPr>
                                    <a:rPr lang="tr-TR" sz="1600" i="1">
                                      <a:solidFill>
                                        <a:srgbClr val="292934"/>
                                      </a:solidFill>
                                      <a:latin typeface="Cambria Math" panose="02040503050406030204" pitchFamily="18" charset="0"/>
                                    </a:rPr>
                                  </m:ctrlPr>
                                </m:sSubPr>
                                <m:e>
                                  <m:r>
                                    <m:rPr>
                                      <m:sty m:val="p"/>
                                    </m:rPr>
                                    <a:rPr lang="tr-TR" sz="1600">
                                      <a:solidFill>
                                        <a:srgbClr val="292934"/>
                                      </a:solidFill>
                                      <a:latin typeface="Cambria Math"/>
                                    </a:rPr>
                                    <m:t>log</m:t>
                                  </m:r>
                                </m:e>
                                <m:sub>
                                  <m:r>
                                    <a:rPr lang="tr-TR" sz="1600" i="1">
                                      <a:solidFill>
                                        <a:srgbClr val="292934"/>
                                      </a:solidFill>
                                      <a:latin typeface="Cambria Math"/>
                                    </a:rPr>
                                    <m:t>2</m:t>
                                  </m:r>
                                </m:sub>
                              </m:sSub>
                            </m:fName>
                            <m:e>
                              <m:f>
                                <m:fPr>
                                  <m:ctrlPr>
                                    <a:rPr lang="tr-TR" sz="1600" i="1">
                                      <a:solidFill>
                                        <a:srgbClr val="292934"/>
                                      </a:solidFill>
                                      <a:latin typeface="Cambria Math" panose="02040503050406030204" pitchFamily="18" charset="0"/>
                                    </a:rPr>
                                  </m:ctrlPr>
                                </m:fPr>
                                <m:num>
                                  <m:d>
                                    <m:dPr>
                                      <m:begChr m:val="|"/>
                                      <m:endChr m:val="|"/>
                                      <m:ctrlPr>
                                        <a:rPr lang="tr-TR" sz="1600" i="1">
                                          <a:solidFill>
                                            <a:srgbClr val="292934"/>
                                          </a:solidFill>
                                          <a:latin typeface="Cambria Math" panose="02040503050406030204" pitchFamily="18" charset="0"/>
                                        </a:rPr>
                                      </m:ctrlPr>
                                    </m:dPr>
                                    <m:e>
                                      <m:sSub>
                                        <m:sSubPr>
                                          <m:ctrlPr>
                                            <a:rPr lang="tr-TR" sz="1600" i="1">
                                              <a:solidFill>
                                                <a:srgbClr val="292934"/>
                                              </a:solidFill>
                                              <a:latin typeface="Cambria Math" panose="02040503050406030204" pitchFamily="18" charset="0"/>
                                            </a:rPr>
                                          </m:ctrlPr>
                                        </m:sSubPr>
                                        <m:e>
                                          <m:r>
                                            <a:rPr lang="tr-TR" sz="1600" i="1">
                                              <a:solidFill>
                                                <a:srgbClr val="292934"/>
                                              </a:solidFill>
                                              <a:latin typeface="Cambria Math"/>
                                            </a:rPr>
                                            <m:t>𝐼𝑆𝐼</m:t>
                                          </m:r>
                                        </m:e>
                                        <m:sub>
                                          <m:r>
                                            <a:rPr lang="tr-TR" sz="1600" b="0" i="1" smtClean="0">
                                              <a:solidFill>
                                                <a:srgbClr val="292934"/>
                                              </a:solidFill>
                                              <a:latin typeface="Cambria Math"/>
                                            </a:rPr>
                                            <m:t>𝚤𝑙𝚤𝑘</m:t>
                                          </m:r>
                                        </m:sub>
                                      </m:sSub>
                                    </m:e>
                                  </m:d>
                                </m:num>
                                <m:den>
                                  <m:d>
                                    <m:dPr>
                                      <m:begChr m:val="|"/>
                                      <m:endChr m:val="|"/>
                                      <m:ctrlPr>
                                        <a:rPr lang="tr-TR" sz="1600" i="1">
                                          <a:solidFill>
                                            <a:srgbClr val="292934"/>
                                          </a:solidFill>
                                          <a:latin typeface="Cambria Math" panose="02040503050406030204" pitchFamily="18" charset="0"/>
                                        </a:rPr>
                                      </m:ctrlPr>
                                    </m:dPr>
                                    <m:e>
                                      <m:r>
                                        <a:rPr lang="tr-TR" sz="1600" i="1">
                                          <a:solidFill>
                                            <a:srgbClr val="292934"/>
                                          </a:solidFill>
                                          <a:latin typeface="Cambria Math"/>
                                        </a:rPr>
                                        <m:t>𝐼𝑆𝐼</m:t>
                                      </m:r>
                                    </m:e>
                                  </m:d>
                                </m:den>
                              </m:f>
                            </m:e>
                          </m:func>
                          <m:r>
                            <a:rPr lang="tr-TR" sz="1600" b="0" i="1" smtClean="0">
                              <a:solidFill>
                                <a:srgbClr val="292934"/>
                              </a:solidFill>
                              <a:latin typeface="Cambria Math"/>
                            </a:rPr>
                            <m:t>+</m:t>
                          </m:r>
                          <m:f>
                            <m:fPr>
                              <m:ctrlPr>
                                <a:rPr lang="tr-TR" sz="1600" i="1">
                                  <a:solidFill>
                                    <a:srgbClr val="292934"/>
                                  </a:solidFill>
                                  <a:latin typeface="Cambria Math" panose="02040503050406030204" pitchFamily="18" charset="0"/>
                                </a:rPr>
                              </m:ctrlPr>
                            </m:fPr>
                            <m:num>
                              <m:d>
                                <m:dPr>
                                  <m:begChr m:val="|"/>
                                  <m:endChr m:val="|"/>
                                  <m:ctrlPr>
                                    <a:rPr lang="tr-TR" sz="1600" i="1">
                                      <a:solidFill>
                                        <a:srgbClr val="292934"/>
                                      </a:solidFill>
                                      <a:latin typeface="Cambria Math" panose="02040503050406030204" pitchFamily="18" charset="0"/>
                                    </a:rPr>
                                  </m:ctrlPr>
                                </m:dPr>
                                <m:e>
                                  <m:sSub>
                                    <m:sSubPr>
                                      <m:ctrlPr>
                                        <a:rPr lang="tr-TR" sz="1600" i="1" smtClean="0">
                                          <a:solidFill>
                                            <a:srgbClr val="292934"/>
                                          </a:solidFill>
                                          <a:latin typeface="Cambria Math" panose="02040503050406030204" pitchFamily="18" charset="0"/>
                                        </a:rPr>
                                      </m:ctrlPr>
                                    </m:sSubPr>
                                    <m:e>
                                      <m:r>
                                        <a:rPr lang="tr-TR" sz="1600" i="1">
                                          <a:solidFill>
                                            <a:srgbClr val="292934"/>
                                          </a:solidFill>
                                          <a:latin typeface="Cambria Math"/>
                                        </a:rPr>
                                        <m:t>𝐼𝑆𝐼</m:t>
                                      </m:r>
                                    </m:e>
                                    <m:sub>
                                      <m:r>
                                        <a:rPr lang="tr-TR" sz="1600" b="0" i="1" smtClean="0">
                                          <a:solidFill>
                                            <a:srgbClr val="292934"/>
                                          </a:solidFill>
                                          <a:latin typeface="Cambria Math"/>
                                        </a:rPr>
                                        <m:t>𝑠𝚤𝑐𝑎𝑘</m:t>
                                      </m:r>
                                    </m:sub>
                                  </m:sSub>
                                </m:e>
                              </m:d>
                            </m:num>
                            <m:den>
                              <m:d>
                                <m:dPr>
                                  <m:begChr m:val="|"/>
                                  <m:endChr m:val="|"/>
                                  <m:ctrlPr>
                                    <a:rPr lang="tr-TR" sz="1600" i="1">
                                      <a:solidFill>
                                        <a:srgbClr val="292934"/>
                                      </a:solidFill>
                                      <a:latin typeface="Cambria Math" panose="02040503050406030204" pitchFamily="18" charset="0"/>
                                    </a:rPr>
                                  </m:ctrlPr>
                                </m:dPr>
                                <m:e>
                                  <m:r>
                                    <a:rPr lang="tr-TR" sz="1600" i="1">
                                      <a:solidFill>
                                        <a:srgbClr val="292934"/>
                                      </a:solidFill>
                                      <a:latin typeface="Cambria Math"/>
                                    </a:rPr>
                                    <m:t>𝐼𝑆𝐼</m:t>
                                  </m:r>
                                </m:e>
                              </m:d>
                            </m:den>
                          </m:f>
                          <m:func>
                            <m:funcPr>
                              <m:ctrlPr>
                                <a:rPr lang="tr-TR" sz="1600" i="1">
                                  <a:solidFill>
                                    <a:srgbClr val="292934"/>
                                  </a:solidFill>
                                  <a:latin typeface="Cambria Math" panose="02040503050406030204" pitchFamily="18" charset="0"/>
                                </a:rPr>
                              </m:ctrlPr>
                            </m:funcPr>
                            <m:fName>
                              <m:sSub>
                                <m:sSubPr>
                                  <m:ctrlPr>
                                    <a:rPr lang="tr-TR" sz="1600" i="1">
                                      <a:solidFill>
                                        <a:srgbClr val="292934"/>
                                      </a:solidFill>
                                      <a:latin typeface="Cambria Math" panose="02040503050406030204" pitchFamily="18" charset="0"/>
                                    </a:rPr>
                                  </m:ctrlPr>
                                </m:sSubPr>
                                <m:e>
                                  <m:r>
                                    <m:rPr>
                                      <m:sty m:val="p"/>
                                    </m:rPr>
                                    <a:rPr lang="tr-TR" sz="1600">
                                      <a:solidFill>
                                        <a:srgbClr val="292934"/>
                                      </a:solidFill>
                                      <a:latin typeface="Cambria Math"/>
                                    </a:rPr>
                                    <m:t>log</m:t>
                                  </m:r>
                                </m:e>
                                <m:sub>
                                  <m:r>
                                    <a:rPr lang="tr-TR" sz="1600" i="1">
                                      <a:solidFill>
                                        <a:srgbClr val="292934"/>
                                      </a:solidFill>
                                      <a:latin typeface="Cambria Math"/>
                                    </a:rPr>
                                    <m:t>2</m:t>
                                  </m:r>
                                </m:sub>
                              </m:sSub>
                            </m:fName>
                            <m:e>
                              <m:f>
                                <m:fPr>
                                  <m:ctrlPr>
                                    <a:rPr lang="tr-TR" sz="1600" i="1">
                                      <a:solidFill>
                                        <a:srgbClr val="292934"/>
                                      </a:solidFill>
                                      <a:latin typeface="Cambria Math" panose="02040503050406030204" pitchFamily="18" charset="0"/>
                                    </a:rPr>
                                  </m:ctrlPr>
                                </m:fPr>
                                <m:num>
                                  <m:d>
                                    <m:dPr>
                                      <m:begChr m:val="|"/>
                                      <m:endChr m:val="|"/>
                                      <m:ctrlPr>
                                        <a:rPr lang="tr-TR" sz="1600" i="1">
                                          <a:solidFill>
                                            <a:srgbClr val="292934"/>
                                          </a:solidFill>
                                          <a:latin typeface="Cambria Math" panose="02040503050406030204" pitchFamily="18" charset="0"/>
                                        </a:rPr>
                                      </m:ctrlPr>
                                    </m:dPr>
                                    <m:e>
                                      <m:sSub>
                                        <m:sSubPr>
                                          <m:ctrlPr>
                                            <a:rPr lang="tr-TR" sz="1600" i="1">
                                              <a:solidFill>
                                                <a:srgbClr val="292934"/>
                                              </a:solidFill>
                                              <a:latin typeface="Cambria Math" panose="02040503050406030204" pitchFamily="18" charset="0"/>
                                            </a:rPr>
                                          </m:ctrlPr>
                                        </m:sSubPr>
                                        <m:e>
                                          <m:r>
                                            <a:rPr lang="tr-TR" sz="1600" i="1">
                                              <a:solidFill>
                                                <a:srgbClr val="292934"/>
                                              </a:solidFill>
                                              <a:latin typeface="Cambria Math"/>
                                            </a:rPr>
                                            <m:t>𝐼𝑆𝐼</m:t>
                                          </m:r>
                                        </m:e>
                                        <m:sub>
                                          <m:r>
                                            <a:rPr lang="tr-TR" sz="1600" b="0" i="1" smtClean="0">
                                              <a:solidFill>
                                                <a:srgbClr val="292934"/>
                                              </a:solidFill>
                                              <a:latin typeface="Cambria Math"/>
                                            </a:rPr>
                                            <m:t>𝑠𝚤𝑐𝑎𝑘</m:t>
                                          </m:r>
                                        </m:sub>
                                      </m:sSub>
                                    </m:e>
                                  </m:d>
                                </m:num>
                                <m:den>
                                  <m:d>
                                    <m:dPr>
                                      <m:begChr m:val="|"/>
                                      <m:endChr m:val="|"/>
                                      <m:ctrlPr>
                                        <a:rPr lang="tr-TR" sz="1600" i="1">
                                          <a:solidFill>
                                            <a:srgbClr val="292934"/>
                                          </a:solidFill>
                                          <a:latin typeface="Cambria Math" panose="02040503050406030204" pitchFamily="18" charset="0"/>
                                        </a:rPr>
                                      </m:ctrlPr>
                                    </m:dPr>
                                    <m:e>
                                      <m:r>
                                        <a:rPr lang="tr-TR" sz="1600" i="1">
                                          <a:solidFill>
                                            <a:srgbClr val="292934"/>
                                          </a:solidFill>
                                          <a:latin typeface="Cambria Math"/>
                                        </a:rPr>
                                        <m:t>𝐼𝑆𝐼</m:t>
                                      </m:r>
                                    </m:e>
                                  </m:d>
                                </m:den>
                              </m:f>
                            </m:e>
                          </m:func>
                        </m:e>
                      </m:d>
                    </m:oMath>
                  </m:oMathPara>
                </a14:m>
                <a:endParaRPr lang="tr-TR" sz="1600" b="0" dirty="0" smtClean="0"/>
              </a:p>
              <a:p>
                <a:pPr marL="0" indent="0">
                  <a:buNone/>
                </a:pPr>
                <a:r>
                  <a:rPr lang="tr-TR" dirty="0" smtClean="0"/>
                  <a:t>Hesaplamalar yapılırsa;</a:t>
                </a:r>
              </a:p>
              <a:p>
                <a:pPr marL="0" indent="0">
                  <a:buNone/>
                </a:pPr>
                <a:endParaRPr lang="tr-TR" dirty="0" smtClean="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𝑃</m:t>
                              </m:r>
                            </m:e>
                            <m:sub>
                              <m:r>
                                <a:rPr lang="tr-TR" b="0" i="1" smtClean="0">
                                  <a:latin typeface="Cambria Math"/>
                                </a:rPr>
                                <m:t>𝐼𝑆𝐼</m:t>
                              </m:r>
                              <m:r>
                                <a:rPr lang="tr-TR" b="0" i="1" smtClean="0">
                                  <a:latin typeface="Cambria Math"/>
                                </a:rPr>
                                <m:t>,</m:t>
                              </m:r>
                              <m:r>
                                <a:rPr lang="tr-TR" b="0" i="1" smtClean="0">
                                  <a:latin typeface="Cambria Math"/>
                                </a:rPr>
                                <m:t>𝑂𝑌𝑈𝑁</m:t>
                              </m:r>
                            </m:sub>
                          </m:sSub>
                        </m:e>
                      </m:d>
                      <m:r>
                        <a:rPr lang="tr-TR" b="0" i="1" smtClean="0">
                          <a:latin typeface="Cambria Math"/>
                        </a:rPr>
                        <m:t>=−</m:t>
                      </m:r>
                      <m:d>
                        <m:dPr>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a:rPr>
                                <m:t>4</m:t>
                              </m:r>
                            </m:num>
                            <m:den>
                              <m:r>
                                <a:rPr lang="tr-TR" b="0" i="1" smtClean="0">
                                  <a:latin typeface="Cambria Math"/>
                                </a:rPr>
                                <m:t>14</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4</m:t>
                                  </m:r>
                                </m:num>
                                <m:den>
                                  <m:r>
                                    <a:rPr lang="tr-TR" b="0" i="1" smtClean="0">
                                      <a:latin typeface="Cambria Math"/>
                                    </a:rPr>
                                    <m:t>14</m:t>
                                  </m:r>
                                </m:den>
                              </m:f>
                            </m:e>
                          </m:func>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6</m:t>
                              </m:r>
                            </m:num>
                            <m:den>
                              <m:r>
                                <a:rPr lang="tr-TR" b="0" i="1" smtClean="0">
                                  <a:latin typeface="Cambria Math"/>
                                </a:rPr>
                                <m:t>14</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6</m:t>
                                  </m:r>
                                </m:num>
                                <m:den>
                                  <m:r>
                                    <a:rPr lang="tr-TR" b="0" i="1" smtClean="0">
                                      <a:latin typeface="Cambria Math"/>
                                    </a:rPr>
                                    <m:t>14</m:t>
                                  </m:r>
                                </m:den>
                              </m:f>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4</m:t>
                                  </m:r>
                                </m:num>
                                <m:den>
                                  <m:r>
                                    <a:rPr lang="tr-TR" b="0" i="1" smtClean="0">
                                      <a:latin typeface="Cambria Math"/>
                                    </a:rPr>
                                    <m:t>14</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4</m:t>
                                      </m:r>
                                    </m:num>
                                    <m:den>
                                      <m:r>
                                        <a:rPr lang="tr-TR" b="0" i="1" smtClean="0">
                                          <a:latin typeface="Cambria Math"/>
                                        </a:rPr>
                                        <m:t>14</m:t>
                                      </m:r>
                                    </m:den>
                                  </m:f>
                                </m:e>
                              </m:func>
                            </m:e>
                          </m:func>
                        </m:e>
                      </m:d>
                    </m:oMath>
                  </m:oMathPara>
                </a14:m>
                <a:endParaRPr lang="tr-TR" dirty="0" smtClean="0"/>
              </a:p>
              <a:p>
                <a:pPr marL="0" indent="0">
                  <a:buNone/>
                </a:pPr>
                <a:r>
                  <a:rPr lang="tr-TR" dirty="0"/>
                  <a:t> </a:t>
                </a:r>
                <a:r>
                  <a:rPr lang="tr-TR" dirty="0" smtClean="0"/>
                  <a:t>                        = 1.577</a:t>
                </a:r>
              </a:p>
              <a:p>
                <a:pPr marL="0" indent="0">
                  <a:buNone/>
                </a:pPr>
                <a:endParaRPr lang="tr-TR" dirty="0"/>
              </a:p>
              <a:p>
                <a:pPr marL="0" indent="0">
                  <a:buNone/>
                </a:pPr>
                <a:r>
                  <a:rPr lang="tr-TR" dirty="0" smtClean="0"/>
                  <a:t>Kazanç(ISI,OYUN)=0.029  hesaplanmıştı.</a:t>
                </a:r>
              </a:p>
              <a:p>
                <a:pPr marL="0" indent="0">
                  <a:buNone/>
                </a:pPr>
                <a:endParaRPr lang="tr-TR" dirty="0" smtClean="0"/>
              </a:p>
              <a:p>
                <a:pPr marL="0" indent="0" algn="ctr">
                  <a:buNone/>
                </a:pPr>
                <a:r>
                  <a:rPr lang="tr-TR" dirty="0" smtClean="0"/>
                  <a:t>Kazanç oranı(ISI,OYUN)=</a:t>
                </a:r>
                <a14:m>
                  <m:oMath xmlns:m="http://schemas.openxmlformats.org/officeDocument/2006/math">
                    <m:f>
                      <m:fPr>
                        <m:ctrlPr>
                          <a:rPr lang="tr-TR" i="1" smtClean="0">
                            <a:latin typeface="Cambria Math" panose="02040503050406030204" pitchFamily="18" charset="0"/>
                          </a:rPr>
                        </m:ctrlPr>
                      </m:fPr>
                      <m:num>
                        <m:r>
                          <a:rPr lang="tr-TR" b="0" i="1" smtClean="0">
                            <a:latin typeface="Cambria Math"/>
                          </a:rPr>
                          <m:t>0.029</m:t>
                        </m:r>
                      </m:num>
                      <m:den>
                        <m:r>
                          <a:rPr lang="tr-TR" b="0" i="1" smtClean="0">
                            <a:latin typeface="Cambria Math"/>
                          </a:rPr>
                          <m:t>1.577</m:t>
                        </m:r>
                      </m:den>
                    </m:f>
                  </m:oMath>
                </a14:m>
                <a:r>
                  <a:rPr lang="tr-TR" dirty="0" smtClean="0"/>
                  <a:t>=0.018</a:t>
                </a: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764704"/>
                <a:ext cx="8229600" cy="5712296"/>
              </a:xfrm>
              <a:blipFill rotWithShape="1">
                <a:blip r:embed="rId2"/>
                <a:stretch>
                  <a:fillRect l="-1111" t="-746"/>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40525192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764704"/>
                <a:ext cx="8229600" cy="5712296"/>
              </a:xfrm>
            </p:spPr>
            <p:txBody>
              <a:bodyPr/>
              <a:lstStyle/>
              <a:p>
                <a:pPr algn="just">
                  <a:buFont typeface="Wingdings" pitchFamily="2" charset="2"/>
                  <a:buChar char="v"/>
                </a:pPr>
                <a:r>
                  <a:rPr lang="tr-TR" dirty="0" smtClean="0"/>
                  <a:t>  Benzer biçimde RÜZGAR niteliği için şu şekilde hesaplamalar yapılır:</a:t>
                </a:r>
              </a:p>
              <a:p>
                <a:pPr marL="0" indent="0" algn="just">
                  <a:buNone/>
                </a:pPr>
                <a:endParaRPr lang="tr-TR" dirty="0"/>
              </a:p>
              <a:p>
                <a:pPr marL="0" indent="0" algn="just">
                  <a:buNone/>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𝑃</m:t>
                              </m:r>
                            </m:e>
                            <m:sub>
                              <m:r>
                                <a:rPr lang="tr-TR" b="0" i="1" smtClean="0">
                                  <a:latin typeface="Cambria Math"/>
                                </a:rPr>
                                <m:t>𝑅</m:t>
                              </m:r>
                              <m:r>
                                <a:rPr lang="tr-TR" b="0" i="1" smtClean="0">
                                  <a:latin typeface="Cambria Math"/>
                                </a:rPr>
                                <m:t>Ü</m:t>
                              </m:r>
                              <m:r>
                                <a:rPr lang="tr-TR" b="0" i="1" smtClean="0">
                                  <a:latin typeface="Cambria Math"/>
                                </a:rPr>
                                <m:t>𝑍𝐺𝐴𝑅</m:t>
                              </m:r>
                              <m:r>
                                <a:rPr lang="tr-TR" b="0" i="1" smtClean="0">
                                  <a:latin typeface="Cambria Math"/>
                                </a:rPr>
                                <m:t>,</m:t>
                              </m:r>
                              <m:r>
                                <a:rPr lang="tr-TR" b="0" i="1" smtClean="0">
                                  <a:latin typeface="Cambria Math"/>
                                </a:rPr>
                                <m:t>𝑂𝑌𝑈𝑁</m:t>
                              </m:r>
                            </m:sub>
                          </m:sSub>
                        </m:e>
                      </m:d>
                      <m:r>
                        <a:rPr lang="tr-TR" b="0" i="1" smtClean="0">
                          <a:latin typeface="Cambria Math"/>
                        </a:rPr>
                        <m:t>=−</m:t>
                      </m:r>
                      <m:nary>
                        <m:naryPr>
                          <m:chr m:val="∑"/>
                          <m:ctrlPr>
                            <a:rPr lang="tr-TR" b="0" i="1" smtClean="0">
                              <a:latin typeface="Cambria Math" panose="02040503050406030204" pitchFamily="18" charset="0"/>
                            </a:rPr>
                          </m:ctrlPr>
                        </m:naryPr>
                        <m:sub>
                          <m:r>
                            <m:rPr>
                              <m:brk m:alnAt="23"/>
                            </m:rPr>
                            <a:rPr lang="tr-TR" b="0" i="1" smtClean="0">
                              <a:latin typeface="Cambria Math"/>
                            </a:rPr>
                            <m:t>𝑖</m:t>
                          </m:r>
                          <m:r>
                            <a:rPr lang="tr-TR" b="0" i="1" smtClean="0">
                              <a:latin typeface="Cambria Math"/>
                            </a:rPr>
                            <m:t>=1</m:t>
                          </m:r>
                        </m:sub>
                        <m:sup>
                          <m:r>
                            <a:rPr lang="tr-TR" b="0" i="1" smtClean="0">
                              <a:latin typeface="Cambria Math"/>
                            </a:rPr>
                            <m:t>2</m:t>
                          </m:r>
                        </m:sup>
                        <m:e>
                          <m:f>
                            <m:fPr>
                              <m:ctrlPr>
                                <a:rPr lang="tr-TR" b="0" i="1" smtClean="0">
                                  <a:latin typeface="Cambria Math" panose="02040503050406030204" pitchFamily="18" charset="0"/>
                                </a:rPr>
                              </m:ctrlPr>
                            </m:fPr>
                            <m:num>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𝑇</m:t>
                                      </m:r>
                                    </m:e>
                                    <m:sub>
                                      <m:r>
                                        <a:rPr lang="tr-TR" b="0" i="1" smtClean="0">
                                          <a:latin typeface="Cambria Math"/>
                                        </a:rPr>
                                        <m:t>𝑖</m:t>
                                      </m:r>
                                    </m:sub>
                                  </m:sSub>
                                </m:e>
                              </m:d>
                            </m:num>
                            <m:den>
                              <m:d>
                                <m:dPr>
                                  <m:begChr m:val="|"/>
                                  <m:endChr m:val="|"/>
                                  <m:ctrlPr>
                                    <a:rPr lang="tr-TR" b="0" i="1" smtClean="0">
                                      <a:latin typeface="Cambria Math" panose="02040503050406030204" pitchFamily="18" charset="0"/>
                                    </a:rPr>
                                  </m:ctrlPr>
                                </m:dPr>
                                <m:e>
                                  <m:r>
                                    <a:rPr lang="tr-TR" b="0" i="1" smtClean="0">
                                      <a:latin typeface="Cambria Math"/>
                                    </a:rPr>
                                    <m:t>𝑇</m:t>
                                  </m:r>
                                </m:e>
                              </m:d>
                            </m:den>
                          </m:f>
                        </m:e>
                      </m:nary>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𝑇</m:t>
                                      </m:r>
                                    </m:e>
                                    <m:sub>
                                      <m:r>
                                        <a:rPr lang="tr-TR" b="0" i="1" smtClean="0">
                                          <a:latin typeface="Cambria Math"/>
                                        </a:rPr>
                                        <m:t>𝑖</m:t>
                                      </m:r>
                                    </m:sub>
                                  </m:sSub>
                                </m:e>
                              </m:d>
                            </m:num>
                            <m:den>
                              <m:d>
                                <m:dPr>
                                  <m:begChr m:val="|"/>
                                  <m:endChr m:val="|"/>
                                  <m:ctrlPr>
                                    <a:rPr lang="tr-TR" b="0" i="1" smtClean="0">
                                      <a:latin typeface="Cambria Math" panose="02040503050406030204" pitchFamily="18" charset="0"/>
                                    </a:rPr>
                                  </m:ctrlPr>
                                </m:dPr>
                                <m:e>
                                  <m:r>
                                    <a:rPr lang="tr-TR" b="0" i="1" smtClean="0">
                                      <a:latin typeface="Cambria Math"/>
                                    </a:rPr>
                                    <m:t>𝑇</m:t>
                                  </m:r>
                                </m:e>
                              </m:d>
                            </m:den>
                          </m:f>
                        </m:e>
                      </m:func>
                    </m:oMath>
                  </m:oMathPara>
                </a14:m>
                <a:endParaRPr lang="tr-TR" dirty="0" smtClean="0"/>
              </a:p>
              <a:p>
                <a:pPr marL="0" indent="0" algn="just">
                  <a:buNone/>
                </a:pPr>
                <a:r>
                  <a:rPr lang="tr-TR" dirty="0"/>
                  <a:t> </a:t>
                </a:r>
                <a:r>
                  <a:rPr lang="tr-TR" dirty="0" smtClean="0"/>
                  <a:t>                   = -</a:t>
                </a:r>
                <a14:m>
                  <m:oMath xmlns:m="http://schemas.openxmlformats.org/officeDocument/2006/math">
                    <m:d>
                      <m:dPr>
                        <m:ctrlPr>
                          <a:rPr lang="tr-TR" i="1" smtClean="0">
                            <a:latin typeface="Cambria Math" panose="02040503050406030204" pitchFamily="18" charset="0"/>
                          </a:rPr>
                        </m:ctrlPr>
                      </m:dPr>
                      <m:e>
                        <m:f>
                          <m:fPr>
                            <m:ctrlPr>
                              <a:rPr lang="tr-TR" i="1" smtClean="0">
                                <a:latin typeface="Cambria Math" panose="02040503050406030204" pitchFamily="18" charset="0"/>
                              </a:rPr>
                            </m:ctrlPr>
                          </m:fPr>
                          <m:num>
                            <m:r>
                              <a:rPr lang="tr-TR" b="0" i="1" smtClean="0">
                                <a:latin typeface="Cambria Math"/>
                              </a:rPr>
                              <m:t>6</m:t>
                            </m:r>
                          </m:num>
                          <m:den>
                            <m:r>
                              <a:rPr lang="tr-TR" b="0" i="1" smtClean="0">
                                <a:latin typeface="Cambria Math"/>
                              </a:rPr>
                              <m:t>14</m:t>
                            </m:r>
                          </m:den>
                        </m:f>
                        <m:func>
                          <m:funcPr>
                            <m:ctrlPr>
                              <a:rPr lang="tr-TR" i="1" smtClean="0">
                                <a:latin typeface="Cambria Math" panose="02040503050406030204" pitchFamily="18" charset="0"/>
                              </a:rPr>
                            </m:ctrlPr>
                          </m:funcPr>
                          <m:fName>
                            <m:sSub>
                              <m:sSubPr>
                                <m:ctrlPr>
                                  <a:rPr lang="tr-TR" i="1" smtClean="0">
                                    <a:latin typeface="Cambria Math" panose="02040503050406030204" pitchFamily="18" charset="0"/>
                                  </a:rPr>
                                </m:ctrlPr>
                              </m:sSubPr>
                              <m:e>
                                <m:r>
                                  <m:rPr>
                                    <m:sty m:val="p"/>
                                  </m:rPr>
                                  <a:rPr lang="tr-TR" i="0" smtClean="0">
                                    <a:latin typeface="Cambria Math"/>
                                  </a:rPr>
                                  <m:t>log</m:t>
                                </m:r>
                              </m:e>
                              <m:sub>
                                <m:r>
                                  <a:rPr lang="tr-TR" b="0" i="1" smtClean="0">
                                    <a:latin typeface="Cambria Math"/>
                                  </a:rPr>
                                  <m:t>2</m:t>
                                </m:r>
                              </m:sub>
                            </m:sSub>
                          </m:fName>
                          <m:e>
                            <m:f>
                              <m:fPr>
                                <m:ctrlPr>
                                  <a:rPr lang="tr-TR" i="1" smtClean="0">
                                    <a:latin typeface="Cambria Math" panose="02040503050406030204" pitchFamily="18" charset="0"/>
                                  </a:rPr>
                                </m:ctrlPr>
                              </m:fPr>
                              <m:num>
                                <m:r>
                                  <a:rPr lang="tr-TR" b="0" i="1" smtClean="0">
                                    <a:latin typeface="Cambria Math"/>
                                  </a:rPr>
                                  <m:t>6</m:t>
                                </m:r>
                              </m:num>
                              <m:den>
                                <m:r>
                                  <a:rPr lang="tr-TR" b="0" i="1" smtClean="0">
                                    <a:latin typeface="Cambria Math"/>
                                  </a:rPr>
                                  <m:t>14</m:t>
                                </m:r>
                              </m:den>
                            </m:f>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8</m:t>
                                </m:r>
                              </m:num>
                              <m:den>
                                <m:r>
                                  <a:rPr lang="tr-TR" b="0" i="1" smtClean="0">
                                    <a:latin typeface="Cambria Math"/>
                                  </a:rPr>
                                  <m:t>14</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8</m:t>
                                    </m:r>
                                  </m:num>
                                  <m:den>
                                    <m:r>
                                      <a:rPr lang="tr-TR" b="0" i="1" smtClean="0">
                                        <a:latin typeface="Cambria Math"/>
                                      </a:rPr>
                                      <m:t>14</m:t>
                                    </m:r>
                                  </m:den>
                                </m:f>
                              </m:e>
                            </m:func>
                          </m:e>
                        </m:func>
                      </m:e>
                    </m:d>
                    <m:r>
                      <a:rPr lang="tr-TR" b="0" i="0" smtClean="0">
                        <a:latin typeface="Cambria Math"/>
                      </a:rPr>
                      <m:t>=0.985</m:t>
                    </m:r>
                  </m:oMath>
                </a14:m>
                <a:endParaRPr lang="tr-TR" b="0" dirty="0" smtClean="0"/>
              </a:p>
              <a:p>
                <a:pPr marL="0" indent="0" algn="just">
                  <a:buNone/>
                </a:pPr>
                <a:endParaRPr lang="tr-TR" b="0" dirty="0" smtClean="0"/>
              </a:p>
              <a:p>
                <a:pPr marL="0" indent="0" algn="just">
                  <a:buNone/>
                </a:pPr>
                <a:r>
                  <a:rPr lang="tr-TR" dirty="0" smtClean="0"/>
                  <a:t>Kazanç(RÜZGAR,OYUN)=0.048 hesaplanmıştı,</a:t>
                </a:r>
              </a:p>
              <a:p>
                <a:pPr marL="0" indent="0" algn="just">
                  <a:buNone/>
                </a:pPr>
                <a:endParaRPr lang="tr-TR" dirty="0" smtClean="0"/>
              </a:p>
              <a:p>
                <a:pPr marL="0" indent="0" algn="ctr">
                  <a:buNone/>
                </a:pPr>
                <a:r>
                  <a:rPr lang="tr-TR" dirty="0" smtClean="0"/>
                  <a:t>Kazanç oranı(RÜZGAR,OYUN)</a:t>
                </a:r>
                <a:r>
                  <a:rPr lang="tr-TR" dirty="0">
                    <a:solidFill>
                      <a:srgbClr val="292934"/>
                    </a:solidFill>
                  </a:rPr>
                  <a:t>=</a:t>
                </a:r>
                <a14:m>
                  <m:oMath xmlns:m="http://schemas.openxmlformats.org/officeDocument/2006/math">
                    <m:f>
                      <m:fPr>
                        <m:ctrlPr>
                          <a:rPr lang="tr-TR" i="1">
                            <a:solidFill>
                              <a:srgbClr val="292934"/>
                            </a:solidFill>
                            <a:latin typeface="Cambria Math" panose="02040503050406030204" pitchFamily="18" charset="0"/>
                          </a:rPr>
                        </m:ctrlPr>
                      </m:fPr>
                      <m:num>
                        <m:r>
                          <a:rPr lang="tr-TR" i="1">
                            <a:solidFill>
                              <a:srgbClr val="292934"/>
                            </a:solidFill>
                            <a:latin typeface="Cambria Math"/>
                          </a:rPr>
                          <m:t>0.048</m:t>
                        </m:r>
                      </m:num>
                      <m:den>
                        <m:r>
                          <a:rPr lang="tr-TR" i="1">
                            <a:solidFill>
                              <a:srgbClr val="292934"/>
                            </a:solidFill>
                            <a:latin typeface="Cambria Math"/>
                          </a:rPr>
                          <m:t>0.985</m:t>
                        </m:r>
                      </m:den>
                    </m:f>
                  </m:oMath>
                </a14:m>
                <a:r>
                  <a:rPr lang="tr-TR" dirty="0">
                    <a:solidFill>
                      <a:srgbClr val="292934"/>
                    </a:solidFill>
                  </a:rPr>
                  <a:t>=0.049 </a:t>
                </a: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764704"/>
                <a:ext cx="8229600" cy="5712296"/>
              </a:xfrm>
              <a:blipFill rotWithShape="1">
                <a:blip r:embed="rId2"/>
                <a:stretch>
                  <a:fillRect l="-1111" t="-746"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29870651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C4.5 Algoritması</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600200"/>
                <a:ext cx="8229600" cy="5141168"/>
              </a:xfrm>
            </p:spPr>
            <p:txBody>
              <a:bodyPr/>
              <a:lstStyle/>
              <a:p>
                <a:pPr algn="just">
                  <a:buFont typeface="Wingdings" pitchFamily="2" charset="2"/>
                  <a:buChar char="v"/>
                </a:pPr>
                <a:r>
                  <a:rPr lang="tr-TR" dirty="0" smtClean="0"/>
                  <a:t> Bu algoritma, sayısal değerlere sahip niteliklerin de karar ağaçlarını oluşturma olanağı sağlamıştır. Ayrıca bilinmeyen nitelik değerlerine sahip örnek kümeleri için karar ağacının nasıl oluşturulabileceği konusunda bir yol sunmaktadır.</a:t>
                </a:r>
              </a:p>
              <a:p>
                <a:pPr marL="0" indent="0" algn="just">
                  <a:buNone/>
                </a:pPr>
                <a:r>
                  <a:rPr lang="tr-TR" dirty="0" smtClean="0">
                    <a:solidFill>
                      <a:srgbClr val="FF0000"/>
                    </a:solidFill>
                  </a:rPr>
                  <a:t>Sayısal Değerlere Sahip nitelikler:</a:t>
                </a:r>
              </a:p>
              <a:p>
                <a:pPr algn="just">
                  <a:buFont typeface="Wingdings" pitchFamily="2" charset="2"/>
                  <a:buChar char="v"/>
                </a:pPr>
                <a:r>
                  <a:rPr lang="tr-TR" dirty="0">
                    <a:solidFill>
                      <a:srgbClr val="FF0000"/>
                    </a:solidFill>
                  </a:rPr>
                  <a:t> </a:t>
                </a:r>
                <a:r>
                  <a:rPr lang="tr-TR" dirty="0" smtClean="0"/>
                  <a:t>Sayısal niteliklere ilişkin testlerin formüle edilmesinde bazı zorluklar görünebilir. Değerleri iki aralığa bölmek için gelişi güzel eşikler bulunmaktadır. Ancak en uygun </a:t>
                </a:r>
                <a:r>
                  <a:rPr lang="tr-TR" dirty="0" smtClean="0">
                    <a:solidFill>
                      <a:srgbClr val="FF0000"/>
                    </a:solidFill>
                  </a:rPr>
                  <a:t>t eşik değerini</a:t>
                </a:r>
                <a:r>
                  <a:rPr lang="tr-TR" dirty="0" smtClean="0"/>
                  <a:t> hesaplamak için çeşitli yollar bulunmaktadır. Eşik değerinin belirlenmesi amacıyla, en büyük bilgi kazancını sağlayacak biçimde bir eşik değer belirlenir. Bunun için nitelik değerleri sıralanır ve </a:t>
                </a:r>
                <a14:m>
                  <m:oMath xmlns:m="http://schemas.openxmlformats.org/officeDocument/2006/math">
                    <m:d>
                      <m:dPr>
                        <m:begChr m:val="{"/>
                        <m:endChr m:val="}"/>
                        <m:ctrlPr>
                          <a:rPr lang="tr-TR" i="1" smtClean="0">
                            <a:latin typeface="Cambria Math" panose="02040503050406030204" pitchFamily="18" charset="0"/>
                          </a:rPr>
                        </m:ctrlPr>
                      </m:dPr>
                      <m:e>
                        <m:sSub>
                          <m:sSubPr>
                            <m:ctrlPr>
                              <a:rPr lang="tr-TR" i="1" smtClean="0">
                                <a:latin typeface="Cambria Math" panose="02040503050406030204" pitchFamily="18" charset="0"/>
                              </a:rPr>
                            </m:ctrlPr>
                          </m:sSubPr>
                          <m:e>
                            <m:r>
                              <a:rPr lang="tr-TR" b="0" i="1" smtClean="0">
                                <a:latin typeface="Cambria Math"/>
                              </a:rPr>
                              <m:t>𝑣</m:t>
                            </m:r>
                          </m:e>
                          <m:sub>
                            <m:r>
                              <a:rPr lang="tr-TR" b="0" i="1" smtClean="0">
                                <a:latin typeface="Cambria Math"/>
                              </a:rPr>
                              <m:t>1</m:t>
                            </m:r>
                          </m:sub>
                        </m:sSub>
                        <m:r>
                          <a:rPr lang="tr-TR" b="0" i="1" smtClean="0">
                            <a:latin typeface="Cambria Math"/>
                          </a:rPr>
                          <m:t>,</m:t>
                        </m:r>
                        <m:sSub>
                          <m:sSubPr>
                            <m:ctrlPr>
                              <a:rPr lang="tr-TR" b="0" i="1" smtClean="0">
                                <a:latin typeface="Cambria Math" panose="02040503050406030204" pitchFamily="18" charset="0"/>
                              </a:rPr>
                            </m:ctrlPr>
                          </m:sSubPr>
                          <m:e>
                            <m:r>
                              <a:rPr lang="tr-TR" b="0" i="1" smtClean="0">
                                <a:latin typeface="Cambria Math"/>
                              </a:rPr>
                              <m:t>𝑣</m:t>
                            </m:r>
                          </m:e>
                          <m:sub>
                            <m:r>
                              <a:rPr lang="tr-TR" b="0" i="1" smtClean="0">
                                <a:latin typeface="Cambria Math"/>
                              </a:rPr>
                              <m:t>2</m:t>
                            </m:r>
                          </m:sub>
                        </m:sSub>
                        <m:r>
                          <a:rPr lang="tr-TR" b="0" i="1" smtClean="0">
                            <a:latin typeface="Cambria Math"/>
                          </a:rPr>
                          <m:t>,…,</m:t>
                        </m:r>
                        <m:sSub>
                          <m:sSubPr>
                            <m:ctrlPr>
                              <a:rPr lang="tr-TR" b="0" i="1" smtClean="0">
                                <a:latin typeface="Cambria Math" panose="02040503050406030204" pitchFamily="18" charset="0"/>
                              </a:rPr>
                            </m:ctrlPr>
                          </m:sSubPr>
                          <m:e>
                            <m:r>
                              <a:rPr lang="tr-TR" b="0" i="1" smtClean="0">
                                <a:latin typeface="Cambria Math"/>
                              </a:rPr>
                              <m:t>𝑣</m:t>
                            </m:r>
                          </m:e>
                          <m:sub>
                            <m:r>
                              <a:rPr lang="tr-TR" b="0" i="1" smtClean="0">
                                <a:latin typeface="Cambria Math"/>
                              </a:rPr>
                              <m:t>3</m:t>
                            </m:r>
                          </m:sub>
                        </m:sSub>
                      </m:e>
                    </m:d>
                  </m:oMath>
                </a14:m>
                <a:r>
                  <a:rPr lang="tr-TR" dirty="0" smtClean="0">
                    <a:solidFill>
                      <a:srgbClr val="FF0000"/>
                    </a:solidFill>
                  </a:rPr>
                  <a:t> </a:t>
                </a:r>
                <a:r>
                  <a:rPr lang="tr-TR" dirty="0" smtClean="0"/>
                  <a:t>biçimini alır.</a:t>
                </a: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600200"/>
                <a:ext cx="8229600" cy="5141168"/>
              </a:xfrm>
              <a:blipFill rotWithShape="1">
                <a:blip r:embed="rId2"/>
                <a:stretch>
                  <a:fillRect l="-1111" t="-830"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2772957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051720" y="476672"/>
            <a:ext cx="6399212" cy="6120680"/>
          </a:xfrm>
        </p:spPr>
        <p:txBody>
          <a:bodyPr/>
          <a:lstStyle/>
          <a:p>
            <a:pPr marL="0" indent="0">
              <a:buNone/>
            </a:pPr>
            <a:r>
              <a:rPr lang="tr-TR" sz="1800" dirty="0" smtClean="0"/>
              <a:t>Test verisi</a:t>
            </a:r>
          </a:p>
          <a:p>
            <a:pPr marL="0" indent="0">
              <a:buNone/>
            </a:pPr>
            <a:endParaRPr lang="tr-TR" sz="1800" dirty="0"/>
          </a:p>
        </p:txBody>
      </p:sp>
      <p:graphicFrame>
        <p:nvGraphicFramePr>
          <p:cNvPr id="5" name="Tablo 4"/>
          <p:cNvGraphicFramePr>
            <a:graphicFrameLocks noGrp="1"/>
          </p:cNvGraphicFramePr>
          <p:nvPr>
            <p:extLst>
              <p:ext uri="{D42A27DB-BD31-4B8C-83A1-F6EECF244321}">
                <p14:modId xmlns:p14="http://schemas.microsoft.com/office/powerpoint/2010/main" val="3739501545"/>
              </p:ext>
            </p:extLst>
          </p:nvPr>
        </p:nvGraphicFramePr>
        <p:xfrm>
          <a:off x="2123728" y="1014095"/>
          <a:ext cx="4752528" cy="1828800"/>
        </p:xfrm>
        <a:graphic>
          <a:graphicData uri="http://schemas.openxmlformats.org/drawingml/2006/table">
            <a:tbl>
              <a:tblPr firstRow="1" bandRow="1">
                <a:tableStyleId>{08FB837D-C827-4EFA-A057-4D05807E0F7C}</a:tableStyleId>
              </a:tblPr>
              <a:tblGrid>
                <a:gridCol w="1188132">
                  <a:extLst>
                    <a:ext uri="{9D8B030D-6E8A-4147-A177-3AD203B41FA5}">
                      <a16:colId xmlns:a16="http://schemas.microsoft.com/office/drawing/2014/main" xmlns="" val="20000"/>
                    </a:ext>
                  </a:extLst>
                </a:gridCol>
                <a:gridCol w="1188132">
                  <a:extLst>
                    <a:ext uri="{9D8B030D-6E8A-4147-A177-3AD203B41FA5}">
                      <a16:colId xmlns:a16="http://schemas.microsoft.com/office/drawing/2014/main" xmlns="" val="20001"/>
                    </a:ext>
                  </a:extLst>
                </a:gridCol>
                <a:gridCol w="1188132">
                  <a:extLst>
                    <a:ext uri="{9D8B030D-6E8A-4147-A177-3AD203B41FA5}">
                      <a16:colId xmlns:a16="http://schemas.microsoft.com/office/drawing/2014/main" xmlns="" val="20002"/>
                    </a:ext>
                  </a:extLst>
                </a:gridCol>
                <a:gridCol w="1188132">
                  <a:extLst>
                    <a:ext uri="{9D8B030D-6E8A-4147-A177-3AD203B41FA5}">
                      <a16:colId xmlns:a16="http://schemas.microsoft.com/office/drawing/2014/main" xmlns="" val="20003"/>
                    </a:ext>
                  </a:extLst>
                </a:gridCol>
              </a:tblGrid>
              <a:tr h="244058">
                <a:tc>
                  <a:txBody>
                    <a:bodyPr/>
                    <a:lstStyle/>
                    <a:p>
                      <a:r>
                        <a:rPr lang="tr-TR" dirty="0" smtClean="0"/>
                        <a:t>Müşteri</a:t>
                      </a:r>
                      <a:endParaRPr lang="tr-TR" dirty="0"/>
                    </a:p>
                  </a:txBody>
                  <a:tcPr/>
                </a:tc>
                <a:tc>
                  <a:txBody>
                    <a:bodyPr/>
                    <a:lstStyle/>
                    <a:p>
                      <a:r>
                        <a:rPr lang="tr-TR" dirty="0" smtClean="0"/>
                        <a:t>Borç</a:t>
                      </a:r>
                      <a:endParaRPr lang="tr-TR" dirty="0"/>
                    </a:p>
                  </a:txBody>
                  <a:tcPr/>
                </a:tc>
                <a:tc>
                  <a:txBody>
                    <a:bodyPr/>
                    <a:lstStyle/>
                    <a:p>
                      <a:r>
                        <a:rPr lang="tr-TR" dirty="0" smtClean="0"/>
                        <a:t>Gelir</a:t>
                      </a:r>
                      <a:endParaRPr lang="tr-TR" dirty="0"/>
                    </a:p>
                  </a:txBody>
                  <a:tcPr/>
                </a:tc>
                <a:tc>
                  <a:txBody>
                    <a:bodyPr/>
                    <a:lstStyle/>
                    <a:p>
                      <a:r>
                        <a:rPr lang="tr-TR" dirty="0" smtClean="0"/>
                        <a:t>Risk</a:t>
                      </a:r>
                      <a:endParaRPr lang="tr-TR" dirty="0"/>
                    </a:p>
                  </a:txBody>
                  <a:tcPr/>
                </a:tc>
                <a:extLst>
                  <a:ext uri="{0D108BD9-81ED-4DB2-BD59-A6C34878D82A}">
                    <a16:rowId xmlns:a16="http://schemas.microsoft.com/office/drawing/2014/main" xmlns="" val="10000"/>
                  </a:ext>
                </a:extLst>
              </a:tr>
              <a:tr h="244058">
                <a:tc>
                  <a:txBody>
                    <a:bodyPr/>
                    <a:lstStyle/>
                    <a:p>
                      <a:r>
                        <a:rPr lang="tr-TR" dirty="0" smtClean="0"/>
                        <a:t>Halit</a:t>
                      </a:r>
                      <a:endParaRPr lang="tr-TR" dirty="0"/>
                    </a:p>
                  </a:txBody>
                  <a:tcPr/>
                </a:tc>
                <a:tc>
                  <a:txBody>
                    <a:bodyPr/>
                    <a:lstStyle/>
                    <a:p>
                      <a:r>
                        <a:rPr lang="tr-TR" dirty="0" smtClean="0"/>
                        <a:t>Yüksek</a:t>
                      </a:r>
                      <a:endParaRPr lang="tr-TR" dirty="0"/>
                    </a:p>
                  </a:txBody>
                  <a:tcPr/>
                </a:tc>
                <a:tc>
                  <a:txBody>
                    <a:bodyPr/>
                    <a:lstStyle/>
                    <a:p>
                      <a:r>
                        <a:rPr lang="tr-TR" dirty="0" smtClean="0"/>
                        <a:t>Düşük</a:t>
                      </a:r>
                      <a:endParaRPr lang="tr-TR" dirty="0"/>
                    </a:p>
                  </a:txBody>
                  <a:tcPr/>
                </a:tc>
                <a:tc>
                  <a:txBody>
                    <a:bodyPr/>
                    <a:lstStyle/>
                    <a:p>
                      <a:r>
                        <a:rPr lang="tr-TR" dirty="0" smtClean="0"/>
                        <a:t>Kötü</a:t>
                      </a:r>
                      <a:endParaRPr lang="tr-TR" dirty="0"/>
                    </a:p>
                  </a:txBody>
                  <a:tcPr/>
                </a:tc>
                <a:extLst>
                  <a:ext uri="{0D108BD9-81ED-4DB2-BD59-A6C34878D82A}">
                    <a16:rowId xmlns:a16="http://schemas.microsoft.com/office/drawing/2014/main" xmlns="" val="10001"/>
                  </a:ext>
                </a:extLst>
              </a:tr>
              <a:tr h="244058">
                <a:tc>
                  <a:txBody>
                    <a:bodyPr/>
                    <a:lstStyle/>
                    <a:p>
                      <a:r>
                        <a:rPr lang="tr-TR" dirty="0" smtClean="0"/>
                        <a:t>Eser</a:t>
                      </a:r>
                      <a:endParaRPr lang="tr-TR" dirty="0"/>
                    </a:p>
                  </a:txBody>
                  <a:tcPr/>
                </a:tc>
                <a:tc>
                  <a:txBody>
                    <a:bodyPr/>
                    <a:lstStyle/>
                    <a:p>
                      <a:r>
                        <a:rPr lang="tr-TR" dirty="0" smtClean="0"/>
                        <a:t>Düşük</a:t>
                      </a:r>
                      <a:endParaRPr lang="tr-TR" dirty="0"/>
                    </a:p>
                  </a:txBody>
                  <a:tcPr/>
                </a:tc>
                <a:tc>
                  <a:txBody>
                    <a:bodyPr/>
                    <a:lstStyle/>
                    <a:p>
                      <a:r>
                        <a:rPr lang="tr-TR" dirty="0" smtClean="0"/>
                        <a:t>Yüksek</a:t>
                      </a:r>
                      <a:endParaRPr lang="tr-TR" dirty="0"/>
                    </a:p>
                  </a:txBody>
                  <a:tcPr/>
                </a:tc>
                <a:tc>
                  <a:txBody>
                    <a:bodyPr/>
                    <a:lstStyle/>
                    <a:p>
                      <a:r>
                        <a:rPr lang="tr-TR" dirty="0" smtClean="0"/>
                        <a:t>İyi</a:t>
                      </a:r>
                      <a:endParaRPr lang="tr-TR" dirty="0"/>
                    </a:p>
                  </a:txBody>
                  <a:tcPr/>
                </a:tc>
                <a:extLst>
                  <a:ext uri="{0D108BD9-81ED-4DB2-BD59-A6C34878D82A}">
                    <a16:rowId xmlns:a16="http://schemas.microsoft.com/office/drawing/2014/main" xmlns="" val="10002"/>
                  </a:ext>
                </a:extLst>
              </a:tr>
              <a:tr h="244058">
                <a:tc>
                  <a:txBody>
                    <a:bodyPr/>
                    <a:lstStyle/>
                    <a:p>
                      <a:r>
                        <a:rPr lang="tr-TR" dirty="0" smtClean="0"/>
                        <a:t>Selin</a:t>
                      </a:r>
                      <a:endParaRPr lang="tr-TR" dirty="0"/>
                    </a:p>
                  </a:txBody>
                  <a:tcPr/>
                </a:tc>
                <a:tc>
                  <a:txBody>
                    <a:bodyPr/>
                    <a:lstStyle/>
                    <a:p>
                      <a:r>
                        <a:rPr lang="tr-TR" dirty="0" smtClean="0"/>
                        <a:t>Düşük</a:t>
                      </a:r>
                      <a:endParaRPr lang="tr-TR" dirty="0"/>
                    </a:p>
                  </a:txBody>
                  <a:tcPr/>
                </a:tc>
                <a:tc>
                  <a:txBody>
                    <a:bodyPr/>
                    <a:lstStyle/>
                    <a:p>
                      <a:r>
                        <a:rPr lang="tr-TR" dirty="0" smtClean="0"/>
                        <a:t>Düşük</a:t>
                      </a:r>
                      <a:endParaRPr lang="tr-TR" dirty="0"/>
                    </a:p>
                  </a:txBody>
                  <a:tcPr/>
                </a:tc>
                <a:tc>
                  <a:txBody>
                    <a:bodyPr/>
                    <a:lstStyle/>
                    <a:p>
                      <a:r>
                        <a:rPr lang="tr-TR" dirty="0" smtClean="0"/>
                        <a:t>Kötü</a:t>
                      </a:r>
                      <a:endParaRPr lang="tr-TR" dirty="0"/>
                    </a:p>
                  </a:txBody>
                  <a:tcPr/>
                </a:tc>
                <a:extLst>
                  <a:ext uri="{0D108BD9-81ED-4DB2-BD59-A6C34878D82A}">
                    <a16:rowId xmlns:a16="http://schemas.microsoft.com/office/drawing/2014/main" xmlns="" val="10003"/>
                  </a:ext>
                </a:extLst>
              </a:tr>
              <a:tr h="244058">
                <a:tc>
                  <a:txBody>
                    <a:bodyPr/>
                    <a:lstStyle/>
                    <a:p>
                      <a:r>
                        <a:rPr lang="tr-TR" dirty="0" smtClean="0"/>
                        <a:t>Mehmet</a:t>
                      </a:r>
                      <a:endParaRPr lang="tr-TR" dirty="0"/>
                    </a:p>
                  </a:txBody>
                  <a:tcPr/>
                </a:tc>
                <a:tc>
                  <a:txBody>
                    <a:bodyPr/>
                    <a:lstStyle/>
                    <a:p>
                      <a:r>
                        <a:rPr lang="tr-TR" dirty="0" smtClean="0"/>
                        <a:t>Yüksek</a:t>
                      </a:r>
                      <a:endParaRPr lang="tr-TR" dirty="0"/>
                    </a:p>
                  </a:txBody>
                  <a:tcPr/>
                </a:tc>
                <a:tc>
                  <a:txBody>
                    <a:bodyPr/>
                    <a:lstStyle/>
                    <a:p>
                      <a:r>
                        <a:rPr lang="tr-TR" dirty="0" smtClean="0"/>
                        <a:t>Yüksek</a:t>
                      </a:r>
                      <a:endParaRPr lang="tr-TR" dirty="0"/>
                    </a:p>
                  </a:txBody>
                  <a:tcPr/>
                </a:tc>
                <a:tc>
                  <a:txBody>
                    <a:bodyPr/>
                    <a:lstStyle/>
                    <a:p>
                      <a:r>
                        <a:rPr lang="tr-TR" dirty="0" smtClean="0"/>
                        <a:t>Kötü</a:t>
                      </a:r>
                      <a:endParaRPr lang="tr-TR" dirty="0"/>
                    </a:p>
                  </a:txBody>
                  <a:tcPr/>
                </a:tc>
                <a:extLst>
                  <a:ext uri="{0D108BD9-81ED-4DB2-BD59-A6C34878D82A}">
                    <a16:rowId xmlns:a16="http://schemas.microsoft.com/office/drawing/2014/main" xmlns="" val="10004"/>
                  </a:ext>
                </a:extLst>
              </a:tr>
            </a:tbl>
          </a:graphicData>
        </a:graphic>
      </p:graphicFrame>
      <p:sp>
        <p:nvSpPr>
          <p:cNvPr id="6" name="Aşağı Ok 5"/>
          <p:cNvSpPr/>
          <p:nvPr/>
        </p:nvSpPr>
        <p:spPr>
          <a:xfrm>
            <a:off x="4283968" y="2836039"/>
            <a:ext cx="360040"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aphicFrame>
        <p:nvGraphicFramePr>
          <p:cNvPr id="8" name="Tablo 7"/>
          <p:cNvGraphicFramePr>
            <a:graphicFrameLocks noGrp="1"/>
          </p:cNvGraphicFramePr>
          <p:nvPr>
            <p:extLst>
              <p:ext uri="{D42A27DB-BD31-4B8C-83A1-F6EECF244321}">
                <p14:modId xmlns:p14="http://schemas.microsoft.com/office/powerpoint/2010/main" val="3497663812"/>
              </p:ext>
            </p:extLst>
          </p:nvPr>
        </p:nvGraphicFramePr>
        <p:xfrm>
          <a:off x="2447764" y="3484111"/>
          <a:ext cx="4032448" cy="1828800"/>
        </p:xfrm>
        <a:graphic>
          <a:graphicData uri="http://schemas.openxmlformats.org/drawingml/2006/table">
            <a:tbl>
              <a:tblPr firstRow="1" bandRow="1">
                <a:tableStyleId>{5C22544A-7EE6-4342-B048-85BDC9FD1C3A}</a:tableStyleId>
              </a:tblPr>
              <a:tblGrid>
                <a:gridCol w="4032448">
                  <a:extLst>
                    <a:ext uri="{9D8B030D-6E8A-4147-A177-3AD203B41FA5}">
                      <a16:colId xmlns:a16="http://schemas.microsoft.com/office/drawing/2014/main" xmlns="" val="20000"/>
                    </a:ext>
                  </a:extLst>
                </a:gridCol>
              </a:tblGrid>
              <a:tr h="277010">
                <a:tc>
                  <a:txBody>
                    <a:bodyPr/>
                    <a:lstStyle/>
                    <a:p>
                      <a:pPr algn="ctr"/>
                      <a:r>
                        <a:rPr lang="tr-TR" b="1" dirty="0" err="1" smtClean="0">
                          <a:solidFill>
                            <a:schemeClr val="tx1"/>
                          </a:solidFill>
                        </a:rPr>
                        <a:t>Sınıflayıcı</a:t>
                      </a:r>
                      <a:r>
                        <a:rPr lang="tr-TR" b="1" dirty="0" smtClean="0">
                          <a:solidFill>
                            <a:schemeClr val="tx1"/>
                          </a:solidFill>
                        </a:rPr>
                        <a:t> Model</a:t>
                      </a:r>
                      <a:endParaRPr lang="tr-TR" b="1" dirty="0">
                        <a:solidFill>
                          <a:schemeClr val="tx1"/>
                        </a:solidFill>
                      </a:endParaRPr>
                    </a:p>
                  </a:txBody>
                  <a:tcPr/>
                </a:tc>
                <a:extLst>
                  <a:ext uri="{0D108BD9-81ED-4DB2-BD59-A6C34878D82A}">
                    <a16:rowId xmlns:a16="http://schemas.microsoft.com/office/drawing/2014/main" xmlns="" val="10000"/>
                  </a:ext>
                </a:extLst>
              </a:tr>
              <a:tr h="11080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smtClean="0">
                          <a:ln>
                            <a:noFill/>
                          </a:ln>
                          <a:solidFill>
                            <a:srgbClr val="000000"/>
                          </a:solidFill>
                          <a:effectLst/>
                          <a:uLnTx/>
                          <a:uFillTx/>
                          <a:latin typeface="+mn-lt"/>
                          <a:ea typeface="+mn-ea"/>
                          <a:cs typeface="+mn-cs"/>
                        </a:rPr>
                        <a:t>EĞER Borç= Yüksek ise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smtClean="0">
                          <a:ln>
                            <a:noFill/>
                          </a:ln>
                          <a:solidFill>
                            <a:srgbClr val="000000"/>
                          </a:solidFill>
                          <a:effectLst/>
                          <a:uLnTx/>
                          <a:uFillTx/>
                          <a:latin typeface="+mn-lt"/>
                          <a:ea typeface="+mn-ea"/>
                          <a:cs typeface="+mn-cs"/>
                        </a:rPr>
                        <a:t>                   Risk=KÖTÜ;</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smtClean="0">
                          <a:ln>
                            <a:noFill/>
                          </a:ln>
                          <a:solidFill>
                            <a:srgbClr val="000000"/>
                          </a:solidFill>
                          <a:effectLst/>
                          <a:uLnTx/>
                          <a:uFillTx/>
                          <a:latin typeface="+mn-lt"/>
                          <a:ea typeface="+mn-ea"/>
                          <a:cs typeface="+mn-cs"/>
                        </a:rPr>
                        <a:t>EĞER Borç= Düşük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smtClean="0">
                          <a:ln>
                            <a:noFill/>
                          </a:ln>
                          <a:solidFill>
                            <a:srgbClr val="000000"/>
                          </a:solidFill>
                          <a:effectLst/>
                          <a:uLnTx/>
                          <a:uFillTx/>
                          <a:latin typeface="+mn-lt"/>
                          <a:ea typeface="+mn-ea"/>
                          <a:cs typeface="+mn-cs"/>
                        </a:rPr>
                        <a:t>                   ve Gelir=DÜŞÜK ise Risk= KÖTÜ;</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smtClean="0">
                          <a:ln>
                            <a:noFill/>
                          </a:ln>
                          <a:solidFill>
                            <a:srgbClr val="000000"/>
                          </a:solidFill>
                          <a:effectLst/>
                          <a:uLnTx/>
                          <a:uFillTx/>
                          <a:latin typeface="+mn-lt"/>
                          <a:ea typeface="+mn-ea"/>
                          <a:cs typeface="+mn-cs"/>
                        </a:rPr>
                        <a:t>EĞER Borç= Düşük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smtClean="0">
                          <a:ln>
                            <a:noFill/>
                          </a:ln>
                          <a:solidFill>
                            <a:srgbClr val="000000"/>
                          </a:solidFill>
                          <a:effectLst/>
                          <a:uLnTx/>
                          <a:uFillTx/>
                          <a:latin typeface="+mn-lt"/>
                          <a:ea typeface="+mn-ea"/>
                          <a:cs typeface="+mn-cs"/>
                        </a:rPr>
                        <a:t>                   ve Gelir=YÜKSEK ise RİSK=İYİ;</a:t>
                      </a:r>
                    </a:p>
                    <a:p>
                      <a:endParaRPr lang="tr-TR" dirty="0"/>
                    </a:p>
                  </a:txBody>
                  <a:tcPr/>
                </a:tc>
                <a:extLst>
                  <a:ext uri="{0D108BD9-81ED-4DB2-BD59-A6C34878D82A}">
                    <a16:rowId xmlns:a16="http://schemas.microsoft.com/office/drawing/2014/main" xmlns="" val="10001"/>
                  </a:ext>
                </a:extLst>
              </a:tr>
            </a:tbl>
          </a:graphicData>
        </a:graphic>
      </p:graphicFrame>
      <p:sp>
        <p:nvSpPr>
          <p:cNvPr id="9" name="Aşağı Ok 8"/>
          <p:cNvSpPr/>
          <p:nvPr/>
        </p:nvSpPr>
        <p:spPr>
          <a:xfrm>
            <a:off x="4248455" y="5272630"/>
            <a:ext cx="484632" cy="489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aphicFrame>
        <p:nvGraphicFramePr>
          <p:cNvPr id="10" name="Tablo 9"/>
          <p:cNvGraphicFramePr>
            <a:graphicFrameLocks noGrp="1"/>
          </p:cNvGraphicFramePr>
          <p:nvPr>
            <p:extLst>
              <p:ext uri="{D42A27DB-BD31-4B8C-83A1-F6EECF244321}">
                <p14:modId xmlns:p14="http://schemas.microsoft.com/office/powerpoint/2010/main" val="82812284"/>
              </p:ext>
            </p:extLst>
          </p:nvPr>
        </p:nvGraphicFramePr>
        <p:xfrm>
          <a:off x="1907704" y="5761834"/>
          <a:ext cx="4680520" cy="741680"/>
        </p:xfrm>
        <a:graphic>
          <a:graphicData uri="http://schemas.openxmlformats.org/drawingml/2006/table">
            <a:tbl>
              <a:tblPr firstRow="1" bandRow="1">
                <a:tableStyleId>{284E427A-3D55-4303-BF80-6455036E1DE7}</a:tableStyleId>
              </a:tblPr>
              <a:tblGrid>
                <a:gridCol w="1170130">
                  <a:extLst>
                    <a:ext uri="{9D8B030D-6E8A-4147-A177-3AD203B41FA5}">
                      <a16:colId xmlns:a16="http://schemas.microsoft.com/office/drawing/2014/main" xmlns="" val="20000"/>
                    </a:ext>
                  </a:extLst>
                </a:gridCol>
                <a:gridCol w="1170130">
                  <a:extLst>
                    <a:ext uri="{9D8B030D-6E8A-4147-A177-3AD203B41FA5}">
                      <a16:colId xmlns:a16="http://schemas.microsoft.com/office/drawing/2014/main" xmlns="" val="20001"/>
                    </a:ext>
                  </a:extLst>
                </a:gridCol>
                <a:gridCol w="1170130">
                  <a:extLst>
                    <a:ext uri="{9D8B030D-6E8A-4147-A177-3AD203B41FA5}">
                      <a16:colId xmlns:a16="http://schemas.microsoft.com/office/drawing/2014/main" xmlns="" val="20002"/>
                    </a:ext>
                  </a:extLst>
                </a:gridCol>
                <a:gridCol w="1170130">
                  <a:extLst>
                    <a:ext uri="{9D8B030D-6E8A-4147-A177-3AD203B41FA5}">
                      <a16:colId xmlns:a16="http://schemas.microsoft.com/office/drawing/2014/main" xmlns="" val="20003"/>
                    </a:ext>
                  </a:extLst>
                </a:gridCol>
              </a:tblGrid>
              <a:tr h="370840">
                <a:tc>
                  <a:txBody>
                    <a:bodyPr/>
                    <a:lstStyle/>
                    <a:p>
                      <a:r>
                        <a:rPr lang="tr-TR" dirty="0" smtClean="0"/>
                        <a:t>Müşteri</a:t>
                      </a:r>
                      <a:endParaRPr lang="tr-TR" dirty="0"/>
                    </a:p>
                  </a:txBody>
                  <a:tcPr/>
                </a:tc>
                <a:tc>
                  <a:txBody>
                    <a:bodyPr/>
                    <a:lstStyle/>
                    <a:p>
                      <a:r>
                        <a:rPr lang="tr-TR" dirty="0" smtClean="0"/>
                        <a:t>Borç</a:t>
                      </a:r>
                      <a:endParaRPr lang="tr-TR" dirty="0"/>
                    </a:p>
                  </a:txBody>
                  <a:tcPr/>
                </a:tc>
                <a:tc>
                  <a:txBody>
                    <a:bodyPr/>
                    <a:lstStyle/>
                    <a:p>
                      <a:r>
                        <a:rPr lang="tr-TR" dirty="0" smtClean="0"/>
                        <a:t>Gelir</a:t>
                      </a:r>
                      <a:endParaRPr lang="tr-TR" dirty="0"/>
                    </a:p>
                  </a:txBody>
                  <a:tcPr/>
                </a:tc>
                <a:tc>
                  <a:txBody>
                    <a:bodyPr/>
                    <a:lstStyle/>
                    <a:p>
                      <a:r>
                        <a:rPr lang="tr-TR" dirty="0" smtClean="0"/>
                        <a:t>Risk</a:t>
                      </a:r>
                      <a:endParaRPr lang="tr-TR" dirty="0"/>
                    </a:p>
                  </a:txBody>
                  <a:tcPr/>
                </a:tc>
                <a:extLst>
                  <a:ext uri="{0D108BD9-81ED-4DB2-BD59-A6C34878D82A}">
                    <a16:rowId xmlns:a16="http://schemas.microsoft.com/office/drawing/2014/main" xmlns="" val="10000"/>
                  </a:ext>
                </a:extLst>
              </a:tr>
              <a:tr h="370840">
                <a:tc>
                  <a:txBody>
                    <a:bodyPr/>
                    <a:lstStyle/>
                    <a:p>
                      <a:r>
                        <a:rPr lang="tr-TR" dirty="0" smtClean="0"/>
                        <a:t>Hakan</a:t>
                      </a:r>
                      <a:endParaRPr lang="tr-TR" dirty="0"/>
                    </a:p>
                  </a:txBody>
                  <a:tcPr/>
                </a:tc>
                <a:tc>
                  <a:txBody>
                    <a:bodyPr/>
                    <a:lstStyle/>
                    <a:p>
                      <a:r>
                        <a:rPr lang="tr-TR" dirty="0" smtClean="0"/>
                        <a:t>Düşük</a:t>
                      </a:r>
                      <a:endParaRPr lang="tr-TR" dirty="0"/>
                    </a:p>
                  </a:txBody>
                  <a:tcPr/>
                </a:tc>
                <a:tc>
                  <a:txBody>
                    <a:bodyPr/>
                    <a:lstStyle/>
                    <a:p>
                      <a:r>
                        <a:rPr lang="tr-TR" dirty="0" smtClean="0"/>
                        <a:t>YÜKSEK</a:t>
                      </a:r>
                      <a:endParaRPr lang="tr-TR" dirty="0"/>
                    </a:p>
                  </a:txBody>
                  <a:tcPr/>
                </a:tc>
                <a:tc>
                  <a:txBody>
                    <a:bodyPr/>
                    <a:lstStyle/>
                    <a:p>
                      <a:r>
                        <a:rPr lang="tr-TR" dirty="0" smtClean="0"/>
                        <a:t>?</a:t>
                      </a:r>
                      <a:endParaRPr lang="tr-TR" dirty="0"/>
                    </a:p>
                  </a:txBody>
                  <a:tcPr/>
                </a:tc>
                <a:extLst>
                  <a:ext uri="{0D108BD9-81ED-4DB2-BD59-A6C34878D82A}">
                    <a16:rowId xmlns:a16="http://schemas.microsoft.com/office/drawing/2014/main" xmlns="" val="10001"/>
                  </a:ext>
                </a:extLst>
              </a:tr>
            </a:tbl>
          </a:graphicData>
        </a:graphic>
      </p:graphicFrame>
      <p:sp>
        <p:nvSpPr>
          <p:cNvPr id="11" name="Sağ Ok 10"/>
          <p:cNvSpPr/>
          <p:nvPr/>
        </p:nvSpPr>
        <p:spPr>
          <a:xfrm>
            <a:off x="6588224" y="5949280"/>
            <a:ext cx="720080" cy="386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aphicFrame>
        <p:nvGraphicFramePr>
          <p:cNvPr id="12" name="Tablo 11"/>
          <p:cNvGraphicFramePr>
            <a:graphicFrameLocks noGrp="1"/>
          </p:cNvGraphicFramePr>
          <p:nvPr>
            <p:extLst>
              <p:ext uri="{D42A27DB-BD31-4B8C-83A1-F6EECF244321}">
                <p14:modId xmlns:p14="http://schemas.microsoft.com/office/powerpoint/2010/main" val="3439903991"/>
              </p:ext>
            </p:extLst>
          </p:nvPr>
        </p:nvGraphicFramePr>
        <p:xfrm>
          <a:off x="7308304" y="5949280"/>
          <a:ext cx="1440160" cy="427072"/>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xmlns="" val="20000"/>
                    </a:ext>
                  </a:extLst>
                </a:gridCol>
              </a:tblGrid>
              <a:tr h="427072">
                <a:tc>
                  <a:txBody>
                    <a:bodyPr/>
                    <a:lstStyle/>
                    <a:p>
                      <a:r>
                        <a:rPr lang="tr-TR" dirty="0" smtClean="0">
                          <a:solidFill>
                            <a:schemeClr val="tx1"/>
                          </a:solidFill>
                        </a:rPr>
                        <a:t>Risk=İYİ</a:t>
                      </a:r>
                      <a:endParaRPr lang="tr-TR" dirty="0">
                        <a:solidFill>
                          <a:schemeClr val="tx1"/>
                        </a:solidFill>
                      </a:endParaRPr>
                    </a:p>
                  </a:txBody>
                  <a:tcPr/>
                </a:tc>
                <a:extLst>
                  <a:ext uri="{0D108BD9-81ED-4DB2-BD59-A6C34878D82A}">
                    <a16:rowId xmlns:a16="http://schemas.microsoft.com/office/drawing/2014/main" xmlns="" val="10000"/>
                  </a:ext>
                </a:extLst>
              </a:tr>
            </a:tbl>
          </a:graphicData>
        </a:graphic>
      </p:graphicFrame>
      <p:sp>
        <p:nvSpPr>
          <p:cNvPr id="2" name="Altbilgi Yer Tutucusu 1"/>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42796642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92696"/>
                <a:ext cx="8229600" cy="5784304"/>
              </a:xfrm>
            </p:spPr>
            <p:txBody>
              <a:bodyPr/>
              <a:lstStyle/>
              <a:p>
                <a:pPr marL="0" indent="0" algn="just">
                  <a:buNone/>
                </a:pPr>
                <a:r>
                  <a:rPr lang="tr-TR" dirty="0" smtClean="0"/>
                  <a:t> </a:t>
                </a:r>
              </a:p>
              <a:p>
                <a:pPr marL="0" indent="0" algn="just">
                  <a:buNone/>
                </a:pPr>
                <a:r>
                  <a:rPr lang="tr-TR" dirty="0" smtClean="0"/>
                  <a:t>Bu eşik değeri kullanılarak nitelik değeri iki parçaya ayrılır. Eşik değeri olarak </a:t>
                </a:r>
                <a14:m>
                  <m:oMath xmlns:m="http://schemas.openxmlformats.org/officeDocument/2006/math">
                    <m:d>
                      <m:dPr>
                        <m:begChr m:val="["/>
                        <m:endChr m:val="]"/>
                        <m:ctrlPr>
                          <a:rPr lang="tr-TR" i="1" smtClean="0">
                            <a:latin typeface="Cambria Math" panose="02040503050406030204" pitchFamily="18" charset="0"/>
                          </a:rPr>
                        </m:ctrlPr>
                      </m:dPr>
                      <m:e>
                        <m:sSub>
                          <m:sSubPr>
                            <m:ctrlPr>
                              <a:rPr lang="tr-TR" i="1" smtClean="0">
                                <a:latin typeface="Cambria Math" panose="02040503050406030204" pitchFamily="18" charset="0"/>
                              </a:rPr>
                            </m:ctrlPr>
                          </m:sSubPr>
                          <m:e>
                            <m:r>
                              <a:rPr lang="tr-TR" b="0" i="1" smtClean="0">
                                <a:latin typeface="Cambria Math"/>
                              </a:rPr>
                              <m:t>𝑣</m:t>
                            </m:r>
                          </m:e>
                          <m:sub>
                            <m:r>
                              <a:rPr lang="tr-TR" b="0" i="1" smtClean="0">
                                <a:latin typeface="Cambria Math"/>
                              </a:rPr>
                              <m:t>𝑖</m:t>
                            </m:r>
                          </m:sub>
                        </m:sSub>
                        <m:r>
                          <a:rPr lang="tr-TR" b="0" i="1" smtClean="0">
                            <a:latin typeface="Cambria Math"/>
                          </a:rPr>
                          <m:t>,</m:t>
                        </m:r>
                        <m:sSub>
                          <m:sSubPr>
                            <m:ctrlPr>
                              <a:rPr lang="tr-TR" b="0" i="1" smtClean="0">
                                <a:latin typeface="Cambria Math" panose="02040503050406030204" pitchFamily="18" charset="0"/>
                              </a:rPr>
                            </m:ctrlPr>
                          </m:sSubPr>
                          <m:e>
                            <m:r>
                              <a:rPr lang="tr-TR" b="0" i="1" smtClean="0">
                                <a:latin typeface="Cambria Math"/>
                              </a:rPr>
                              <m:t>𝑣</m:t>
                            </m:r>
                          </m:e>
                          <m:sub>
                            <m:r>
                              <a:rPr lang="tr-TR" b="0" i="1" smtClean="0">
                                <a:latin typeface="Cambria Math"/>
                              </a:rPr>
                              <m:t>𝑖</m:t>
                            </m:r>
                            <m:r>
                              <a:rPr lang="tr-TR" b="0" i="1" smtClean="0">
                                <a:latin typeface="Cambria Math"/>
                              </a:rPr>
                              <m:t>+1</m:t>
                            </m:r>
                          </m:sub>
                        </m:sSub>
                      </m:e>
                    </m:d>
                  </m:oMath>
                </a14:m>
                <a:r>
                  <a:rPr lang="tr-TR" dirty="0" smtClean="0"/>
                  <a:t> aralığının orta noktası alınabilir.</a:t>
                </a:r>
              </a:p>
              <a:p>
                <a:pPr marL="0" indent="0" algn="just">
                  <a:buNone/>
                </a:pPr>
                <a:endParaRPr lang="tr-TR" dirty="0"/>
              </a:p>
              <a:p>
                <a:pPr marL="0" indent="0" algn="ctr">
                  <a:buNone/>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a:rPr>
                          <m:t>𝑡</m:t>
                        </m:r>
                      </m:e>
                      <m:sub>
                        <m:r>
                          <a:rPr lang="tr-TR" b="0" i="1" smtClean="0">
                            <a:latin typeface="Cambria Math"/>
                          </a:rPr>
                          <m:t>𝑖</m:t>
                        </m:r>
                      </m:sub>
                    </m:sSub>
                  </m:oMath>
                </a14:m>
                <a:r>
                  <a:rPr lang="tr-TR" dirty="0" smtClean="0"/>
                  <a:t>=</a:t>
                </a:r>
                <a14:m>
                  <m:oMath xmlns:m="http://schemas.openxmlformats.org/officeDocument/2006/math">
                    <m:f>
                      <m:fPr>
                        <m:ctrlPr>
                          <a:rPr lang="tr-TR" i="1" dirty="0" smtClean="0">
                            <a:latin typeface="Cambria Math" panose="02040503050406030204" pitchFamily="18" charset="0"/>
                          </a:rPr>
                        </m:ctrlPr>
                      </m:fPr>
                      <m:num>
                        <m:sSub>
                          <m:sSubPr>
                            <m:ctrlPr>
                              <a:rPr lang="tr-TR" i="1" dirty="0" smtClean="0">
                                <a:latin typeface="Cambria Math" panose="02040503050406030204" pitchFamily="18" charset="0"/>
                              </a:rPr>
                            </m:ctrlPr>
                          </m:sSubPr>
                          <m:e>
                            <m:r>
                              <a:rPr lang="tr-TR" b="0" i="1" dirty="0" smtClean="0">
                                <a:latin typeface="Cambria Math"/>
                              </a:rPr>
                              <m:t>𝑣</m:t>
                            </m:r>
                          </m:e>
                          <m:sub>
                            <m:r>
                              <a:rPr lang="tr-TR" b="0" i="1" dirty="0" smtClean="0">
                                <a:latin typeface="Cambria Math"/>
                              </a:rPr>
                              <m:t>𝑖</m:t>
                            </m:r>
                          </m:sub>
                        </m:sSub>
                        <m:r>
                          <a:rPr lang="tr-TR" b="0" i="1" dirty="0" smtClean="0">
                            <a:latin typeface="Cambria Math"/>
                          </a:rPr>
                          <m:t>+</m:t>
                        </m:r>
                        <m:sSub>
                          <m:sSubPr>
                            <m:ctrlPr>
                              <a:rPr lang="tr-TR" b="0" i="1" dirty="0" smtClean="0">
                                <a:latin typeface="Cambria Math" panose="02040503050406030204" pitchFamily="18" charset="0"/>
                              </a:rPr>
                            </m:ctrlPr>
                          </m:sSubPr>
                          <m:e>
                            <m:r>
                              <a:rPr lang="tr-TR" b="0" i="1" dirty="0" smtClean="0">
                                <a:latin typeface="Cambria Math"/>
                              </a:rPr>
                              <m:t>𝑣</m:t>
                            </m:r>
                          </m:e>
                          <m:sub>
                            <m:r>
                              <a:rPr lang="tr-TR" b="0" i="1" dirty="0" smtClean="0">
                                <a:latin typeface="Cambria Math"/>
                              </a:rPr>
                              <m:t>𝑖</m:t>
                            </m:r>
                            <m:r>
                              <a:rPr lang="tr-TR" b="0" i="1" dirty="0" smtClean="0">
                                <a:latin typeface="Cambria Math"/>
                              </a:rPr>
                              <m:t>+1</m:t>
                            </m:r>
                          </m:sub>
                        </m:sSub>
                      </m:num>
                      <m:den>
                        <m:r>
                          <a:rPr lang="tr-TR" b="0" i="1" dirty="0" smtClean="0">
                            <a:latin typeface="Cambria Math"/>
                          </a:rPr>
                          <m:t>2</m:t>
                        </m:r>
                      </m:den>
                    </m:f>
                  </m:oMath>
                </a14:m>
                <a:endParaRPr lang="tr-TR" dirty="0" smtClean="0"/>
              </a:p>
              <a:p>
                <a:pPr marL="0" indent="0" algn="just">
                  <a:buNone/>
                </a:pPr>
                <a:endParaRPr lang="tr-TR" dirty="0"/>
              </a:p>
              <a:p>
                <a:pPr algn="just">
                  <a:buFont typeface="Wingdings" pitchFamily="2" charset="2"/>
                  <a:buChar char="v"/>
                </a:pPr>
                <a:r>
                  <a:rPr lang="tr-TR" dirty="0">
                    <a:solidFill>
                      <a:srgbClr val="FF0000"/>
                    </a:solidFill>
                  </a:rPr>
                  <a:t> </a:t>
                </a:r>
                <a:r>
                  <a:rPr lang="tr-TR" dirty="0" smtClean="0"/>
                  <a:t>C4.5 ‘de eşik olarak </a:t>
                </a:r>
                <a14:m>
                  <m:oMath xmlns:m="http://schemas.openxmlformats.org/officeDocument/2006/math">
                    <m:d>
                      <m:dPr>
                        <m:begChr m:val="["/>
                        <m:endChr m:val="]"/>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𝑣</m:t>
                            </m:r>
                          </m:e>
                          <m:sub>
                            <m:r>
                              <a:rPr lang="tr-TR" i="1">
                                <a:solidFill>
                                  <a:srgbClr val="292934"/>
                                </a:solidFill>
                                <a:latin typeface="Cambria Math"/>
                              </a:rPr>
                              <m:t>𝑖</m:t>
                            </m:r>
                          </m:sub>
                        </m:sSub>
                        <m:r>
                          <a:rPr lang="tr-TR" i="1">
                            <a:solidFill>
                              <a:srgbClr val="292934"/>
                            </a:solidFill>
                            <a:latin typeface="Cambria Math"/>
                          </a:rPr>
                          <m:t>,</m:t>
                        </m:r>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𝑣</m:t>
                            </m:r>
                          </m:e>
                          <m:sub>
                            <m:r>
                              <a:rPr lang="tr-TR" i="1">
                                <a:solidFill>
                                  <a:srgbClr val="292934"/>
                                </a:solidFill>
                                <a:latin typeface="Cambria Math"/>
                              </a:rPr>
                              <m:t>𝑖</m:t>
                            </m:r>
                            <m:r>
                              <a:rPr lang="tr-TR" i="1">
                                <a:solidFill>
                                  <a:srgbClr val="292934"/>
                                </a:solidFill>
                                <a:latin typeface="Cambria Math"/>
                              </a:rPr>
                              <m:t>+1</m:t>
                            </m:r>
                          </m:sub>
                        </m:sSub>
                      </m:e>
                    </m:d>
                  </m:oMath>
                </a14:m>
                <a:r>
                  <a:rPr lang="tr-TR" dirty="0">
                    <a:solidFill>
                      <a:srgbClr val="292934"/>
                    </a:solidFill>
                  </a:rPr>
                  <a:t> </a:t>
                </a:r>
                <a:r>
                  <a:rPr lang="tr-TR" dirty="0" smtClean="0">
                    <a:solidFill>
                      <a:srgbClr val="292934"/>
                    </a:solidFill>
                  </a:rPr>
                  <a:t> aralığının en küçük değeri </a:t>
                </a:r>
                <a:r>
                  <a:rPr lang="tr-TR" dirty="0" smtClean="0">
                    <a:solidFill>
                      <a:srgbClr val="FF0000"/>
                    </a:solidFill>
                  </a:rPr>
                  <a:t>eşik </a:t>
                </a:r>
                <a:r>
                  <a:rPr lang="tr-TR" dirty="0" smtClean="0">
                    <a:solidFill>
                      <a:srgbClr val="292934"/>
                    </a:solidFill>
                  </a:rPr>
                  <a:t>olarak alınır.</a:t>
                </a:r>
              </a:p>
              <a:p>
                <a:pPr algn="just">
                  <a:buFont typeface="Wingdings" pitchFamily="2" charset="2"/>
                  <a:buChar char="v"/>
                </a:pPr>
                <a:r>
                  <a:rPr lang="tr-TR" dirty="0">
                    <a:solidFill>
                      <a:srgbClr val="292934"/>
                    </a:solidFill>
                  </a:rPr>
                  <a:t> </a:t>
                </a:r>
                <a:r>
                  <a:rPr lang="tr-TR" dirty="0" smtClean="0"/>
                  <a:t>Bir veri tabanında herhangi bir niteliği sürekli, yani sayısal değerlere sahip ise genellikle ikili test uygulanır. Bu testte niteliğin bir t eşik değeri ile karşılaştırılır.</a:t>
                </a: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92696"/>
                <a:ext cx="8229600" cy="5784304"/>
              </a:xfrm>
              <a:blipFill rotWithShape="1">
                <a:blip r:embed="rId2"/>
                <a:stretch>
                  <a:fillRect l="-1111"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17393767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67544" y="404664"/>
            <a:ext cx="8229600" cy="735360"/>
          </a:xfrm>
        </p:spPr>
        <p:txBody>
          <a:bodyPr>
            <a:normAutofit/>
          </a:bodyPr>
          <a:lstStyle/>
          <a:p>
            <a:r>
              <a:rPr lang="tr-TR" sz="2800" dirty="0" smtClean="0"/>
              <a:t>Uygulama: Tablo 3.17 Eğitim kümesinin </a:t>
            </a:r>
            <a:r>
              <a:rPr lang="tr-TR" sz="2800" dirty="0"/>
              <a:t>g</a:t>
            </a:r>
            <a:r>
              <a:rPr lang="tr-TR" sz="2800" dirty="0" smtClean="0"/>
              <a:t>örünümü</a:t>
            </a:r>
            <a:endParaRPr lang="tr-TR" sz="2800" dirty="0"/>
          </a:p>
        </p:txBody>
      </p:sp>
      <p:graphicFrame>
        <p:nvGraphicFramePr>
          <p:cNvPr id="5" name="İçerik Yer Tutucusu 4"/>
          <p:cNvGraphicFramePr>
            <a:graphicFrameLocks noGrp="1"/>
          </p:cNvGraphicFramePr>
          <p:nvPr>
            <p:ph idx="1"/>
            <p:extLst>
              <p:ext uri="{D42A27DB-BD31-4B8C-83A1-F6EECF244321}">
                <p14:modId xmlns:p14="http://schemas.microsoft.com/office/powerpoint/2010/main" val="2963351001"/>
              </p:ext>
            </p:extLst>
          </p:nvPr>
        </p:nvGraphicFramePr>
        <p:xfrm>
          <a:off x="457200" y="1052513"/>
          <a:ext cx="8229600" cy="5562600"/>
        </p:xfrm>
        <a:graphic>
          <a:graphicData uri="http://schemas.openxmlformats.org/drawingml/2006/table">
            <a:tbl>
              <a:tblPr firstRow="1" bandRow="1">
                <a:tableStyleId>{10A1B5D5-9B99-4C35-A422-299274C87663}</a:tableStyleId>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gridCol w="2057400">
                  <a:extLst>
                    <a:ext uri="{9D8B030D-6E8A-4147-A177-3AD203B41FA5}">
                      <a16:colId xmlns:a16="http://schemas.microsoft.com/office/drawing/2014/main" xmlns="" val="20003"/>
                    </a:ext>
                  </a:extLst>
                </a:gridCol>
              </a:tblGrid>
              <a:tr h="370840">
                <a:tc>
                  <a:txBody>
                    <a:bodyPr/>
                    <a:lstStyle/>
                    <a:p>
                      <a:pPr algn="ctr"/>
                      <a:r>
                        <a:rPr lang="tr-TR" dirty="0" smtClean="0"/>
                        <a:t>NİTELİK1</a:t>
                      </a:r>
                      <a:endParaRPr lang="tr-TR" dirty="0"/>
                    </a:p>
                  </a:txBody>
                  <a:tcPr/>
                </a:tc>
                <a:tc>
                  <a:txBody>
                    <a:bodyPr/>
                    <a:lstStyle/>
                    <a:p>
                      <a:pPr algn="ctr"/>
                      <a:r>
                        <a:rPr lang="tr-TR" dirty="0" smtClean="0"/>
                        <a:t>NİTELİK2</a:t>
                      </a:r>
                      <a:endParaRPr lang="tr-TR" dirty="0"/>
                    </a:p>
                  </a:txBody>
                  <a:tcPr/>
                </a:tc>
                <a:tc>
                  <a:txBody>
                    <a:bodyPr/>
                    <a:lstStyle/>
                    <a:p>
                      <a:pPr algn="ctr"/>
                      <a:r>
                        <a:rPr lang="tr-TR" dirty="0" smtClean="0"/>
                        <a:t>NİTELİK3</a:t>
                      </a:r>
                      <a:endParaRPr lang="tr-TR" dirty="0"/>
                    </a:p>
                  </a:txBody>
                  <a:tcPr/>
                </a:tc>
                <a:tc>
                  <a:txBody>
                    <a:bodyPr/>
                    <a:lstStyle/>
                    <a:p>
                      <a:pPr algn="ctr"/>
                      <a:r>
                        <a:rPr lang="tr-TR" dirty="0" smtClean="0"/>
                        <a:t>SINIF</a:t>
                      </a:r>
                      <a:endParaRPr lang="tr-TR" dirty="0"/>
                    </a:p>
                  </a:txBody>
                  <a:tcPr/>
                </a:tc>
                <a:extLst>
                  <a:ext uri="{0D108BD9-81ED-4DB2-BD59-A6C34878D82A}">
                    <a16:rowId xmlns:a16="http://schemas.microsoft.com/office/drawing/2014/main" xmlns="" val="10000"/>
                  </a:ext>
                </a:extLst>
              </a:tr>
              <a:tr h="370840">
                <a:tc>
                  <a:txBody>
                    <a:bodyPr/>
                    <a:lstStyle/>
                    <a:p>
                      <a:pPr algn="ctr"/>
                      <a:r>
                        <a:rPr lang="tr-TR" dirty="0" smtClean="0"/>
                        <a:t>a</a:t>
                      </a:r>
                      <a:endParaRPr lang="tr-TR" dirty="0"/>
                    </a:p>
                  </a:txBody>
                  <a:tcPr/>
                </a:tc>
                <a:tc>
                  <a:txBody>
                    <a:bodyPr/>
                    <a:lstStyle/>
                    <a:p>
                      <a:pPr algn="ctr"/>
                      <a:r>
                        <a:rPr lang="tr-TR" dirty="0" smtClean="0"/>
                        <a:t>70</a:t>
                      </a:r>
                      <a:endParaRPr lang="tr-TR" dirty="0"/>
                    </a:p>
                  </a:txBody>
                  <a:tcPr/>
                </a:tc>
                <a:tc>
                  <a:txBody>
                    <a:bodyPr/>
                    <a:lstStyle/>
                    <a:p>
                      <a:pPr algn="ctr"/>
                      <a:r>
                        <a:rPr lang="tr-TR" dirty="0" smtClean="0"/>
                        <a:t>Doğru</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01"/>
                  </a:ext>
                </a:extLst>
              </a:tr>
              <a:tr h="370840">
                <a:tc>
                  <a:txBody>
                    <a:bodyPr/>
                    <a:lstStyle/>
                    <a:p>
                      <a:pPr algn="ctr"/>
                      <a:r>
                        <a:rPr lang="tr-TR" dirty="0" smtClean="0"/>
                        <a:t>a</a:t>
                      </a:r>
                      <a:endParaRPr lang="tr-TR" dirty="0"/>
                    </a:p>
                  </a:txBody>
                  <a:tcPr/>
                </a:tc>
                <a:tc>
                  <a:txBody>
                    <a:bodyPr/>
                    <a:lstStyle/>
                    <a:p>
                      <a:pPr algn="ctr"/>
                      <a:r>
                        <a:rPr lang="tr-TR" dirty="0" smtClean="0"/>
                        <a:t>90</a:t>
                      </a:r>
                      <a:endParaRPr lang="tr-TR" dirty="0"/>
                    </a:p>
                  </a:txBody>
                  <a:tcPr/>
                </a:tc>
                <a:tc>
                  <a:txBody>
                    <a:bodyPr/>
                    <a:lstStyle/>
                    <a:p>
                      <a:pPr algn="ctr"/>
                      <a:r>
                        <a:rPr lang="tr-TR" dirty="0" smtClean="0"/>
                        <a:t>Doğru</a:t>
                      </a:r>
                      <a:endParaRPr lang="tr-TR" dirty="0"/>
                    </a:p>
                  </a:txBody>
                  <a:tcPr/>
                </a:tc>
                <a:tc>
                  <a:txBody>
                    <a:bodyPr/>
                    <a:lstStyle/>
                    <a:p>
                      <a:pPr algn="ctr"/>
                      <a:r>
                        <a:rPr lang="tr-TR" dirty="0" smtClean="0"/>
                        <a:t>Sınıf2</a:t>
                      </a:r>
                      <a:endParaRPr lang="tr-TR" dirty="0"/>
                    </a:p>
                  </a:txBody>
                  <a:tcPr/>
                </a:tc>
                <a:extLst>
                  <a:ext uri="{0D108BD9-81ED-4DB2-BD59-A6C34878D82A}">
                    <a16:rowId xmlns:a16="http://schemas.microsoft.com/office/drawing/2014/main" xmlns="" val="10002"/>
                  </a:ext>
                </a:extLst>
              </a:tr>
              <a:tr h="370840">
                <a:tc>
                  <a:txBody>
                    <a:bodyPr/>
                    <a:lstStyle/>
                    <a:p>
                      <a:pPr algn="ctr"/>
                      <a:r>
                        <a:rPr lang="tr-TR" dirty="0" smtClean="0"/>
                        <a:t>a</a:t>
                      </a:r>
                      <a:endParaRPr lang="tr-TR" dirty="0"/>
                    </a:p>
                  </a:txBody>
                  <a:tcPr/>
                </a:tc>
                <a:tc>
                  <a:txBody>
                    <a:bodyPr/>
                    <a:lstStyle/>
                    <a:p>
                      <a:pPr algn="ctr"/>
                      <a:r>
                        <a:rPr lang="tr-TR" dirty="0" smtClean="0"/>
                        <a:t>85</a:t>
                      </a:r>
                      <a:endParaRPr lang="tr-TR" dirty="0"/>
                    </a:p>
                  </a:txBody>
                  <a:tcPr/>
                </a:tc>
                <a:tc>
                  <a:txBody>
                    <a:bodyPr/>
                    <a:lstStyle/>
                    <a:p>
                      <a:pPr algn="ctr"/>
                      <a:r>
                        <a:rPr lang="tr-TR" dirty="0" smtClean="0"/>
                        <a:t>Yanlış</a:t>
                      </a:r>
                      <a:endParaRPr lang="tr-TR" dirty="0"/>
                    </a:p>
                  </a:txBody>
                  <a:tcPr/>
                </a:tc>
                <a:tc>
                  <a:txBody>
                    <a:bodyPr/>
                    <a:lstStyle/>
                    <a:p>
                      <a:pPr algn="ctr"/>
                      <a:r>
                        <a:rPr lang="tr-TR" dirty="0" smtClean="0"/>
                        <a:t>Sınıf2</a:t>
                      </a:r>
                      <a:endParaRPr lang="tr-TR" dirty="0"/>
                    </a:p>
                  </a:txBody>
                  <a:tcPr/>
                </a:tc>
                <a:extLst>
                  <a:ext uri="{0D108BD9-81ED-4DB2-BD59-A6C34878D82A}">
                    <a16:rowId xmlns:a16="http://schemas.microsoft.com/office/drawing/2014/main" xmlns="" val="10003"/>
                  </a:ext>
                </a:extLst>
              </a:tr>
              <a:tr h="370840">
                <a:tc>
                  <a:txBody>
                    <a:bodyPr/>
                    <a:lstStyle/>
                    <a:p>
                      <a:pPr algn="ctr"/>
                      <a:r>
                        <a:rPr lang="tr-TR" dirty="0" smtClean="0"/>
                        <a:t>a</a:t>
                      </a:r>
                      <a:endParaRPr lang="tr-TR" dirty="0"/>
                    </a:p>
                  </a:txBody>
                  <a:tcPr/>
                </a:tc>
                <a:tc>
                  <a:txBody>
                    <a:bodyPr/>
                    <a:lstStyle/>
                    <a:p>
                      <a:pPr algn="ctr"/>
                      <a:r>
                        <a:rPr lang="tr-TR" dirty="0" smtClean="0"/>
                        <a:t>95</a:t>
                      </a:r>
                      <a:endParaRPr lang="tr-TR" dirty="0"/>
                    </a:p>
                  </a:txBody>
                  <a:tcPr/>
                </a:tc>
                <a:tc>
                  <a:txBody>
                    <a:bodyPr/>
                    <a:lstStyle/>
                    <a:p>
                      <a:pPr algn="ctr"/>
                      <a:r>
                        <a:rPr lang="tr-TR" dirty="0" smtClean="0"/>
                        <a:t>Yanlış</a:t>
                      </a:r>
                      <a:endParaRPr lang="tr-TR" dirty="0"/>
                    </a:p>
                  </a:txBody>
                  <a:tcPr/>
                </a:tc>
                <a:tc>
                  <a:txBody>
                    <a:bodyPr/>
                    <a:lstStyle/>
                    <a:p>
                      <a:pPr algn="ctr"/>
                      <a:r>
                        <a:rPr lang="tr-TR" dirty="0" smtClean="0"/>
                        <a:t>Sınıf2</a:t>
                      </a:r>
                      <a:endParaRPr lang="tr-TR" dirty="0"/>
                    </a:p>
                  </a:txBody>
                  <a:tcPr/>
                </a:tc>
                <a:extLst>
                  <a:ext uri="{0D108BD9-81ED-4DB2-BD59-A6C34878D82A}">
                    <a16:rowId xmlns:a16="http://schemas.microsoft.com/office/drawing/2014/main" xmlns="" val="10004"/>
                  </a:ext>
                </a:extLst>
              </a:tr>
              <a:tr h="370840">
                <a:tc>
                  <a:txBody>
                    <a:bodyPr/>
                    <a:lstStyle/>
                    <a:p>
                      <a:pPr algn="ctr"/>
                      <a:r>
                        <a:rPr lang="tr-TR" dirty="0" smtClean="0"/>
                        <a:t>a</a:t>
                      </a:r>
                      <a:endParaRPr lang="tr-TR" dirty="0"/>
                    </a:p>
                  </a:txBody>
                  <a:tcPr/>
                </a:tc>
                <a:tc>
                  <a:txBody>
                    <a:bodyPr/>
                    <a:lstStyle/>
                    <a:p>
                      <a:pPr algn="ctr"/>
                      <a:r>
                        <a:rPr lang="tr-TR" dirty="0" smtClean="0"/>
                        <a:t>70</a:t>
                      </a:r>
                      <a:endParaRPr lang="tr-TR" dirty="0"/>
                    </a:p>
                  </a:txBody>
                  <a:tcPr/>
                </a:tc>
                <a:tc>
                  <a:txBody>
                    <a:bodyPr/>
                    <a:lstStyle/>
                    <a:p>
                      <a:pPr algn="ctr"/>
                      <a:r>
                        <a:rPr lang="tr-TR" dirty="0" smtClean="0"/>
                        <a:t>Yanlış</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05"/>
                  </a:ext>
                </a:extLst>
              </a:tr>
              <a:tr h="370840">
                <a:tc>
                  <a:txBody>
                    <a:bodyPr/>
                    <a:lstStyle/>
                    <a:p>
                      <a:pPr algn="ctr"/>
                      <a:r>
                        <a:rPr lang="tr-TR" dirty="0" smtClean="0"/>
                        <a:t>b</a:t>
                      </a:r>
                      <a:endParaRPr lang="tr-TR" dirty="0"/>
                    </a:p>
                  </a:txBody>
                  <a:tcPr/>
                </a:tc>
                <a:tc>
                  <a:txBody>
                    <a:bodyPr/>
                    <a:lstStyle/>
                    <a:p>
                      <a:pPr algn="ctr"/>
                      <a:r>
                        <a:rPr lang="tr-TR" dirty="0" smtClean="0"/>
                        <a:t>90</a:t>
                      </a:r>
                      <a:endParaRPr lang="tr-TR" dirty="0"/>
                    </a:p>
                  </a:txBody>
                  <a:tcPr/>
                </a:tc>
                <a:tc>
                  <a:txBody>
                    <a:bodyPr/>
                    <a:lstStyle/>
                    <a:p>
                      <a:pPr algn="ctr"/>
                      <a:r>
                        <a:rPr lang="tr-TR" dirty="0" smtClean="0"/>
                        <a:t>Doğru</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06"/>
                  </a:ext>
                </a:extLst>
              </a:tr>
              <a:tr h="370840">
                <a:tc>
                  <a:txBody>
                    <a:bodyPr/>
                    <a:lstStyle/>
                    <a:p>
                      <a:pPr algn="ctr"/>
                      <a:r>
                        <a:rPr lang="tr-TR" dirty="0" smtClean="0"/>
                        <a:t>b</a:t>
                      </a:r>
                      <a:endParaRPr lang="tr-TR" dirty="0"/>
                    </a:p>
                  </a:txBody>
                  <a:tcPr/>
                </a:tc>
                <a:tc>
                  <a:txBody>
                    <a:bodyPr/>
                    <a:lstStyle/>
                    <a:p>
                      <a:pPr algn="ctr"/>
                      <a:r>
                        <a:rPr lang="tr-TR" dirty="0" smtClean="0"/>
                        <a:t>78</a:t>
                      </a:r>
                      <a:endParaRPr lang="tr-TR" dirty="0"/>
                    </a:p>
                  </a:txBody>
                  <a:tcPr/>
                </a:tc>
                <a:tc>
                  <a:txBody>
                    <a:bodyPr/>
                    <a:lstStyle/>
                    <a:p>
                      <a:pPr algn="ctr"/>
                      <a:r>
                        <a:rPr lang="tr-TR" dirty="0" smtClean="0"/>
                        <a:t>Yanlış</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07"/>
                  </a:ext>
                </a:extLst>
              </a:tr>
              <a:tr h="370840">
                <a:tc>
                  <a:txBody>
                    <a:bodyPr/>
                    <a:lstStyle/>
                    <a:p>
                      <a:pPr algn="ctr"/>
                      <a:r>
                        <a:rPr lang="tr-TR" dirty="0" smtClean="0"/>
                        <a:t>b</a:t>
                      </a:r>
                      <a:endParaRPr lang="tr-TR" dirty="0"/>
                    </a:p>
                  </a:txBody>
                  <a:tcPr/>
                </a:tc>
                <a:tc>
                  <a:txBody>
                    <a:bodyPr/>
                    <a:lstStyle/>
                    <a:p>
                      <a:pPr algn="ctr"/>
                      <a:r>
                        <a:rPr lang="tr-TR" dirty="0" smtClean="0"/>
                        <a:t>65</a:t>
                      </a:r>
                      <a:endParaRPr lang="tr-TR" dirty="0"/>
                    </a:p>
                  </a:txBody>
                  <a:tcPr/>
                </a:tc>
                <a:tc>
                  <a:txBody>
                    <a:bodyPr/>
                    <a:lstStyle/>
                    <a:p>
                      <a:pPr algn="ctr"/>
                      <a:r>
                        <a:rPr lang="tr-TR" dirty="0" smtClean="0"/>
                        <a:t>Doğru </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08"/>
                  </a:ext>
                </a:extLst>
              </a:tr>
              <a:tr h="370840">
                <a:tc>
                  <a:txBody>
                    <a:bodyPr/>
                    <a:lstStyle/>
                    <a:p>
                      <a:pPr algn="ctr"/>
                      <a:r>
                        <a:rPr lang="tr-TR" dirty="0" smtClean="0"/>
                        <a:t>b</a:t>
                      </a:r>
                      <a:endParaRPr lang="tr-TR" dirty="0"/>
                    </a:p>
                  </a:txBody>
                  <a:tcPr/>
                </a:tc>
                <a:tc>
                  <a:txBody>
                    <a:bodyPr/>
                    <a:lstStyle/>
                    <a:p>
                      <a:pPr algn="ctr"/>
                      <a:r>
                        <a:rPr lang="tr-TR" dirty="0" smtClean="0"/>
                        <a:t>75</a:t>
                      </a:r>
                      <a:endParaRPr lang="tr-TR" dirty="0"/>
                    </a:p>
                  </a:txBody>
                  <a:tcPr/>
                </a:tc>
                <a:tc>
                  <a:txBody>
                    <a:bodyPr/>
                    <a:lstStyle/>
                    <a:p>
                      <a:pPr algn="ctr"/>
                      <a:r>
                        <a:rPr lang="tr-TR" dirty="0" smtClean="0"/>
                        <a:t>Yanlış</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09"/>
                  </a:ext>
                </a:extLst>
              </a:tr>
              <a:tr h="370840">
                <a:tc>
                  <a:txBody>
                    <a:bodyPr/>
                    <a:lstStyle/>
                    <a:p>
                      <a:pPr algn="ctr"/>
                      <a:r>
                        <a:rPr lang="tr-TR" dirty="0" smtClean="0"/>
                        <a:t>c</a:t>
                      </a:r>
                      <a:endParaRPr lang="tr-TR" dirty="0"/>
                    </a:p>
                  </a:txBody>
                  <a:tcPr/>
                </a:tc>
                <a:tc>
                  <a:txBody>
                    <a:bodyPr/>
                    <a:lstStyle/>
                    <a:p>
                      <a:pPr algn="ctr"/>
                      <a:r>
                        <a:rPr lang="tr-TR" dirty="0" smtClean="0"/>
                        <a:t>80</a:t>
                      </a:r>
                      <a:endParaRPr lang="tr-TR" dirty="0"/>
                    </a:p>
                  </a:txBody>
                  <a:tcPr/>
                </a:tc>
                <a:tc>
                  <a:txBody>
                    <a:bodyPr/>
                    <a:lstStyle/>
                    <a:p>
                      <a:pPr algn="ctr"/>
                      <a:r>
                        <a:rPr lang="tr-TR" dirty="0" smtClean="0"/>
                        <a:t>Doğru</a:t>
                      </a:r>
                      <a:endParaRPr lang="tr-TR" dirty="0"/>
                    </a:p>
                  </a:txBody>
                  <a:tcPr/>
                </a:tc>
                <a:tc>
                  <a:txBody>
                    <a:bodyPr/>
                    <a:lstStyle/>
                    <a:p>
                      <a:pPr algn="ctr"/>
                      <a:r>
                        <a:rPr lang="tr-TR" dirty="0" smtClean="0"/>
                        <a:t>Sınıf2</a:t>
                      </a:r>
                      <a:endParaRPr lang="tr-TR" dirty="0"/>
                    </a:p>
                  </a:txBody>
                  <a:tcPr/>
                </a:tc>
                <a:extLst>
                  <a:ext uri="{0D108BD9-81ED-4DB2-BD59-A6C34878D82A}">
                    <a16:rowId xmlns:a16="http://schemas.microsoft.com/office/drawing/2014/main" xmlns="" val="10010"/>
                  </a:ext>
                </a:extLst>
              </a:tr>
              <a:tr h="370840">
                <a:tc>
                  <a:txBody>
                    <a:bodyPr/>
                    <a:lstStyle/>
                    <a:p>
                      <a:pPr algn="ctr"/>
                      <a:r>
                        <a:rPr lang="tr-TR" dirty="0" smtClean="0"/>
                        <a:t>c</a:t>
                      </a:r>
                      <a:endParaRPr lang="tr-TR" dirty="0"/>
                    </a:p>
                  </a:txBody>
                  <a:tcPr/>
                </a:tc>
                <a:tc>
                  <a:txBody>
                    <a:bodyPr/>
                    <a:lstStyle/>
                    <a:p>
                      <a:pPr algn="ctr"/>
                      <a:r>
                        <a:rPr lang="tr-TR" dirty="0" smtClean="0"/>
                        <a:t>70</a:t>
                      </a:r>
                      <a:endParaRPr lang="tr-TR" dirty="0"/>
                    </a:p>
                  </a:txBody>
                  <a:tcPr/>
                </a:tc>
                <a:tc>
                  <a:txBody>
                    <a:bodyPr/>
                    <a:lstStyle/>
                    <a:p>
                      <a:pPr algn="ctr"/>
                      <a:r>
                        <a:rPr lang="tr-TR" dirty="0" smtClean="0"/>
                        <a:t>Doğru</a:t>
                      </a:r>
                      <a:endParaRPr lang="tr-TR" dirty="0"/>
                    </a:p>
                  </a:txBody>
                  <a:tcPr/>
                </a:tc>
                <a:tc>
                  <a:txBody>
                    <a:bodyPr/>
                    <a:lstStyle/>
                    <a:p>
                      <a:pPr algn="ctr"/>
                      <a:r>
                        <a:rPr lang="tr-TR" dirty="0" smtClean="0"/>
                        <a:t>Sınıf2</a:t>
                      </a:r>
                      <a:endParaRPr lang="tr-TR" dirty="0"/>
                    </a:p>
                  </a:txBody>
                  <a:tcPr/>
                </a:tc>
                <a:extLst>
                  <a:ext uri="{0D108BD9-81ED-4DB2-BD59-A6C34878D82A}">
                    <a16:rowId xmlns:a16="http://schemas.microsoft.com/office/drawing/2014/main" xmlns="" val="10011"/>
                  </a:ext>
                </a:extLst>
              </a:tr>
              <a:tr h="370840">
                <a:tc>
                  <a:txBody>
                    <a:bodyPr/>
                    <a:lstStyle/>
                    <a:p>
                      <a:pPr algn="ctr"/>
                      <a:r>
                        <a:rPr lang="tr-TR" dirty="0" smtClean="0"/>
                        <a:t>c</a:t>
                      </a:r>
                      <a:endParaRPr lang="tr-TR" dirty="0"/>
                    </a:p>
                  </a:txBody>
                  <a:tcPr/>
                </a:tc>
                <a:tc>
                  <a:txBody>
                    <a:bodyPr/>
                    <a:lstStyle/>
                    <a:p>
                      <a:pPr algn="ctr"/>
                      <a:r>
                        <a:rPr lang="tr-TR" dirty="0" smtClean="0"/>
                        <a:t>80</a:t>
                      </a:r>
                      <a:endParaRPr lang="tr-TR" dirty="0"/>
                    </a:p>
                  </a:txBody>
                  <a:tcPr/>
                </a:tc>
                <a:tc>
                  <a:txBody>
                    <a:bodyPr/>
                    <a:lstStyle/>
                    <a:p>
                      <a:pPr algn="ctr"/>
                      <a:r>
                        <a:rPr lang="tr-TR" dirty="0" smtClean="0"/>
                        <a:t>Yanlış</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12"/>
                  </a:ext>
                </a:extLst>
              </a:tr>
              <a:tr h="370840">
                <a:tc>
                  <a:txBody>
                    <a:bodyPr/>
                    <a:lstStyle/>
                    <a:p>
                      <a:pPr algn="ctr"/>
                      <a:r>
                        <a:rPr lang="tr-TR" dirty="0" smtClean="0"/>
                        <a:t>c</a:t>
                      </a:r>
                      <a:endParaRPr lang="tr-TR" dirty="0"/>
                    </a:p>
                  </a:txBody>
                  <a:tcPr/>
                </a:tc>
                <a:tc>
                  <a:txBody>
                    <a:bodyPr/>
                    <a:lstStyle/>
                    <a:p>
                      <a:pPr algn="ctr"/>
                      <a:r>
                        <a:rPr lang="tr-TR" dirty="0" smtClean="0"/>
                        <a:t>70</a:t>
                      </a:r>
                      <a:endParaRPr lang="tr-TR" dirty="0"/>
                    </a:p>
                  </a:txBody>
                  <a:tcPr/>
                </a:tc>
                <a:tc>
                  <a:txBody>
                    <a:bodyPr/>
                    <a:lstStyle/>
                    <a:p>
                      <a:pPr algn="ctr"/>
                      <a:r>
                        <a:rPr lang="tr-TR" dirty="0" smtClean="0"/>
                        <a:t>Yanlış</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13"/>
                  </a:ext>
                </a:extLst>
              </a:tr>
              <a:tr h="370840">
                <a:tc>
                  <a:txBody>
                    <a:bodyPr/>
                    <a:lstStyle/>
                    <a:p>
                      <a:pPr algn="ctr"/>
                      <a:r>
                        <a:rPr lang="tr-TR" dirty="0" smtClean="0"/>
                        <a:t>c</a:t>
                      </a:r>
                      <a:endParaRPr lang="tr-TR" dirty="0"/>
                    </a:p>
                  </a:txBody>
                  <a:tcPr/>
                </a:tc>
                <a:tc>
                  <a:txBody>
                    <a:bodyPr/>
                    <a:lstStyle/>
                    <a:p>
                      <a:pPr algn="ctr"/>
                      <a:r>
                        <a:rPr lang="tr-TR" dirty="0" smtClean="0"/>
                        <a:t>96</a:t>
                      </a:r>
                      <a:endParaRPr lang="tr-TR" dirty="0"/>
                    </a:p>
                  </a:txBody>
                  <a:tcPr/>
                </a:tc>
                <a:tc>
                  <a:txBody>
                    <a:bodyPr/>
                    <a:lstStyle/>
                    <a:p>
                      <a:pPr algn="ctr"/>
                      <a:r>
                        <a:rPr lang="tr-TR" dirty="0" smtClean="0"/>
                        <a:t>Yanlış</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14"/>
                  </a:ext>
                </a:extLst>
              </a:tr>
            </a:tbl>
          </a:graphicData>
        </a:graphic>
      </p:graphicFrame>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189616381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836712"/>
                <a:ext cx="8229600" cy="5640288"/>
              </a:xfrm>
            </p:spPr>
            <p:txBody>
              <a:bodyPr/>
              <a:lstStyle/>
              <a:p>
                <a:pPr marL="0" indent="0">
                  <a:buNone/>
                </a:pPr>
                <a:r>
                  <a:rPr lang="tr-TR" dirty="0" smtClean="0">
                    <a:solidFill>
                      <a:srgbClr val="FF0000"/>
                    </a:solidFill>
                  </a:rPr>
                  <a:t>Eşik değerin belirlenmesi:</a:t>
                </a:r>
              </a:p>
              <a:p>
                <a:pPr marL="0" indent="0">
                  <a:buNone/>
                </a:pPr>
                <a:endParaRPr lang="tr-TR" dirty="0" smtClean="0">
                  <a:solidFill>
                    <a:srgbClr val="FF0000"/>
                  </a:solidFill>
                </a:endParaRPr>
              </a:p>
              <a:p>
                <a:pPr marL="0" indent="0" algn="just">
                  <a:buNone/>
                </a:pPr>
                <a:r>
                  <a:rPr lang="tr-TR" dirty="0">
                    <a:solidFill>
                      <a:srgbClr val="FF0000"/>
                    </a:solidFill>
                  </a:rPr>
                  <a:t> </a:t>
                </a:r>
                <a:r>
                  <a:rPr lang="tr-TR" dirty="0" smtClean="0"/>
                  <a:t>NİTELİK2’nin içerdiği değerler göz önüne alındığında en fazla bilgi kazancını sağlayacak değerin 80 olduğu anlaşılır. NİTELİK2 niteliği </a:t>
                </a:r>
                <a14:m>
                  <m:oMath xmlns:m="http://schemas.openxmlformats.org/officeDocument/2006/math">
                    <m:d>
                      <m:dPr>
                        <m:begChr m:val="{"/>
                        <m:endChr m:val="}"/>
                        <m:ctrlPr>
                          <a:rPr lang="tr-TR" i="1" smtClean="0">
                            <a:latin typeface="Cambria Math" panose="02040503050406030204" pitchFamily="18" charset="0"/>
                          </a:rPr>
                        </m:ctrlPr>
                      </m:dPr>
                      <m:e>
                        <m:r>
                          <a:rPr lang="tr-TR" b="0" i="1" smtClean="0">
                            <a:latin typeface="Cambria Math"/>
                          </a:rPr>
                          <m:t>65,70,75,80,85,90,95,96</m:t>
                        </m:r>
                      </m:e>
                    </m:d>
                  </m:oMath>
                </a14:m>
                <a:r>
                  <a:rPr lang="tr-TR" dirty="0" smtClean="0"/>
                  <a:t> değerlerine sahiptir. Kümenin orta noktaları olan (80,85) aralığının orta noktası olan </a:t>
                </a:r>
                <a14:m>
                  <m:oMath xmlns:m="http://schemas.openxmlformats.org/officeDocument/2006/math">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𝑡</m:t>
                        </m:r>
                      </m:e>
                      <m:sub>
                        <m:r>
                          <a:rPr lang="tr-TR" i="1">
                            <a:solidFill>
                              <a:srgbClr val="292934"/>
                            </a:solidFill>
                            <a:latin typeface="Cambria Math"/>
                          </a:rPr>
                          <m:t>𝑖</m:t>
                        </m:r>
                      </m:sub>
                    </m:sSub>
                  </m:oMath>
                </a14:m>
                <a:r>
                  <a:rPr lang="tr-TR" dirty="0">
                    <a:solidFill>
                      <a:srgbClr val="292934"/>
                    </a:solidFill>
                  </a:rPr>
                  <a:t>=</a:t>
                </a:r>
                <a14:m>
                  <m:oMath xmlns:m="http://schemas.openxmlformats.org/officeDocument/2006/math">
                    <m:f>
                      <m:fPr>
                        <m:ctrlPr>
                          <a:rPr lang="tr-TR" i="1" dirty="0">
                            <a:solidFill>
                              <a:srgbClr val="292934"/>
                            </a:solidFill>
                            <a:latin typeface="Cambria Math" panose="02040503050406030204" pitchFamily="18" charset="0"/>
                          </a:rPr>
                        </m:ctrlPr>
                      </m:fPr>
                      <m:num>
                        <m:sSub>
                          <m:sSubPr>
                            <m:ctrlPr>
                              <a:rPr lang="tr-TR" i="1" dirty="0">
                                <a:solidFill>
                                  <a:srgbClr val="292934"/>
                                </a:solidFill>
                                <a:latin typeface="Cambria Math" panose="02040503050406030204" pitchFamily="18" charset="0"/>
                              </a:rPr>
                            </m:ctrlPr>
                          </m:sSubPr>
                          <m:e>
                            <m:r>
                              <a:rPr lang="tr-TR" i="1" dirty="0">
                                <a:solidFill>
                                  <a:srgbClr val="292934"/>
                                </a:solidFill>
                                <a:latin typeface="Cambria Math"/>
                              </a:rPr>
                              <m:t>𝑣</m:t>
                            </m:r>
                          </m:e>
                          <m:sub>
                            <m:r>
                              <a:rPr lang="tr-TR" i="1" dirty="0">
                                <a:solidFill>
                                  <a:srgbClr val="292934"/>
                                </a:solidFill>
                                <a:latin typeface="Cambria Math"/>
                              </a:rPr>
                              <m:t>𝑖</m:t>
                            </m:r>
                          </m:sub>
                        </m:sSub>
                        <m:r>
                          <a:rPr lang="tr-TR" i="1" dirty="0">
                            <a:solidFill>
                              <a:srgbClr val="292934"/>
                            </a:solidFill>
                            <a:latin typeface="Cambria Math"/>
                          </a:rPr>
                          <m:t>+</m:t>
                        </m:r>
                        <m:sSub>
                          <m:sSubPr>
                            <m:ctrlPr>
                              <a:rPr lang="tr-TR" i="1" dirty="0">
                                <a:solidFill>
                                  <a:srgbClr val="292934"/>
                                </a:solidFill>
                                <a:latin typeface="Cambria Math" panose="02040503050406030204" pitchFamily="18" charset="0"/>
                              </a:rPr>
                            </m:ctrlPr>
                          </m:sSubPr>
                          <m:e>
                            <m:r>
                              <a:rPr lang="tr-TR" i="1" dirty="0">
                                <a:solidFill>
                                  <a:srgbClr val="292934"/>
                                </a:solidFill>
                                <a:latin typeface="Cambria Math"/>
                              </a:rPr>
                              <m:t>𝑣</m:t>
                            </m:r>
                          </m:e>
                          <m:sub>
                            <m:r>
                              <a:rPr lang="tr-TR" i="1" dirty="0">
                                <a:solidFill>
                                  <a:srgbClr val="292934"/>
                                </a:solidFill>
                                <a:latin typeface="Cambria Math"/>
                              </a:rPr>
                              <m:t>𝑖</m:t>
                            </m:r>
                            <m:r>
                              <a:rPr lang="tr-TR" i="1" dirty="0">
                                <a:solidFill>
                                  <a:srgbClr val="292934"/>
                                </a:solidFill>
                                <a:latin typeface="Cambria Math"/>
                              </a:rPr>
                              <m:t>+1</m:t>
                            </m:r>
                          </m:sub>
                        </m:sSub>
                      </m:num>
                      <m:den>
                        <m:r>
                          <a:rPr lang="tr-TR" i="1" dirty="0">
                            <a:solidFill>
                              <a:srgbClr val="292934"/>
                            </a:solidFill>
                            <a:latin typeface="Cambria Math"/>
                          </a:rPr>
                          <m:t>2</m:t>
                        </m:r>
                      </m:den>
                    </m:f>
                  </m:oMath>
                </a14:m>
                <a:r>
                  <a:rPr lang="tr-TR" dirty="0" smtClean="0"/>
                  <a:t>= </a:t>
                </a:r>
                <a14:m>
                  <m:oMath xmlns:m="http://schemas.openxmlformats.org/officeDocument/2006/math">
                    <m:f>
                      <m:fPr>
                        <m:ctrlPr>
                          <a:rPr lang="tr-TR" i="1" dirty="0" smtClean="0">
                            <a:latin typeface="Cambria Math" panose="02040503050406030204" pitchFamily="18" charset="0"/>
                          </a:rPr>
                        </m:ctrlPr>
                      </m:fPr>
                      <m:num>
                        <m:r>
                          <a:rPr lang="tr-TR" b="0" i="1" dirty="0" smtClean="0">
                            <a:latin typeface="Cambria Math"/>
                          </a:rPr>
                          <m:t>80+85</m:t>
                        </m:r>
                      </m:num>
                      <m:den>
                        <m:r>
                          <a:rPr lang="tr-TR" b="0" i="1" dirty="0" smtClean="0">
                            <a:latin typeface="Cambria Math"/>
                          </a:rPr>
                          <m:t>2</m:t>
                        </m:r>
                      </m:den>
                    </m:f>
                    <m:r>
                      <a:rPr lang="tr-TR" i="1" dirty="0" smtClean="0">
                        <a:latin typeface="Cambria Math"/>
                        <a:ea typeface="Cambria Math"/>
                      </a:rPr>
                      <m:t>~</m:t>
                    </m:r>
                    <m:r>
                      <a:rPr lang="tr-TR" b="0" i="1" dirty="0" smtClean="0">
                        <a:latin typeface="Cambria Math"/>
                        <a:ea typeface="Cambria Math"/>
                      </a:rPr>
                      <m:t>83</m:t>
                    </m:r>
                  </m:oMath>
                </a14:m>
                <a:r>
                  <a:rPr lang="tr-TR" dirty="0" smtClean="0"/>
                  <a:t> noktası </a:t>
                </a:r>
                <a:r>
                  <a:rPr lang="tr-TR" dirty="0" smtClean="0">
                    <a:solidFill>
                      <a:srgbClr val="FF0000"/>
                    </a:solidFill>
                  </a:rPr>
                  <a:t>eşik değer </a:t>
                </a:r>
                <a:r>
                  <a:rPr lang="tr-TR" dirty="0" smtClean="0"/>
                  <a:t>olarak alınabilir. O halde NİTELİK2’nin içerdiği değerlere (NİTELİK</a:t>
                </a:r>
                <a14:m>
                  <m:oMath xmlns:m="http://schemas.openxmlformats.org/officeDocument/2006/math">
                    <m:r>
                      <a:rPr lang="tr-TR" i="1" smtClean="0">
                        <a:latin typeface="Cambria Math"/>
                        <a:ea typeface="Cambria Math"/>
                      </a:rPr>
                      <m:t>≤</m:t>
                    </m:r>
                    <m:r>
                      <a:rPr lang="tr-TR" b="0" i="1" smtClean="0">
                        <a:latin typeface="Cambria Math"/>
                        <a:ea typeface="Cambria Math"/>
                      </a:rPr>
                      <m:t>83  </m:t>
                    </m:r>
                  </m:oMath>
                </a14:m>
                <a:r>
                  <a:rPr lang="tr-TR" dirty="0" smtClean="0"/>
                  <a:t>veya NİTELİK2&gt;83) testi uygulanarak ona göre düzenleme yapılır. Bu teste göre eğitim kümesinin görünümü </a:t>
                </a:r>
                <a:r>
                  <a:rPr lang="tr-TR" dirty="0" smtClean="0">
                    <a:solidFill>
                      <a:srgbClr val="FF0000"/>
                    </a:solidFill>
                  </a:rPr>
                  <a:t>Tablo 3.18’de </a:t>
                </a:r>
                <a:r>
                  <a:rPr lang="tr-TR" dirty="0" smtClean="0"/>
                  <a:t>görüldüğü biçimi alır.</a:t>
                </a: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836712"/>
                <a:ext cx="8229600" cy="5640288"/>
              </a:xfrm>
              <a:blipFill rotWithShape="1">
                <a:blip r:embed="rId2"/>
                <a:stretch>
                  <a:fillRect l="-1111" t="-756"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20738314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519336"/>
          </a:xfrm>
        </p:spPr>
        <p:txBody>
          <a:bodyPr>
            <a:normAutofit/>
          </a:bodyPr>
          <a:lstStyle/>
          <a:p>
            <a:r>
              <a:rPr lang="tr-TR" sz="2800" dirty="0" smtClean="0"/>
              <a:t>Tablo 3.18</a:t>
            </a:r>
            <a:endParaRPr lang="tr-TR" sz="2800" dirty="0"/>
          </a:p>
        </p:txBody>
      </p:sp>
      <p:graphicFrame>
        <p:nvGraphicFramePr>
          <p:cNvPr id="5" name="İçerik Yer Tutucusu 4"/>
          <p:cNvGraphicFramePr>
            <a:graphicFrameLocks noGrp="1"/>
          </p:cNvGraphicFramePr>
          <p:nvPr>
            <p:ph idx="1"/>
            <p:extLst>
              <p:ext uri="{D42A27DB-BD31-4B8C-83A1-F6EECF244321}">
                <p14:modId xmlns:p14="http://schemas.microsoft.com/office/powerpoint/2010/main" val="3371760103"/>
              </p:ext>
            </p:extLst>
          </p:nvPr>
        </p:nvGraphicFramePr>
        <p:xfrm>
          <a:off x="457200" y="1052513"/>
          <a:ext cx="8229600" cy="5562600"/>
        </p:xfrm>
        <a:graphic>
          <a:graphicData uri="http://schemas.openxmlformats.org/drawingml/2006/table">
            <a:tbl>
              <a:tblPr firstRow="1" bandRow="1">
                <a:tableStyleId>{10A1B5D5-9B99-4C35-A422-299274C87663}</a:tableStyleId>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gridCol w="2057400">
                  <a:extLst>
                    <a:ext uri="{9D8B030D-6E8A-4147-A177-3AD203B41FA5}">
                      <a16:colId xmlns:a16="http://schemas.microsoft.com/office/drawing/2014/main" xmlns="" val="20003"/>
                    </a:ext>
                  </a:extLst>
                </a:gridCol>
              </a:tblGrid>
              <a:tr h="370840">
                <a:tc>
                  <a:txBody>
                    <a:bodyPr/>
                    <a:lstStyle/>
                    <a:p>
                      <a:pPr algn="ctr"/>
                      <a:r>
                        <a:rPr lang="tr-TR" dirty="0" smtClean="0"/>
                        <a:t>NİTELİK1</a:t>
                      </a:r>
                      <a:endParaRPr lang="tr-TR" dirty="0"/>
                    </a:p>
                  </a:txBody>
                  <a:tcPr/>
                </a:tc>
                <a:tc>
                  <a:txBody>
                    <a:bodyPr/>
                    <a:lstStyle/>
                    <a:p>
                      <a:pPr algn="ctr"/>
                      <a:r>
                        <a:rPr lang="tr-TR" dirty="0" smtClean="0"/>
                        <a:t>NİTELİK2</a:t>
                      </a:r>
                      <a:endParaRPr lang="tr-TR" dirty="0"/>
                    </a:p>
                  </a:txBody>
                  <a:tcPr/>
                </a:tc>
                <a:tc>
                  <a:txBody>
                    <a:bodyPr/>
                    <a:lstStyle/>
                    <a:p>
                      <a:pPr algn="ctr"/>
                      <a:r>
                        <a:rPr lang="tr-TR" dirty="0" smtClean="0"/>
                        <a:t>NİTELİK3</a:t>
                      </a:r>
                      <a:endParaRPr lang="tr-TR" dirty="0"/>
                    </a:p>
                  </a:txBody>
                  <a:tcPr/>
                </a:tc>
                <a:tc>
                  <a:txBody>
                    <a:bodyPr/>
                    <a:lstStyle/>
                    <a:p>
                      <a:pPr algn="ctr"/>
                      <a:r>
                        <a:rPr lang="tr-TR" dirty="0" smtClean="0"/>
                        <a:t>SINIF</a:t>
                      </a:r>
                      <a:endParaRPr lang="tr-TR" dirty="0"/>
                    </a:p>
                  </a:txBody>
                  <a:tcPr/>
                </a:tc>
                <a:extLst>
                  <a:ext uri="{0D108BD9-81ED-4DB2-BD59-A6C34878D82A}">
                    <a16:rowId xmlns:a16="http://schemas.microsoft.com/office/drawing/2014/main" xmlns="" val="10000"/>
                  </a:ext>
                </a:extLst>
              </a:tr>
              <a:tr h="370840">
                <a:tc>
                  <a:txBody>
                    <a:bodyPr/>
                    <a:lstStyle/>
                    <a:p>
                      <a:pPr algn="ctr"/>
                      <a:r>
                        <a:rPr lang="tr-TR" dirty="0" smtClean="0"/>
                        <a:t>a</a:t>
                      </a:r>
                      <a:endParaRPr lang="tr-TR" dirty="0"/>
                    </a:p>
                  </a:txBody>
                  <a:tcPr/>
                </a:tc>
                <a:tc>
                  <a:txBody>
                    <a:bodyPr/>
                    <a:lstStyle/>
                    <a:p>
                      <a:pPr algn="ctr"/>
                      <a:r>
                        <a:rPr lang="tr-TR" dirty="0" smtClean="0"/>
                        <a:t>Eşit veya küçük</a:t>
                      </a:r>
                      <a:endParaRPr lang="tr-TR" dirty="0"/>
                    </a:p>
                  </a:txBody>
                  <a:tcPr/>
                </a:tc>
                <a:tc>
                  <a:txBody>
                    <a:bodyPr/>
                    <a:lstStyle/>
                    <a:p>
                      <a:pPr algn="ctr"/>
                      <a:r>
                        <a:rPr lang="tr-TR" dirty="0" smtClean="0"/>
                        <a:t>Doğru</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01"/>
                  </a:ext>
                </a:extLst>
              </a:tr>
              <a:tr h="370840">
                <a:tc>
                  <a:txBody>
                    <a:bodyPr/>
                    <a:lstStyle/>
                    <a:p>
                      <a:pPr algn="ctr"/>
                      <a:r>
                        <a:rPr lang="tr-TR" dirty="0" smtClean="0"/>
                        <a:t>a</a:t>
                      </a:r>
                      <a:endParaRPr lang="tr-TR" dirty="0"/>
                    </a:p>
                  </a:txBody>
                  <a:tcPr/>
                </a:tc>
                <a:tc>
                  <a:txBody>
                    <a:bodyPr/>
                    <a:lstStyle/>
                    <a:p>
                      <a:pPr algn="ctr"/>
                      <a:r>
                        <a:rPr lang="tr-TR" dirty="0" smtClean="0"/>
                        <a:t>Büyük</a:t>
                      </a:r>
                      <a:endParaRPr lang="tr-TR" dirty="0"/>
                    </a:p>
                  </a:txBody>
                  <a:tcPr/>
                </a:tc>
                <a:tc>
                  <a:txBody>
                    <a:bodyPr/>
                    <a:lstStyle/>
                    <a:p>
                      <a:pPr algn="ctr"/>
                      <a:r>
                        <a:rPr lang="tr-TR" dirty="0" smtClean="0"/>
                        <a:t>Doğru</a:t>
                      </a:r>
                      <a:endParaRPr lang="tr-TR" dirty="0"/>
                    </a:p>
                  </a:txBody>
                  <a:tcPr/>
                </a:tc>
                <a:tc>
                  <a:txBody>
                    <a:bodyPr/>
                    <a:lstStyle/>
                    <a:p>
                      <a:pPr algn="ctr"/>
                      <a:r>
                        <a:rPr lang="tr-TR" dirty="0" smtClean="0"/>
                        <a:t>Sınıf2</a:t>
                      </a:r>
                      <a:endParaRPr lang="tr-TR" dirty="0"/>
                    </a:p>
                  </a:txBody>
                  <a:tcPr/>
                </a:tc>
                <a:extLst>
                  <a:ext uri="{0D108BD9-81ED-4DB2-BD59-A6C34878D82A}">
                    <a16:rowId xmlns:a16="http://schemas.microsoft.com/office/drawing/2014/main" xmlns="" val="10002"/>
                  </a:ext>
                </a:extLst>
              </a:tr>
              <a:tr h="370840">
                <a:tc>
                  <a:txBody>
                    <a:bodyPr/>
                    <a:lstStyle/>
                    <a:p>
                      <a:pPr algn="ctr"/>
                      <a:r>
                        <a:rPr lang="tr-TR" dirty="0" smtClean="0"/>
                        <a:t>a</a:t>
                      </a:r>
                      <a:endParaRPr lang="tr-TR" dirty="0"/>
                    </a:p>
                  </a:txBody>
                  <a:tcPr/>
                </a:tc>
                <a:tc>
                  <a:txBody>
                    <a:bodyPr/>
                    <a:lstStyle/>
                    <a:p>
                      <a:pPr algn="ctr"/>
                      <a:r>
                        <a:rPr lang="tr-TR" dirty="0" smtClean="0"/>
                        <a:t>Büyük</a:t>
                      </a:r>
                      <a:endParaRPr lang="tr-TR" dirty="0"/>
                    </a:p>
                  </a:txBody>
                  <a:tcPr/>
                </a:tc>
                <a:tc>
                  <a:txBody>
                    <a:bodyPr/>
                    <a:lstStyle/>
                    <a:p>
                      <a:pPr algn="ctr"/>
                      <a:r>
                        <a:rPr lang="tr-TR" dirty="0" smtClean="0"/>
                        <a:t>Yanlış</a:t>
                      </a:r>
                      <a:endParaRPr lang="tr-TR" dirty="0"/>
                    </a:p>
                  </a:txBody>
                  <a:tcPr/>
                </a:tc>
                <a:tc>
                  <a:txBody>
                    <a:bodyPr/>
                    <a:lstStyle/>
                    <a:p>
                      <a:pPr algn="ctr"/>
                      <a:r>
                        <a:rPr lang="tr-TR" dirty="0" smtClean="0"/>
                        <a:t>Sınıf2</a:t>
                      </a:r>
                      <a:endParaRPr lang="tr-TR" dirty="0"/>
                    </a:p>
                  </a:txBody>
                  <a:tcPr/>
                </a:tc>
                <a:extLst>
                  <a:ext uri="{0D108BD9-81ED-4DB2-BD59-A6C34878D82A}">
                    <a16:rowId xmlns:a16="http://schemas.microsoft.com/office/drawing/2014/main" xmlns="" val="10003"/>
                  </a:ext>
                </a:extLst>
              </a:tr>
              <a:tr h="370840">
                <a:tc>
                  <a:txBody>
                    <a:bodyPr/>
                    <a:lstStyle/>
                    <a:p>
                      <a:pPr algn="ctr"/>
                      <a:r>
                        <a:rPr lang="tr-TR" dirty="0" smtClean="0"/>
                        <a:t>a</a:t>
                      </a:r>
                      <a:endParaRPr lang="tr-TR" dirty="0"/>
                    </a:p>
                  </a:txBody>
                  <a:tcPr/>
                </a:tc>
                <a:tc>
                  <a:txBody>
                    <a:bodyPr/>
                    <a:lstStyle/>
                    <a:p>
                      <a:pPr algn="ctr"/>
                      <a:r>
                        <a:rPr lang="tr-TR" dirty="0" smtClean="0"/>
                        <a:t>Büyük</a:t>
                      </a:r>
                      <a:endParaRPr lang="tr-TR" dirty="0"/>
                    </a:p>
                  </a:txBody>
                  <a:tcPr/>
                </a:tc>
                <a:tc>
                  <a:txBody>
                    <a:bodyPr/>
                    <a:lstStyle/>
                    <a:p>
                      <a:pPr algn="ctr"/>
                      <a:r>
                        <a:rPr lang="tr-TR" dirty="0" smtClean="0"/>
                        <a:t>Yanlış</a:t>
                      </a:r>
                      <a:endParaRPr lang="tr-TR" dirty="0"/>
                    </a:p>
                  </a:txBody>
                  <a:tcPr/>
                </a:tc>
                <a:tc>
                  <a:txBody>
                    <a:bodyPr/>
                    <a:lstStyle/>
                    <a:p>
                      <a:pPr algn="ctr"/>
                      <a:r>
                        <a:rPr lang="tr-TR" dirty="0" smtClean="0"/>
                        <a:t>Sınıf2</a:t>
                      </a:r>
                      <a:endParaRPr lang="tr-TR" dirty="0"/>
                    </a:p>
                  </a:txBody>
                  <a:tcPr/>
                </a:tc>
                <a:extLst>
                  <a:ext uri="{0D108BD9-81ED-4DB2-BD59-A6C34878D82A}">
                    <a16:rowId xmlns:a16="http://schemas.microsoft.com/office/drawing/2014/main" xmlns="" val="10004"/>
                  </a:ext>
                </a:extLst>
              </a:tr>
              <a:tr h="370840">
                <a:tc>
                  <a:txBody>
                    <a:bodyPr/>
                    <a:lstStyle/>
                    <a:p>
                      <a:pPr algn="ctr"/>
                      <a:r>
                        <a:rPr lang="tr-TR" dirty="0" smtClean="0"/>
                        <a:t>a</a:t>
                      </a:r>
                      <a:endParaRPr lang="tr-TR" dirty="0"/>
                    </a:p>
                  </a:txBody>
                  <a:tcPr/>
                </a:tc>
                <a:tc>
                  <a:txBody>
                    <a:bodyPr/>
                    <a:lstStyle/>
                    <a:p>
                      <a:pPr algn="ctr"/>
                      <a:r>
                        <a:rPr lang="tr-TR" dirty="0" smtClean="0"/>
                        <a:t>Eşit veya küçük</a:t>
                      </a:r>
                      <a:endParaRPr lang="tr-TR" dirty="0"/>
                    </a:p>
                  </a:txBody>
                  <a:tcPr/>
                </a:tc>
                <a:tc>
                  <a:txBody>
                    <a:bodyPr/>
                    <a:lstStyle/>
                    <a:p>
                      <a:pPr algn="ctr"/>
                      <a:r>
                        <a:rPr lang="tr-TR" dirty="0" smtClean="0"/>
                        <a:t>Yanlış</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05"/>
                  </a:ext>
                </a:extLst>
              </a:tr>
              <a:tr h="370840">
                <a:tc>
                  <a:txBody>
                    <a:bodyPr/>
                    <a:lstStyle/>
                    <a:p>
                      <a:pPr algn="ctr"/>
                      <a:r>
                        <a:rPr lang="tr-TR" dirty="0" smtClean="0"/>
                        <a:t>b</a:t>
                      </a:r>
                      <a:endParaRPr lang="tr-TR" dirty="0"/>
                    </a:p>
                  </a:txBody>
                  <a:tcPr/>
                </a:tc>
                <a:tc>
                  <a:txBody>
                    <a:bodyPr/>
                    <a:lstStyle/>
                    <a:p>
                      <a:pPr algn="ctr"/>
                      <a:r>
                        <a:rPr lang="tr-TR" dirty="0" smtClean="0"/>
                        <a:t>Büyük</a:t>
                      </a:r>
                      <a:endParaRPr lang="tr-TR" dirty="0"/>
                    </a:p>
                  </a:txBody>
                  <a:tcPr/>
                </a:tc>
                <a:tc>
                  <a:txBody>
                    <a:bodyPr/>
                    <a:lstStyle/>
                    <a:p>
                      <a:pPr algn="ctr"/>
                      <a:r>
                        <a:rPr lang="tr-TR" dirty="0" smtClean="0"/>
                        <a:t>Doğru</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06"/>
                  </a:ext>
                </a:extLst>
              </a:tr>
              <a:tr h="370840">
                <a:tc>
                  <a:txBody>
                    <a:bodyPr/>
                    <a:lstStyle/>
                    <a:p>
                      <a:pPr algn="ctr"/>
                      <a:r>
                        <a:rPr lang="tr-TR" dirty="0" smtClean="0"/>
                        <a:t>b</a:t>
                      </a:r>
                      <a:endParaRPr lang="tr-TR" dirty="0"/>
                    </a:p>
                  </a:txBody>
                  <a:tcPr/>
                </a:tc>
                <a:tc>
                  <a:txBody>
                    <a:bodyPr/>
                    <a:lstStyle/>
                    <a:p>
                      <a:pPr algn="ctr"/>
                      <a:r>
                        <a:rPr lang="tr-TR" dirty="0" smtClean="0"/>
                        <a:t>Eşit veya</a:t>
                      </a:r>
                      <a:r>
                        <a:rPr lang="tr-TR" baseline="0" dirty="0" smtClean="0"/>
                        <a:t> küçük</a:t>
                      </a:r>
                      <a:endParaRPr lang="tr-TR" dirty="0"/>
                    </a:p>
                  </a:txBody>
                  <a:tcPr/>
                </a:tc>
                <a:tc>
                  <a:txBody>
                    <a:bodyPr/>
                    <a:lstStyle/>
                    <a:p>
                      <a:pPr algn="ctr"/>
                      <a:r>
                        <a:rPr lang="tr-TR" dirty="0" smtClean="0"/>
                        <a:t>Yanlış</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07"/>
                  </a:ext>
                </a:extLst>
              </a:tr>
              <a:tr h="370840">
                <a:tc>
                  <a:txBody>
                    <a:bodyPr/>
                    <a:lstStyle/>
                    <a:p>
                      <a:pPr algn="ctr"/>
                      <a:r>
                        <a:rPr lang="tr-TR" dirty="0" smtClean="0"/>
                        <a:t>b</a:t>
                      </a:r>
                      <a:endParaRPr lang="tr-T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dirty="0" smtClean="0"/>
                        <a:t>Eşit veya</a:t>
                      </a:r>
                      <a:r>
                        <a:rPr lang="tr-TR" baseline="0" dirty="0" smtClean="0"/>
                        <a:t> küçük</a:t>
                      </a:r>
                      <a:endParaRPr lang="tr-TR" dirty="0" smtClean="0"/>
                    </a:p>
                  </a:txBody>
                  <a:tcPr/>
                </a:tc>
                <a:tc>
                  <a:txBody>
                    <a:bodyPr/>
                    <a:lstStyle/>
                    <a:p>
                      <a:pPr algn="ctr"/>
                      <a:r>
                        <a:rPr lang="tr-TR" dirty="0" smtClean="0"/>
                        <a:t>Doğru </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08"/>
                  </a:ext>
                </a:extLst>
              </a:tr>
              <a:tr h="370840">
                <a:tc>
                  <a:txBody>
                    <a:bodyPr/>
                    <a:lstStyle/>
                    <a:p>
                      <a:pPr algn="ctr"/>
                      <a:r>
                        <a:rPr lang="tr-TR" dirty="0" smtClean="0"/>
                        <a:t>b</a:t>
                      </a:r>
                      <a:endParaRPr lang="tr-TR" dirty="0"/>
                    </a:p>
                  </a:txBody>
                  <a:tcPr/>
                </a:tc>
                <a:tc>
                  <a:txBody>
                    <a:bodyPr/>
                    <a:lstStyle/>
                    <a:p>
                      <a:pPr algn="ctr"/>
                      <a:r>
                        <a:rPr lang="tr-TR" dirty="0" smtClean="0"/>
                        <a:t>Eşit veya</a:t>
                      </a:r>
                      <a:r>
                        <a:rPr lang="tr-TR" baseline="0" dirty="0" smtClean="0"/>
                        <a:t> küçük</a:t>
                      </a:r>
                      <a:endParaRPr lang="tr-TR" dirty="0"/>
                    </a:p>
                  </a:txBody>
                  <a:tcPr/>
                </a:tc>
                <a:tc>
                  <a:txBody>
                    <a:bodyPr/>
                    <a:lstStyle/>
                    <a:p>
                      <a:pPr algn="ctr"/>
                      <a:r>
                        <a:rPr lang="tr-TR" dirty="0" smtClean="0"/>
                        <a:t>Yanlış</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09"/>
                  </a:ext>
                </a:extLst>
              </a:tr>
              <a:tr h="370840">
                <a:tc>
                  <a:txBody>
                    <a:bodyPr/>
                    <a:lstStyle/>
                    <a:p>
                      <a:pPr algn="ctr"/>
                      <a:r>
                        <a:rPr lang="tr-TR" dirty="0" smtClean="0"/>
                        <a:t>c</a:t>
                      </a:r>
                      <a:endParaRPr lang="tr-TR" dirty="0"/>
                    </a:p>
                  </a:txBody>
                  <a:tcPr/>
                </a:tc>
                <a:tc>
                  <a:txBody>
                    <a:bodyPr/>
                    <a:lstStyle/>
                    <a:p>
                      <a:pPr algn="ctr"/>
                      <a:r>
                        <a:rPr lang="tr-TR" dirty="0" smtClean="0"/>
                        <a:t>Eşit veya</a:t>
                      </a:r>
                      <a:r>
                        <a:rPr lang="tr-TR" baseline="0" dirty="0" smtClean="0"/>
                        <a:t> küçük</a:t>
                      </a:r>
                      <a:endParaRPr lang="tr-TR" dirty="0"/>
                    </a:p>
                  </a:txBody>
                  <a:tcPr/>
                </a:tc>
                <a:tc>
                  <a:txBody>
                    <a:bodyPr/>
                    <a:lstStyle/>
                    <a:p>
                      <a:pPr algn="ctr"/>
                      <a:r>
                        <a:rPr lang="tr-TR" dirty="0" smtClean="0"/>
                        <a:t>Doğru</a:t>
                      </a:r>
                      <a:endParaRPr lang="tr-TR" dirty="0"/>
                    </a:p>
                  </a:txBody>
                  <a:tcPr/>
                </a:tc>
                <a:tc>
                  <a:txBody>
                    <a:bodyPr/>
                    <a:lstStyle/>
                    <a:p>
                      <a:pPr algn="ctr"/>
                      <a:r>
                        <a:rPr lang="tr-TR" dirty="0" smtClean="0"/>
                        <a:t>Sınıf2</a:t>
                      </a:r>
                      <a:endParaRPr lang="tr-TR" dirty="0"/>
                    </a:p>
                  </a:txBody>
                  <a:tcPr/>
                </a:tc>
                <a:extLst>
                  <a:ext uri="{0D108BD9-81ED-4DB2-BD59-A6C34878D82A}">
                    <a16:rowId xmlns:a16="http://schemas.microsoft.com/office/drawing/2014/main" xmlns="" val="10010"/>
                  </a:ext>
                </a:extLst>
              </a:tr>
              <a:tr h="370840">
                <a:tc>
                  <a:txBody>
                    <a:bodyPr/>
                    <a:lstStyle/>
                    <a:p>
                      <a:pPr algn="ctr"/>
                      <a:r>
                        <a:rPr lang="tr-TR" dirty="0" smtClean="0"/>
                        <a:t>c</a:t>
                      </a:r>
                      <a:endParaRPr lang="tr-TR" dirty="0"/>
                    </a:p>
                  </a:txBody>
                  <a:tcPr/>
                </a:tc>
                <a:tc>
                  <a:txBody>
                    <a:bodyPr/>
                    <a:lstStyle/>
                    <a:p>
                      <a:pPr algn="ctr"/>
                      <a:r>
                        <a:rPr lang="tr-TR" dirty="0" smtClean="0"/>
                        <a:t>Eşit veya</a:t>
                      </a:r>
                      <a:r>
                        <a:rPr lang="tr-TR" baseline="0" dirty="0" smtClean="0"/>
                        <a:t> küçük</a:t>
                      </a:r>
                      <a:endParaRPr lang="tr-TR" dirty="0"/>
                    </a:p>
                  </a:txBody>
                  <a:tcPr/>
                </a:tc>
                <a:tc>
                  <a:txBody>
                    <a:bodyPr/>
                    <a:lstStyle/>
                    <a:p>
                      <a:pPr algn="ctr"/>
                      <a:r>
                        <a:rPr lang="tr-TR" dirty="0" smtClean="0"/>
                        <a:t>Doğru</a:t>
                      </a:r>
                      <a:endParaRPr lang="tr-TR" dirty="0"/>
                    </a:p>
                  </a:txBody>
                  <a:tcPr/>
                </a:tc>
                <a:tc>
                  <a:txBody>
                    <a:bodyPr/>
                    <a:lstStyle/>
                    <a:p>
                      <a:pPr algn="ctr"/>
                      <a:r>
                        <a:rPr lang="tr-TR" dirty="0" smtClean="0"/>
                        <a:t>Sınıf2</a:t>
                      </a:r>
                      <a:endParaRPr lang="tr-TR" dirty="0"/>
                    </a:p>
                  </a:txBody>
                  <a:tcPr/>
                </a:tc>
                <a:extLst>
                  <a:ext uri="{0D108BD9-81ED-4DB2-BD59-A6C34878D82A}">
                    <a16:rowId xmlns:a16="http://schemas.microsoft.com/office/drawing/2014/main" xmlns="" val="10011"/>
                  </a:ext>
                </a:extLst>
              </a:tr>
              <a:tr h="370840">
                <a:tc>
                  <a:txBody>
                    <a:bodyPr/>
                    <a:lstStyle/>
                    <a:p>
                      <a:pPr algn="ctr"/>
                      <a:r>
                        <a:rPr lang="tr-TR" dirty="0" smtClean="0"/>
                        <a:t>c</a:t>
                      </a:r>
                      <a:endParaRPr lang="tr-TR" dirty="0"/>
                    </a:p>
                  </a:txBody>
                  <a:tcPr/>
                </a:tc>
                <a:tc>
                  <a:txBody>
                    <a:bodyPr/>
                    <a:lstStyle/>
                    <a:p>
                      <a:pPr algn="ctr"/>
                      <a:r>
                        <a:rPr lang="tr-TR" dirty="0" smtClean="0"/>
                        <a:t>Eşit veya</a:t>
                      </a:r>
                      <a:r>
                        <a:rPr lang="tr-TR" baseline="0" dirty="0" smtClean="0"/>
                        <a:t> küçük</a:t>
                      </a:r>
                      <a:endParaRPr lang="tr-TR" dirty="0"/>
                    </a:p>
                  </a:txBody>
                  <a:tcPr/>
                </a:tc>
                <a:tc>
                  <a:txBody>
                    <a:bodyPr/>
                    <a:lstStyle/>
                    <a:p>
                      <a:pPr algn="ctr"/>
                      <a:r>
                        <a:rPr lang="tr-TR" dirty="0" smtClean="0"/>
                        <a:t>Yanlış</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12"/>
                  </a:ext>
                </a:extLst>
              </a:tr>
              <a:tr h="370840">
                <a:tc>
                  <a:txBody>
                    <a:bodyPr/>
                    <a:lstStyle/>
                    <a:p>
                      <a:pPr algn="ctr"/>
                      <a:r>
                        <a:rPr lang="tr-TR" dirty="0" smtClean="0"/>
                        <a:t>c</a:t>
                      </a:r>
                      <a:endParaRPr lang="tr-TR" dirty="0"/>
                    </a:p>
                  </a:txBody>
                  <a:tcPr/>
                </a:tc>
                <a:tc>
                  <a:txBody>
                    <a:bodyPr/>
                    <a:lstStyle/>
                    <a:p>
                      <a:pPr algn="ctr"/>
                      <a:r>
                        <a:rPr lang="tr-TR" dirty="0" smtClean="0"/>
                        <a:t>Eşit veya</a:t>
                      </a:r>
                      <a:r>
                        <a:rPr lang="tr-TR" baseline="0" dirty="0" smtClean="0"/>
                        <a:t> küçük</a:t>
                      </a:r>
                      <a:endParaRPr lang="tr-TR" dirty="0"/>
                    </a:p>
                  </a:txBody>
                  <a:tcPr/>
                </a:tc>
                <a:tc>
                  <a:txBody>
                    <a:bodyPr/>
                    <a:lstStyle/>
                    <a:p>
                      <a:pPr algn="ctr"/>
                      <a:r>
                        <a:rPr lang="tr-TR" dirty="0" smtClean="0"/>
                        <a:t>Yanlış</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13"/>
                  </a:ext>
                </a:extLst>
              </a:tr>
              <a:tr h="370840">
                <a:tc>
                  <a:txBody>
                    <a:bodyPr/>
                    <a:lstStyle/>
                    <a:p>
                      <a:pPr algn="ctr"/>
                      <a:r>
                        <a:rPr lang="tr-TR" dirty="0" smtClean="0"/>
                        <a:t>c</a:t>
                      </a:r>
                      <a:endParaRPr lang="tr-TR" dirty="0"/>
                    </a:p>
                  </a:txBody>
                  <a:tcPr/>
                </a:tc>
                <a:tc>
                  <a:txBody>
                    <a:bodyPr/>
                    <a:lstStyle/>
                    <a:p>
                      <a:pPr algn="ctr"/>
                      <a:r>
                        <a:rPr lang="tr-TR" dirty="0" smtClean="0"/>
                        <a:t>Büyük</a:t>
                      </a:r>
                      <a:endParaRPr lang="tr-TR" dirty="0"/>
                    </a:p>
                  </a:txBody>
                  <a:tcPr/>
                </a:tc>
                <a:tc>
                  <a:txBody>
                    <a:bodyPr/>
                    <a:lstStyle/>
                    <a:p>
                      <a:pPr algn="ctr"/>
                      <a:r>
                        <a:rPr lang="tr-TR" dirty="0" smtClean="0"/>
                        <a:t>Yanlış</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14"/>
                  </a:ext>
                </a:extLst>
              </a:tr>
            </a:tbl>
          </a:graphicData>
        </a:graphic>
      </p:graphicFrame>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1276143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764704"/>
                <a:ext cx="8229600" cy="5712296"/>
              </a:xfrm>
            </p:spPr>
            <p:txBody>
              <a:bodyPr/>
              <a:lstStyle/>
              <a:p>
                <a:pPr marL="0" indent="0">
                  <a:buNone/>
                </a:pPr>
                <a:r>
                  <a:rPr lang="tr-TR" dirty="0" smtClean="0"/>
                  <a:t>Burada </a:t>
                </a:r>
                <a:r>
                  <a:rPr lang="tr-TR" dirty="0" smtClean="0">
                    <a:solidFill>
                      <a:srgbClr val="FF0000"/>
                    </a:solidFill>
                  </a:rPr>
                  <a:t>SINIF </a:t>
                </a:r>
                <a:r>
                  <a:rPr lang="tr-TR" dirty="0" smtClean="0"/>
                  <a:t>niteliği için,</a:t>
                </a:r>
              </a:p>
              <a:p>
                <a:pPr marL="0" indent="0">
                  <a:buNone/>
                </a:pPr>
                <a:endParaRPr lang="tr-TR"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b="0" i="1" smtClean="0">
                              <a:solidFill>
                                <a:schemeClr val="tx1"/>
                              </a:solidFill>
                              <a:latin typeface="Cambria Math"/>
                            </a:rPr>
                            <m:t>𝑃</m:t>
                          </m:r>
                        </m:e>
                        <m:sub>
                          <m:r>
                            <a:rPr lang="tr-TR" b="0" i="1" smtClean="0">
                              <a:solidFill>
                                <a:schemeClr val="tx1"/>
                              </a:solidFill>
                              <a:latin typeface="Cambria Math"/>
                            </a:rPr>
                            <m:t>𝑆𝐼𝑁𝐼𝐹</m:t>
                          </m:r>
                        </m:sub>
                      </m:sSub>
                      <m:r>
                        <a:rPr lang="tr-TR" b="0" i="1" smtClean="0">
                          <a:solidFill>
                            <a:schemeClr val="tx1"/>
                          </a:solidFill>
                          <a:latin typeface="Cambria Math"/>
                        </a:rPr>
                        <m:t>=</m:t>
                      </m:r>
                      <m:d>
                        <m:dPr>
                          <m:ctrlPr>
                            <a:rPr lang="tr-TR" b="0" i="1" smtClean="0">
                              <a:solidFill>
                                <a:schemeClr val="tx1"/>
                              </a:solidFill>
                              <a:latin typeface="Cambria Math" panose="02040503050406030204" pitchFamily="18" charset="0"/>
                            </a:rPr>
                          </m:ctrlPr>
                        </m:dPr>
                        <m:e>
                          <m:f>
                            <m:fPr>
                              <m:ctrlPr>
                                <a:rPr lang="tr-TR" b="0" i="1" smtClean="0">
                                  <a:solidFill>
                                    <a:schemeClr val="tx1"/>
                                  </a:solidFill>
                                  <a:latin typeface="Cambria Math" panose="02040503050406030204" pitchFamily="18" charset="0"/>
                                </a:rPr>
                              </m:ctrlPr>
                            </m:fPr>
                            <m:num>
                              <m:r>
                                <a:rPr lang="tr-TR" b="0" i="1" smtClean="0">
                                  <a:solidFill>
                                    <a:schemeClr val="tx1"/>
                                  </a:solidFill>
                                  <a:latin typeface="Cambria Math"/>
                                </a:rPr>
                                <m:t>5</m:t>
                              </m:r>
                            </m:num>
                            <m:den>
                              <m:r>
                                <a:rPr lang="tr-TR" b="0" i="1" smtClean="0">
                                  <a:solidFill>
                                    <a:schemeClr val="tx1"/>
                                  </a:solidFill>
                                  <a:latin typeface="Cambria Math"/>
                                </a:rPr>
                                <m:t>14</m:t>
                              </m:r>
                            </m:den>
                          </m:f>
                          <m:r>
                            <a:rPr lang="tr-TR" b="0" i="1" smtClean="0">
                              <a:solidFill>
                                <a:schemeClr val="tx1"/>
                              </a:solidFill>
                              <a:latin typeface="Cambria Math"/>
                            </a:rPr>
                            <m:t>,</m:t>
                          </m:r>
                          <m:f>
                            <m:fPr>
                              <m:ctrlPr>
                                <a:rPr lang="tr-TR" b="0" i="1" smtClean="0">
                                  <a:solidFill>
                                    <a:schemeClr val="tx1"/>
                                  </a:solidFill>
                                  <a:latin typeface="Cambria Math" panose="02040503050406030204" pitchFamily="18" charset="0"/>
                                </a:rPr>
                              </m:ctrlPr>
                            </m:fPr>
                            <m:num>
                              <m:r>
                                <a:rPr lang="tr-TR" b="0" i="1" smtClean="0">
                                  <a:solidFill>
                                    <a:schemeClr val="tx1"/>
                                  </a:solidFill>
                                  <a:latin typeface="Cambria Math"/>
                                </a:rPr>
                                <m:t>9</m:t>
                              </m:r>
                            </m:num>
                            <m:den>
                              <m:r>
                                <a:rPr lang="tr-TR" b="0" i="1" smtClean="0">
                                  <a:solidFill>
                                    <a:schemeClr val="tx1"/>
                                  </a:solidFill>
                                  <a:latin typeface="Cambria Math"/>
                                </a:rPr>
                                <m:t>14</m:t>
                              </m:r>
                            </m:den>
                          </m:f>
                        </m:e>
                      </m:d>
                    </m:oMath>
                  </m:oMathPara>
                </a14:m>
                <a:endParaRPr lang="tr-TR" dirty="0" smtClean="0">
                  <a:solidFill>
                    <a:srgbClr val="FF0000"/>
                  </a:solidFill>
                </a:endParaRPr>
              </a:p>
              <a:p>
                <a:pPr marL="0" indent="0" algn="just">
                  <a:buNone/>
                </a:pPr>
                <a:r>
                  <a:rPr lang="tr-TR" dirty="0">
                    <a:solidFill>
                      <a:srgbClr val="FF0000"/>
                    </a:solidFill>
                  </a:rPr>
                  <a:t> </a:t>
                </a:r>
                <a:r>
                  <a:rPr lang="tr-TR" dirty="0" smtClean="0"/>
                  <a:t>olduğuna göre ,SINIF kümesi için entropi şu şekilde hesaplanabilir.</a:t>
                </a:r>
              </a:p>
              <a:p>
                <a:pPr marL="0" indent="0" algn="ctr">
                  <a:buNone/>
                </a:pPr>
                <a14:m>
                  <m:oMath xmlns:m="http://schemas.openxmlformats.org/officeDocument/2006/math">
                    <m:r>
                      <a:rPr lang="tr-TR" b="0" i="1" smtClean="0">
                        <a:solidFill>
                          <a:schemeClr val="tx1"/>
                        </a:solidFill>
                        <a:latin typeface="Cambria Math"/>
                      </a:rPr>
                      <m:t>𝐻</m:t>
                    </m:r>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a:rPr>
                          <m:t>𝑆𝐼𝑁𝐼𝐹</m:t>
                        </m:r>
                      </m:e>
                    </m:d>
                    <m:r>
                      <a:rPr lang="tr-TR" b="0" i="1" smtClean="0">
                        <a:solidFill>
                          <a:schemeClr val="tx1"/>
                        </a:solidFill>
                        <a:latin typeface="Cambria Math"/>
                      </a:rPr>
                      <m:t>=−</m:t>
                    </m:r>
                    <m:d>
                      <m:dPr>
                        <m:ctrlPr>
                          <a:rPr lang="tr-TR" b="0" i="1" smtClean="0">
                            <a:solidFill>
                              <a:schemeClr val="tx1"/>
                            </a:solidFill>
                            <a:latin typeface="Cambria Math" panose="02040503050406030204" pitchFamily="18" charset="0"/>
                          </a:rPr>
                        </m:ctrlPr>
                      </m:dPr>
                      <m:e>
                        <m:f>
                          <m:fPr>
                            <m:ctrlPr>
                              <a:rPr lang="tr-TR" b="0" i="1" smtClean="0">
                                <a:solidFill>
                                  <a:schemeClr val="tx1"/>
                                </a:solidFill>
                                <a:latin typeface="Cambria Math" panose="02040503050406030204" pitchFamily="18" charset="0"/>
                              </a:rPr>
                            </m:ctrlPr>
                          </m:fPr>
                          <m:num>
                            <m:r>
                              <a:rPr lang="tr-TR" b="0" i="1" smtClean="0">
                                <a:solidFill>
                                  <a:schemeClr val="tx1"/>
                                </a:solidFill>
                                <a:latin typeface="Cambria Math"/>
                              </a:rPr>
                              <m:t>5</m:t>
                            </m:r>
                          </m:num>
                          <m:den>
                            <m:r>
                              <a:rPr lang="tr-TR" b="0" i="1" smtClean="0">
                                <a:solidFill>
                                  <a:schemeClr val="tx1"/>
                                </a:solidFill>
                                <a:latin typeface="Cambria Math"/>
                              </a:rPr>
                              <m:t>14</m:t>
                            </m:r>
                          </m:den>
                        </m:f>
                        <m:func>
                          <m:funcPr>
                            <m:ctrlPr>
                              <a:rPr lang="tr-TR" b="0" i="1" smtClean="0">
                                <a:solidFill>
                                  <a:schemeClr val="tx1"/>
                                </a:solidFill>
                                <a:latin typeface="Cambria Math" panose="02040503050406030204" pitchFamily="18" charset="0"/>
                              </a:rPr>
                            </m:ctrlPr>
                          </m:funcPr>
                          <m:fName>
                            <m:sSub>
                              <m:sSubPr>
                                <m:ctrlPr>
                                  <a:rPr lang="tr-TR" b="0" i="1" smtClean="0">
                                    <a:solidFill>
                                      <a:schemeClr val="tx1"/>
                                    </a:solidFill>
                                    <a:latin typeface="Cambria Math" panose="02040503050406030204" pitchFamily="18" charset="0"/>
                                  </a:rPr>
                                </m:ctrlPr>
                              </m:sSubPr>
                              <m:e>
                                <m:r>
                                  <m:rPr>
                                    <m:sty m:val="p"/>
                                  </m:rPr>
                                  <a:rPr lang="tr-TR" b="0" i="0" smtClean="0">
                                    <a:solidFill>
                                      <a:schemeClr val="tx1"/>
                                    </a:solidFill>
                                    <a:latin typeface="Cambria Math"/>
                                  </a:rPr>
                                  <m:t>log</m:t>
                                </m:r>
                              </m:e>
                              <m:sub>
                                <m:r>
                                  <a:rPr lang="tr-TR" b="0" i="1" smtClean="0">
                                    <a:solidFill>
                                      <a:schemeClr val="tx1"/>
                                    </a:solidFill>
                                    <a:latin typeface="Cambria Math"/>
                                  </a:rPr>
                                  <m:t>2</m:t>
                                </m:r>
                              </m:sub>
                            </m:sSub>
                          </m:fName>
                          <m:e>
                            <m:f>
                              <m:fPr>
                                <m:ctrlPr>
                                  <a:rPr lang="tr-TR" b="0" i="1" smtClean="0">
                                    <a:solidFill>
                                      <a:schemeClr val="tx1"/>
                                    </a:solidFill>
                                    <a:latin typeface="Cambria Math" panose="02040503050406030204" pitchFamily="18" charset="0"/>
                                  </a:rPr>
                                </m:ctrlPr>
                              </m:fPr>
                              <m:num>
                                <m:r>
                                  <a:rPr lang="tr-TR" b="0" i="1" smtClean="0">
                                    <a:solidFill>
                                      <a:schemeClr val="tx1"/>
                                    </a:solidFill>
                                    <a:latin typeface="Cambria Math"/>
                                  </a:rPr>
                                  <m:t>5</m:t>
                                </m:r>
                              </m:num>
                              <m:den>
                                <m:r>
                                  <a:rPr lang="tr-TR" b="0" i="1" smtClean="0">
                                    <a:solidFill>
                                      <a:schemeClr val="tx1"/>
                                    </a:solidFill>
                                    <a:latin typeface="Cambria Math"/>
                                  </a:rPr>
                                  <m:t>14</m:t>
                                </m:r>
                              </m:den>
                            </m:f>
                            <m:r>
                              <a:rPr lang="tr-TR" b="0" i="1" smtClean="0">
                                <a:solidFill>
                                  <a:schemeClr val="tx1"/>
                                </a:solidFill>
                                <a:latin typeface="Cambria Math"/>
                              </a:rPr>
                              <m:t>+</m:t>
                            </m:r>
                            <m:f>
                              <m:fPr>
                                <m:ctrlPr>
                                  <a:rPr lang="tr-TR" b="0" i="1" smtClean="0">
                                    <a:solidFill>
                                      <a:schemeClr val="tx1"/>
                                    </a:solidFill>
                                    <a:latin typeface="Cambria Math" panose="02040503050406030204" pitchFamily="18" charset="0"/>
                                  </a:rPr>
                                </m:ctrlPr>
                              </m:fPr>
                              <m:num>
                                <m:r>
                                  <a:rPr lang="tr-TR" b="0" i="1" smtClean="0">
                                    <a:solidFill>
                                      <a:schemeClr val="tx1"/>
                                    </a:solidFill>
                                    <a:latin typeface="Cambria Math"/>
                                  </a:rPr>
                                  <m:t>9</m:t>
                                </m:r>
                              </m:num>
                              <m:den>
                                <m:r>
                                  <a:rPr lang="tr-TR" b="0" i="1" smtClean="0">
                                    <a:solidFill>
                                      <a:schemeClr val="tx1"/>
                                    </a:solidFill>
                                    <a:latin typeface="Cambria Math"/>
                                  </a:rPr>
                                  <m:t>14</m:t>
                                </m:r>
                              </m:den>
                            </m:f>
                            <m:func>
                              <m:funcPr>
                                <m:ctrlPr>
                                  <a:rPr lang="tr-TR" b="0" i="1" smtClean="0">
                                    <a:solidFill>
                                      <a:schemeClr val="tx1"/>
                                    </a:solidFill>
                                    <a:latin typeface="Cambria Math" panose="02040503050406030204" pitchFamily="18" charset="0"/>
                                  </a:rPr>
                                </m:ctrlPr>
                              </m:funcPr>
                              <m:fName>
                                <m:sSub>
                                  <m:sSubPr>
                                    <m:ctrlPr>
                                      <a:rPr lang="tr-TR" b="0" i="1" smtClean="0">
                                        <a:solidFill>
                                          <a:schemeClr val="tx1"/>
                                        </a:solidFill>
                                        <a:latin typeface="Cambria Math" panose="02040503050406030204" pitchFamily="18" charset="0"/>
                                      </a:rPr>
                                    </m:ctrlPr>
                                  </m:sSubPr>
                                  <m:e>
                                    <m:r>
                                      <m:rPr>
                                        <m:sty m:val="p"/>
                                      </m:rPr>
                                      <a:rPr lang="tr-TR" b="0" i="0" smtClean="0">
                                        <a:solidFill>
                                          <a:schemeClr val="tx1"/>
                                        </a:solidFill>
                                        <a:latin typeface="Cambria Math"/>
                                      </a:rPr>
                                      <m:t>log</m:t>
                                    </m:r>
                                  </m:e>
                                  <m:sub>
                                    <m:r>
                                      <a:rPr lang="tr-TR" b="0" i="1" smtClean="0">
                                        <a:solidFill>
                                          <a:schemeClr val="tx1"/>
                                        </a:solidFill>
                                        <a:latin typeface="Cambria Math"/>
                                      </a:rPr>
                                      <m:t>2</m:t>
                                    </m:r>
                                  </m:sub>
                                </m:sSub>
                              </m:fName>
                              <m:e>
                                <m:f>
                                  <m:fPr>
                                    <m:ctrlPr>
                                      <a:rPr lang="tr-TR" b="0" i="1" smtClean="0">
                                        <a:solidFill>
                                          <a:schemeClr val="tx1"/>
                                        </a:solidFill>
                                        <a:latin typeface="Cambria Math" panose="02040503050406030204" pitchFamily="18" charset="0"/>
                                      </a:rPr>
                                    </m:ctrlPr>
                                  </m:fPr>
                                  <m:num>
                                    <m:r>
                                      <a:rPr lang="tr-TR" b="0" i="1" smtClean="0">
                                        <a:solidFill>
                                          <a:schemeClr val="tx1"/>
                                        </a:solidFill>
                                        <a:latin typeface="Cambria Math"/>
                                      </a:rPr>
                                      <m:t>9</m:t>
                                    </m:r>
                                  </m:num>
                                  <m:den>
                                    <m:r>
                                      <a:rPr lang="tr-TR" b="0" i="1" smtClean="0">
                                        <a:solidFill>
                                          <a:schemeClr val="tx1"/>
                                        </a:solidFill>
                                        <a:latin typeface="Cambria Math"/>
                                      </a:rPr>
                                      <m:t>14</m:t>
                                    </m:r>
                                  </m:den>
                                </m:f>
                              </m:e>
                            </m:func>
                          </m:e>
                        </m:func>
                      </m:e>
                    </m:d>
                  </m:oMath>
                </a14:m>
                <a:r>
                  <a:rPr lang="tr-TR" dirty="0" smtClean="0">
                    <a:solidFill>
                      <a:schemeClr val="tx1"/>
                    </a:solidFill>
                  </a:rPr>
                  <a:t>=0.940</a:t>
                </a:r>
              </a:p>
              <a:p>
                <a:pPr marL="0" indent="0" algn="ctr">
                  <a:buNone/>
                </a:pPr>
                <a:endParaRPr lang="tr-TR" dirty="0" smtClean="0">
                  <a:solidFill>
                    <a:schemeClr val="tx1"/>
                  </a:solidFill>
                </a:endParaRPr>
              </a:p>
              <a:p>
                <a:pPr marL="0" indent="0" algn="just">
                  <a:buNone/>
                </a:pPr>
                <a:r>
                  <a:rPr lang="tr-TR" dirty="0" smtClean="0"/>
                  <a:t> Her değerin nitelik içinde tekrarlanma sayıları hesaplanmıştır.</a:t>
                </a:r>
              </a:p>
              <a:p>
                <a:pPr marL="0" indent="0" algn="ctr">
                  <a:buNone/>
                </a:pPr>
                <a14:m>
                  <m:oMath xmlns:m="http://schemas.openxmlformats.org/officeDocument/2006/math">
                    <m:d>
                      <m:dPr>
                        <m:begChr m:val="|"/>
                        <m:endChr m:val="|"/>
                        <m:ctrlPr>
                          <a:rPr lang="tr-TR" i="1" smtClean="0">
                            <a:solidFill>
                              <a:schemeClr val="tx1"/>
                            </a:solidFill>
                            <a:latin typeface="Cambria Math" panose="02040503050406030204" pitchFamily="18" charset="0"/>
                          </a:rPr>
                        </m:ctrlPr>
                      </m:dPr>
                      <m:e>
                        <m:sSub>
                          <m:sSubPr>
                            <m:ctrlPr>
                              <a:rPr lang="tr-TR" i="1" smtClean="0">
                                <a:solidFill>
                                  <a:schemeClr val="tx1"/>
                                </a:solidFill>
                                <a:latin typeface="Cambria Math" panose="02040503050406030204" pitchFamily="18" charset="0"/>
                              </a:rPr>
                            </m:ctrlPr>
                          </m:sSubPr>
                          <m:e>
                            <m:r>
                              <a:rPr lang="tr-TR" b="0" i="1" smtClean="0">
                                <a:solidFill>
                                  <a:schemeClr val="tx1"/>
                                </a:solidFill>
                                <a:latin typeface="Cambria Math"/>
                              </a:rPr>
                              <m:t>𝑁</m:t>
                            </m:r>
                            <m:r>
                              <a:rPr lang="tr-TR" b="0" i="1" smtClean="0">
                                <a:solidFill>
                                  <a:schemeClr val="tx1"/>
                                </a:solidFill>
                                <a:latin typeface="Cambria Math"/>
                              </a:rPr>
                              <m:t>İ</m:t>
                            </m:r>
                            <m:r>
                              <a:rPr lang="tr-TR" b="0" i="1" smtClean="0">
                                <a:solidFill>
                                  <a:schemeClr val="tx1"/>
                                </a:solidFill>
                                <a:latin typeface="Cambria Math"/>
                              </a:rPr>
                              <m:t>𝑇𝐸𝐿</m:t>
                            </m:r>
                            <m:r>
                              <a:rPr lang="tr-TR" b="0" i="1" smtClean="0">
                                <a:solidFill>
                                  <a:schemeClr val="tx1"/>
                                </a:solidFill>
                                <a:latin typeface="Cambria Math"/>
                              </a:rPr>
                              <m:t>İ</m:t>
                            </m:r>
                            <m:r>
                              <a:rPr lang="tr-TR" b="0" i="1" smtClean="0">
                                <a:solidFill>
                                  <a:schemeClr val="tx1"/>
                                </a:solidFill>
                                <a:latin typeface="Cambria Math"/>
                              </a:rPr>
                              <m:t>𝐾</m:t>
                            </m:r>
                            <m:r>
                              <a:rPr lang="tr-TR" b="0" i="1" smtClean="0">
                                <a:solidFill>
                                  <a:schemeClr val="tx1"/>
                                </a:solidFill>
                                <a:latin typeface="Cambria Math"/>
                              </a:rPr>
                              <m:t>2</m:t>
                            </m:r>
                          </m:e>
                          <m:sub>
                            <m:r>
                              <a:rPr lang="tr-TR" i="1" smtClean="0">
                                <a:solidFill>
                                  <a:schemeClr val="tx1"/>
                                </a:solidFill>
                                <a:latin typeface="Cambria Math"/>
                                <a:ea typeface="Cambria Math"/>
                              </a:rPr>
                              <m:t>≤</m:t>
                            </m:r>
                            <m:r>
                              <a:rPr lang="tr-TR" b="0" i="1" smtClean="0">
                                <a:solidFill>
                                  <a:schemeClr val="tx1"/>
                                </a:solidFill>
                                <a:latin typeface="Cambria Math"/>
                                <a:ea typeface="Cambria Math"/>
                              </a:rPr>
                              <m:t>83</m:t>
                            </m:r>
                          </m:sub>
                        </m:sSub>
                      </m:e>
                    </m:d>
                  </m:oMath>
                </a14:m>
                <a:r>
                  <a:rPr lang="tr-TR" dirty="0" smtClean="0">
                    <a:solidFill>
                      <a:schemeClr val="tx1"/>
                    </a:solidFill>
                  </a:rPr>
                  <a:t>=9</a:t>
                </a:r>
              </a:p>
              <a:p>
                <a:pPr marL="0" indent="0" algn="ctr">
                  <a:buNone/>
                </a:pPr>
                <a14:m>
                  <m:oMath xmlns:m="http://schemas.openxmlformats.org/officeDocument/2006/math">
                    <m:d>
                      <m:dPr>
                        <m:begChr m:val="|"/>
                        <m:endChr m:val="|"/>
                        <m:ctrlPr>
                          <a:rPr lang="tr-TR" i="1" smtClean="0">
                            <a:solidFill>
                              <a:schemeClr val="tx1"/>
                            </a:solidFill>
                            <a:latin typeface="Cambria Math" panose="02040503050406030204" pitchFamily="18" charset="0"/>
                          </a:rPr>
                        </m:ctrlPr>
                      </m:dPr>
                      <m:e>
                        <m:sSub>
                          <m:sSubPr>
                            <m:ctrlPr>
                              <a:rPr lang="tr-TR" i="1" smtClean="0">
                                <a:solidFill>
                                  <a:schemeClr val="tx1"/>
                                </a:solidFill>
                                <a:latin typeface="Cambria Math" panose="02040503050406030204" pitchFamily="18" charset="0"/>
                              </a:rPr>
                            </m:ctrlPr>
                          </m:sSubPr>
                          <m:e>
                            <m:r>
                              <a:rPr lang="tr-TR" b="0" i="1" smtClean="0">
                                <a:solidFill>
                                  <a:schemeClr val="tx1"/>
                                </a:solidFill>
                                <a:latin typeface="Cambria Math"/>
                              </a:rPr>
                              <m:t>𝑁</m:t>
                            </m:r>
                            <m:r>
                              <a:rPr lang="tr-TR" b="0" i="1" smtClean="0">
                                <a:solidFill>
                                  <a:schemeClr val="tx1"/>
                                </a:solidFill>
                                <a:latin typeface="Cambria Math"/>
                              </a:rPr>
                              <m:t>İ</m:t>
                            </m:r>
                            <m:r>
                              <a:rPr lang="tr-TR" b="0" i="1" smtClean="0">
                                <a:solidFill>
                                  <a:schemeClr val="tx1"/>
                                </a:solidFill>
                                <a:latin typeface="Cambria Math"/>
                              </a:rPr>
                              <m:t>𝑇𝐸𝐿</m:t>
                            </m:r>
                            <m:r>
                              <a:rPr lang="tr-TR" b="0" i="1" smtClean="0">
                                <a:solidFill>
                                  <a:schemeClr val="tx1"/>
                                </a:solidFill>
                                <a:latin typeface="Cambria Math"/>
                              </a:rPr>
                              <m:t>İ</m:t>
                            </m:r>
                            <m:r>
                              <a:rPr lang="tr-TR" b="0" i="1" smtClean="0">
                                <a:solidFill>
                                  <a:schemeClr val="tx1"/>
                                </a:solidFill>
                                <a:latin typeface="Cambria Math"/>
                              </a:rPr>
                              <m:t>𝐾</m:t>
                            </m:r>
                            <m:r>
                              <a:rPr lang="tr-TR" b="0" i="1" smtClean="0">
                                <a:solidFill>
                                  <a:schemeClr val="tx1"/>
                                </a:solidFill>
                                <a:latin typeface="Cambria Math"/>
                              </a:rPr>
                              <m:t>2</m:t>
                            </m:r>
                          </m:e>
                          <m:sub>
                            <m:r>
                              <a:rPr lang="tr-TR" i="1" smtClean="0">
                                <a:solidFill>
                                  <a:schemeClr val="tx1"/>
                                </a:solidFill>
                                <a:latin typeface="Cambria Math"/>
                                <a:ea typeface="Cambria Math"/>
                              </a:rPr>
                              <m:t>&gt;</m:t>
                            </m:r>
                            <m:r>
                              <a:rPr lang="tr-TR" b="0" i="1" smtClean="0">
                                <a:solidFill>
                                  <a:schemeClr val="tx1"/>
                                </a:solidFill>
                                <a:latin typeface="Cambria Math"/>
                                <a:ea typeface="Cambria Math"/>
                              </a:rPr>
                              <m:t>83</m:t>
                            </m:r>
                          </m:sub>
                        </m:sSub>
                      </m:e>
                    </m:d>
                  </m:oMath>
                </a14:m>
                <a:r>
                  <a:rPr lang="tr-TR" dirty="0" smtClean="0">
                    <a:solidFill>
                      <a:schemeClr val="tx1"/>
                    </a:solidFill>
                  </a:rPr>
                  <a:t>=5</a:t>
                </a:r>
                <a:endParaRPr lang="tr-TR" dirty="0">
                  <a:solidFill>
                    <a:schemeClr val="tx1"/>
                  </a:solidFill>
                </a:endParaRP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764704"/>
                <a:ext cx="8229600" cy="5712296"/>
              </a:xfrm>
              <a:blipFill rotWithShape="1">
                <a:blip r:embed="rId2"/>
                <a:stretch>
                  <a:fillRect l="-1111" t="-746"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32121757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764704"/>
                <a:ext cx="8229600" cy="5976664"/>
              </a:xfrm>
            </p:spPr>
            <p:txBody>
              <a:bodyPr/>
              <a:lstStyle/>
              <a:p>
                <a:pPr marL="0" indent="0" algn="just">
                  <a:buNone/>
                </a:pPr>
                <a:r>
                  <a:rPr lang="tr-TR" dirty="0" smtClean="0"/>
                  <a:t>Bu durumda NİTELİK2 niteliğine göre bir ayırma gerçekleştirildiğinde kazancın ne olacağını hesaplamak için </a:t>
                </a:r>
                <a:r>
                  <a:rPr lang="tr-TR" dirty="0" err="1" smtClean="0"/>
                  <a:t>entropiyi</a:t>
                </a:r>
                <a:r>
                  <a:rPr lang="tr-TR" dirty="0" smtClean="0"/>
                  <a:t> bulmak gerekiyor. NİTELİK2 niteliğinin ‘</a:t>
                </a:r>
                <a14:m>
                  <m:oMath xmlns:m="http://schemas.openxmlformats.org/officeDocument/2006/math">
                    <m:r>
                      <a:rPr lang="tr-TR" i="1" smtClean="0">
                        <a:latin typeface="Cambria Math"/>
                        <a:ea typeface="Cambria Math"/>
                      </a:rPr>
                      <m:t>≤</m:t>
                    </m:r>
                    <m:r>
                      <a:rPr lang="tr-TR" b="0" i="1" smtClean="0">
                        <a:latin typeface="Cambria Math"/>
                        <a:ea typeface="Cambria Math"/>
                      </a:rPr>
                      <m:t>83’</m:t>
                    </m:r>
                  </m:oMath>
                </a14:m>
                <a:r>
                  <a:rPr lang="tr-TR" dirty="0" smtClean="0"/>
                  <a:t> değeri için aşağıdaki tabloyu göz önüne alalım.</a:t>
                </a:r>
              </a:p>
              <a:p>
                <a:pPr marL="0" indent="0" algn="just">
                  <a:buNone/>
                </a:pPr>
                <a:r>
                  <a:rPr lang="tr-TR" dirty="0" smtClean="0">
                    <a:solidFill>
                      <a:srgbClr val="C00000"/>
                    </a:solidFill>
                  </a:rPr>
                  <a:t>Tablo 3.19. NİTELİK2 ve SINIF nitelikleri</a:t>
                </a:r>
              </a:p>
              <a:p>
                <a:pPr marL="0" indent="0" algn="just">
                  <a:buNone/>
                </a:pPr>
                <a:endParaRPr lang="tr-TR" dirty="0">
                  <a:solidFill>
                    <a:srgbClr val="C00000"/>
                  </a:solidFill>
                </a:endParaRP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764704"/>
                <a:ext cx="8229600" cy="5976664"/>
              </a:xfrm>
              <a:blipFill rotWithShape="1">
                <a:blip r:embed="rId2"/>
                <a:stretch>
                  <a:fillRect l="-1111" t="-714"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graphicFrame>
        <p:nvGraphicFramePr>
          <p:cNvPr id="5" name="Tablo 4"/>
          <p:cNvGraphicFramePr>
            <a:graphicFrameLocks noGrp="1"/>
          </p:cNvGraphicFramePr>
          <p:nvPr>
            <p:extLst>
              <p:ext uri="{D42A27DB-BD31-4B8C-83A1-F6EECF244321}">
                <p14:modId xmlns:p14="http://schemas.microsoft.com/office/powerpoint/2010/main" val="583892669"/>
              </p:ext>
            </p:extLst>
          </p:nvPr>
        </p:nvGraphicFramePr>
        <p:xfrm>
          <a:off x="1475656" y="2996952"/>
          <a:ext cx="6096000" cy="3703320"/>
        </p:xfrm>
        <a:graphic>
          <a:graphicData uri="http://schemas.openxmlformats.org/drawingml/2006/table">
            <a:tbl>
              <a:tblPr firstRow="1" bandRow="1">
                <a:tableStyleId>{10A1B5D5-9B99-4C35-A422-299274C87663}</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139040">
                <a:tc>
                  <a:txBody>
                    <a:bodyPr/>
                    <a:lstStyle/>
                    <a:p>
                      <a:pPr algn="ctr"/>
                      <a:r>
                        <a:rPr lang="tr-TR" dirty="0" smtClean="0"/>
                        <a:t>NİTELİK2</a:t>
                      </a:r>
                      <a:endParaRPr lang="tr-TR" dirty="0"/>
                    </a:p>
                  </a:txBody>
                  <a:tcPr/>
                </a:tc>
                <a:tc>
                  <a:txBody>
                    <a:bodyPr/>
                    <a:lstStyle/>
                    <a:p>
                      <a:pPr algn="ctr"/>
                      <a:r>
                        <a:rPr lang="tr-TR" dirty="0" smtClean="0"/>
                        <a:t>SINIF</a:t>
                      </a:r>
                      <a:endParaRPr lang="tr-TR" dirty="0"/>
                    </a:p>
                  </a:txBody>
                  <a:tcPr/>
                </a:tc>
                <a:extLst>
                  <a:ext uri="{0D108BD9-81ED-4DB2-BD59-A6C34878D82A}">
                    <a16:rowId xmlns:a16="http://schemas.microsoft.com/office/drawing/2014/main" xmlns="" val="10000"/>
                  </a:ext>
                </a:extLst>
              </a:tr>
              <a:tr h="370840">
                <a:tc>
                  <a:txBody>
                    <a:bodyPr/>
                    <a:lstStyle/>
                    <a:p>
                      <a:pPr algn="ctr"/>
                      <a:r>
                        <a:rPr lang="tr-TR" dirty="0" smtClean="0"/>
                        <a:t>Eşit veya küçük</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dirty="0" smtClean="0"/>
                        <a:t>Eşit veya küçük</a:t>
                      </a:r>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02"/>
                  </a:ext>
                </a:extLst>
              </a:tr>
              <a:tr h="370840">
                <a:tc>
                  <a:txBody>
                    <a:bodyPr/>
                    <a:lstStyle/>
                    <a:p>
                      <a:pPr algn="ctr"/>
                      <a:r>
                        <a:rPr lang="tr-TR" dirty="0" smtClean="0"/>
                        <a:t>Eşit veya küçük</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03"/>
                  </a:ext>
                </a:extLst>
              </a:tr>
              <a:tr h="370840">
                <a:tc>
                  <a:txBody>
                    <a:bodyPr/>
                    <a:lstStyle/>
                    <a:p>
                      <a:pPr algn="ctr"/>
                      <a:r>
                        <a:rPr lang="tr-TR" dirty="0" smtClean="0"/>
                        <a:t>Eşit veya küçük</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04"/>
                  </a:ext>
                </a:extLst>
              </a:tr>
              <a:tr h="370840">
                <a:tc>
                  <a:txBody>
                    <a:bodyPr/>
                    <a:lstStyle/>
                    <a:p>
                      <a:pPr algn="ctr"/>
                      <a:r>
                        <a:rPr lang="tr-TR" dirty="0" smtClean="0"/>
                        <a:t>Eşit veya küçük</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05"/>
                  </a:ext>
                </a:extLst>
              </a:tr>
              <a:tr h="370840">
                <a:tc>
                  <a:txBody>
                    <a:bodyPr/>
                    <a:lstStyle/>
                    <a:p>
                      <a:pPr algn="ctr"/>
                      <a:r>
                        <a:rPr lang="tr-TR" dirty="0" smtClean="0"/>
                        <a:t>Eşit veya küçük</a:t>
                      </a:r>
                      <a:endParaRPr lang="tr-TR" dirty="0"/>
                    </a:p>
                  </a:txBody>
                  <a:tcPr/>
                </a:tc>
                <a:tc>
                  <a:txBody>
                    <a:bodyPr/>
                    <a:lstStyle/>
                    <a:p>
                      <a:pPr algn="ctr"/>
                      <a:r>
                        <a:rPr lang="tr-TR" dirty="0" smtClean="0"/>
                        <a:t>Sınıf2</a:t>
                      </a:r>
                      <a:endParaRPr lang="tr-TR" dirty="0"/>
                    </a:p>
                  </a:txBody>
                  <a:tcPr/>
                </a:tc>
                <a:extLst>
                  <a:ext uri="{0D108BD9-81ED-4DB2-BD59-A6C34878D82A}">
                    <a16:rowId xmlns:a16="http://schemas.microsoft.com/office/drawing/2014/main" xmlns="" val="10006"/>
                  </a:ext>
                </a:extLst>
              </a:tr>
              <a:tr h="370840">
                <a:tc>
                  <a:txBody>
                    <a:bodyPr/>
                    <a:lstStyle/>
                    <a:p>
                      <a:pPr algn="ctr"/>
                      <a:r>
                        <a:rPr lang="tr-TR" dirty="0" smtClean="0"/>
                        <a:t>Eşit veya küçük</a:t>
                      </a:r>
                      <a:endParaRPr lang="tr-TR" dirty="0"/>
                    </a:p>
                  </a:txBody>
                  <a:tcPr/>
                </a:tc>
                <a:tc>
                  <a:txBody>
                    <a:bodyPr/>
                    <a:lstStyle/>
                    <a:p>
                      <a:pPr algn="ctr"/>
                      <a:r>
                        <a:rPr lang="tr-TR" dirty="0" smtClean="0"/>
                        <a:t>Sınıf2</a:t>
                      </a:r>
                      <a:endParaRPr lang="tr-TR" dirty="0"/>
                    </a:p>
                  </a:txBody>
                  <a:tcPr/>
                </a:tc>
                <a:extLst>
                  <a:ext uri="{0D108BD9-81ED-4DB2-BD59-A6C34878D82A}">
                    <a16:rowId xmlns:a16="http://schemas.microsoft.com/office/drawing/2014/main" xmlns="" val="10007"/>
                  </a:ext>
                </a:extLst>
              </a:tr>
              <a:tr h="370840">
                <a:tc>
                  <a:txBody>
                    <a:bodyPr/>
                    <a:lstStyle/>
                    <a:p>
                      <a:pPr algn="ctr"/>
                      <a:r>
                        <a:rPr lang="tr-TR" dirty="0" smtClean="0"/>
                        <a:t>Eşit veya küçük</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08"/>
                  </a:ext>
                </a:extLst>
              </a:tr>
              <a:tr h="370840">
                <a:tc>
                  <a:txBody>
                    <a:bodyPr/>
                    <a:lstStyle/>
                    <a:p>
                      <a:pPr algn="ctr"/>
                      <a:r>
                        <a:rPr lang="tr-TR" dirty="0" smtClean="0"/>
                        <a:t>Eşit veya küçük</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25061097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20688"/>
                <a:ext cx="8229600" cy="5856312"/>
              </a:xfrm>
            </p:spPr>
            <p:txBody>
              <a:bodyPr/>
              <a:lstStyle/>
              <a:p>
                <a:pPr marL="0" indent="0">
                  <a:buNone/>
                </a:pPr>
                <a:r>
                  <a:rPr lang="tr-TR" dirty="0" smtClean="0"/>
                  <a:t>Bu tabloya göre aşağıdaki entropi hesaplaması yapılır:</a:t>
                </a:r>
              </a:p>
              <a:p>
                <a:pPr marL="0" indent="0">
                  <a:buNone/>
                </a:pPr>
                <a:endParaRPr lang="tr-TR" dirty="0"/>
              </a:p>
              <a:p>
                <a:pPr marL="0" indent="0" algn="ctr">
                  <a:buNone/>
                </a:pPr>
                <a14:m>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𝑁</m:t>
                            </m:r>
                            <m:r>
                              <a:rPr lang="tr-TR" b="0" i="1" smtClean="0">
                                <a:latin typeface="Cambria Math"/>
                              </a:rPr>
                              <m:t>İ</m:t>
                            </m:r>
                            <m:r>
                              <a:rPr lang="tr-TR" b="0" i="1" smtClean="0">
                                <a:latin typeface="Cambria Math"/>
                              </a:rPr>
                              <m:t>𝑇𝐸𝐿</m:t>
                            </m:r>
                            <m:r>
                              <a:rPr lang="tr-TR" b="0" i="1" smtClean="0">
                                <a:latin typeface="Cambria Math"/>
                              </a:rPr>
                              <m:t>İ</m:t>
                            </m:r>
                            <m:r>
                              <a:rPr lang="tr-TR" b="0" i="1" smtClean="0">
                                <a:latin typeface="Cambria Math"/>
                              </a:rPr>
                              <m:t>𝐾</m:t>
                            </m:r>
                            <m:r>
                              <a:rPr lang="tr-TR" b="0" i="1" smtClean="0">
                                <a:latin typeface="Cambria Math"/>
                              </a:rPr>
                              <m:t>2</m:t>
                            </m:r>
                          </m:e>
                          <m:sub>
                            <m:r>
                              <a:rPr lang="tr-TR" b="0" i="1" smtClean="0">
                                <a:latin typeface="Cambria Math"/>
                                <a:ea typeface="Cambria Math"/>
                              </a:rPr>
                              <m:t>≤83</m:t>
                            </m:r>
                          </m:sub>
                        </m:sSub>
                      </m:e>
                    </m:d>
                    <m:r>
                      <a:rPr lang="tr-TR" b="0" i="1" smtClean="0">
                        <a:latin typeface="Cambria Math"/>
                      </a:rPr>
                      <m:t>=−</m:t>
                    </m:r>
                    <m:d>
                      <m:dPr>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a:rPr>
                              <m:t>7</m:t>
                            </m:r>
                          </m:num>
                          <m:den>
                            <m:r>
                              <a:rPr lang="tr-TR" b="0" i="1" smtClean="0">
                                <a:latin typeface="Cambria Math"/>
                              </a:rPr>
                              <m:t>9</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7</m:t>
                                </m:r>
                              </m:num>
                              <m:den>
                                <m:r>
                                  <a:rPr lang="tr-TR" b="0" i="1" smtClean="0">
                                    <a:latin typeface="Cambria Math"/>
                                  </a:rPr>
                                  <m:t>9</m:t>
                                </m:r>
                              </m:den>
                            </m:f>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9</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9</m:t>
                                    </m:r>
                                  </m:den>
                                </m:f>
                              </m:e>
                            </m:func>
                          </m:e>
                        </m:func>
                      </m:e>
                    </m:d>
                  </m:oMath>
                </a14:m>
                <a:r>
                  <a:rPr lang="tr-TR" dirty="0" smtClean="0"/>
                  <a:t>=0.764</a:t>
                </a:r>
              </a:p>
              <a:p>
                <a:pPr marL="0" indent="0" algn="just">
                  <a:buNone/>
                </a:pPr>
                <a:r>
                  <a:rPr lang="tr-TR" dirty="0" smtClean="0"/>
                  <a:t>NİTELİK2 niteliğinin ‘&gt;83’ değeri için aşağıdaki tabloyu göz önüne alalım.</a:t>
                </a:r>
              </a:p>
              <a:p>
                <a:pPr marL="0" indent="0" algn="just">
                  <a:buNone/>
                </a:pPr>
                <a:r>
                  <a:rPr lang="tr-TR" dirty="0" smtClean="0">
                    <a:solidFill>
                      <a:srgbClr val="C00000"/>
                    </a:solidFill>
                  </a:rPr>
                  <a:t>Tablo 3.20. NİTELİK2 ve SINIF nitelikleri</a:t>
                </a:r>
              </a:p>
              <a:p>
                <a:pPr marL="0" indent="0" algn="just">
                  <a:buNone/>
                </a:pPr>
                <a:endParaRPr lang="tr-TR" dirty="0">
                  <a:solidFill>
                    <a:srgbClr val="C00000"/>
                  </a:solidFill>
                </a:endParaRP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20688"/>
                <a:ext cx="8229600" cy="5856312"/>
              </a:xfrm>
              <a:blipFill rotWithShape="1">
                <a:blip r:embed="rId2"/>
                <a:stretch>
                  <a:fillRect l="-1111" t="-728"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graphicFrame>
        <p:nvGraphicFramePr>
          <p:cNvPr id="5" name="Tablo 4"/>
          <p:cNvGraphicFramePr>
            <a:graphicFrameLocks noGrp="1"/>
          </p:cNvGraphicFramePr>
          <p:nvPr>
            <p:extLst>
              <p:ext uri="{D42A27DB-BD31-4B8C-83A1-F6EECF244321}">
                <p14:modId xmlns:p14="http://schemas.microsoft.com/office/powerpoint/2010/main" val="641955127"/>
              </p:ext>
            </p:extLst>
          </p:nvPr>
        </p:nvGraphicFramePr>
        <p:xfrm>
          <a:off x="1475656" y="3717032"/>
          <a:ext cx="6096000" cy="2225040"/>
        </p:xfrm>
        <a:graphic>
          <a:graphicData uri="http://schemas.openxmlformats.org/drawingml/2006/table">
            <a:tbl>
              <a:tblPr firstRow="1" bandRow="1">
                <a:tableStyleId>{10A1B5D5-9B99-4C35-A422-299274C87663}</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70840">
                <a:tc>
                  <a:txBody>
                    <a:bodyPr/>
                    <a:lstStyle/>
                    <a:p>
                      <a:pPr algn="ctr"/>
                      <a:r>
                        <a:rPr lang="tr-TR" dirty="0" smtClean="0"/>
                        <a:t>NİTELİK2</a:t>
                      </a:r>
                      <a:endParaRPr lang="tr-TR" dirty="0"/>
                    </a:p>
                  </a:txBody>
                  <a:tcPr/>
                </a:tc>
                <a:tc>
                  <a:txBody>
                    <a:bodyPr/>
                    <a:lstStyle/>
                    <a:p>
                      <a:pPr algn="ctr"/>
                      <a:r>
                        <a:rPr lang="tr-TR" dirty="0" smtClean="0"/>
                        <a:t>SINIF</a:t>
                      </a:r>
                      <a:endParaRPr lang="tr-TR" dirty="0"/>
                    </a:p>
                  </a:txBody>
                  <a:tcPr/>
                </a:tc>
                <a:extLst>
                  <a:ext uri="{0D108BD9-81ED-4DB2-BD59-A6C34878D82A}">
                    <a16:rowId xmlns:a16="http://schemas.microsoft.com/office/drawing/2014/main" xmlns="" val="10000"/>
                  </a:ext>
                </a:extLst>
              </a:tr>
              <a:tr h="370840">
                <a:tc>
                  <a:txBody>
                    <a:bodyPr/>
                    <a:lstStyle/>
                    <a:p>
                      <a:pPr algn="ctr"/>
                      <a:r>
                        <a:rPr lang="tr-TR" dirty="0" smtClean="0"/>
                        <a:t>Büyük</a:t>
                      </a:r>
                      <a:endParaRPr lang="tr-TR" dirty="0"/>
                    </a:p>
                  </a:txBody>
                  <a:tcPr/>
                </a:tc>
                <a:tc>
                  <a:txBody>
                    <a:bodyPr/>
                    <a:lstStyle/>
                    <a:p>
                      <a:pPr algn="ctr"/>
                      <a:r>
                        <a:rPr lang="tr-TR" dirty="0" smtClean="0"/>
                        <a:t>Sınıf2</a:t>
                      </a:r>
                      <a:endParaRPr lang="tr-TR" dirty="0"/>
                    </a:p>
                  </a:txBody>
                  <a:tcPr/>
                </a:tc>
                <a:extLst>
                  <a:ext uri="{0D108BD9-81ED-4DB2-BD59-A6C34878D82A}">
                    <a16:rowId xmlns:a16="http://schemas.microsoft.com/office/drawing/2014/main" xmlns="" val="10001"/>
                  </a:ext>
                </a:extLst>
              </a:tr>
              <a:tr h="370840">
                <a:tc>
                  <a:txBody>
                    <a:bodyPr/>
                    <a:lstStyle/>
                    <a:p>
                      <a:pPr algn="ctr"/>
                      <a:r>
                        <a:rPr lang="tr-TR" dirty="0" smtClean="0"/>
                        <a:t>Büyük</a:t>
                      </a:r>
                      <a:endParaRPr lang="tr-TR" dirty="0"/>
                    </a:p>
                  </a:txBody>
                  <a:tcPr/>
                </a:tc>
                <a:tc>
                  <a:txBody>
                    <a:bodyPr/>
                    <a:lstStyle/>
                    <a:p>
                      <a:pPr algn="ctr"/>
                      <a:r>
                        <a:rPr lang="tr-TR" dirty="0" smtClean="0"/>
                        <a:t>Sınıf2</a:t>
                      </a:r>
                      <a:endParaRPr lang="tr-TR" dirty="0"/>
                    </a:p>
                  </a:txBody>
                  <a:tcPr/>
                </a:tc>
                <a:extLst>
                  <a:ext uri="{0D108BD9-81ED-4DB2-BD59-A6C34878D82A}">
                    <a16:rowId xmlns:a16="http://schemas.microsoft.com/office/drawing/2014/main" xmlns="" val="10002"/>
                  </a:ext>
                </a:extLst>
              </a:tr>
              <a:tr h="370840">
                <a:tc>
                  <a:txBody>
                    <a:bodyPr/>
                    <a:lstStyle/>
                    <a:p>
                      <a:pPr algn="ctr"/>
                      <a:r>
                        <a:rPr lang="tr-TR" dirty="0" smtClean="0"/>
                        <a:t>Büyük</a:t>
                      </a:r>
                      <a:endParaRPr lang="tr-TR" dirty="0"/>
                    </a:p>
                  </a:txBody>
                  <a:tcPr/>
                </a:tc>
                <a:tc>
                  <a:txBody>
                    <a:bodyPr/>
                    <a:lstStyle/>
                    <a:p>
                      <a:pPr algn="ctr"/>
                      <a:r>
                        <a:rPr lang="tr-TR" dirty="0" smtClean="0"/>
                        <a:t>Sınıf2</a:t>
                      </a:r>
                      <a:endParaRPr lang="tr-TR" dirty="0"/>
                    </a:p>
                  </a:txBody>
                  <a:tcPr/>
                </a:tc>
                <a:extLst>
                  <a:ext uri="{0D108BD9-81ED-4DB2-BD59-A6C34878D82A}">
                    <a16:rowId xmlns:a16="http://schemas.microsoft.com/office/drawing/2014/main" xmlns="" val="10003"/>
                  </a:ext>
                </a:extLst>
              </a:tr>
              <a:tr h="370840">
                <a:tc>
                  <a:txBody>
                    <a:bodyPr/>
                    <a:lstStyle/>
                    <a:p>
                      <a:pPr algn="ctr"/>
                      <a:r>
                        <a:rPr lang="tr-TR" dirty="0" smtClean="0"/>
                        <a:t>Büyük</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04"/>
                  </a:ext>
                </a:extLst>
              </a:tr>
              <a:tr h="370840">
                <a:tc>
                  <a:txBody>
                    <a:bodyPr/>
                    <a:lstStyle/>
                    <a:p>
                      <a:pPr algn="ctr"/>
                      <a:r>
                        <a:rPr lang="tr-TR" dirty="0" smtClean="0"/>
                        <a:t>Büyük</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3281544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764704"/>
                <a:ext cx="8229600" cy="5712296"/>
              </a:xfrm>
            </p:spPr>
            <p:txBody>
              <a:bodyPr/>
              <a:lstStyle/>
              <a:p>
                <a:pPr marL="0" indent="0">
                  <a:buNone/>
                </a:pPr>
                <a:r>
                  <a:rPr lang="tr-TR" dirty="0" smtClean="0"/>
                  <a:t>Bu tabloya göre aşağıdaki entropi hesaplaması yapılır:</a:t>
                </a:r>
              </a:p>
              <a:p>
                <a:pPr marL="0" indent="0">
                  <a:buNone/>
                </a:pPr>
                <a:endParaRPr lang="tr-TR" dirty="0" smtClean="0"/>
              </a:p>
              <a:p>
                <a:pPr marL="0" indent="0" algn="ctr">
                  <a:buNone/>
                </a:pPr>
                <a14:m>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𝑁</m:t>
                            </m:r>
                            <m:r>
                              <a:rPr lang="tr-TR" b="0" i="1" smtClean="0">
                                <a:latin typeface="Cambria Math"/>
                              </a:rPr>
                              <m:t>İ</m:t>
                            </m:r>
                            <m:r>
                              <a:rPr lang="tr-TR" b="0" i="1" smtClean="0">
                                <a:latin typeface="Cambria Math"/>
                              </a:rPr>
                              <m:t>𝑇𝐸𝐿</m:t>
                            </m:r>
                            <m:r>
                              <a:rPr lang="tr-TR" b="0" i="1" smtClean="0">
                                <a:latin typeface="Cambria Math"/>
                              </a:rPr>
                              <m:t>İ</m:t>
                            </m:r>
                            <m:r>
                              <a:rPr lang="tr-TR" b="0" i="1" smtClean="0">
                                <a:latin typeface="Cambria Math"/>
                              </a:rPr>
                              <m:t>𝐾</m:t>
                            </m:r>
                          </m:e>
                          <m:sub>
                            <m:r>
                              <a:rPr lang="tr-TR" b="0" i="1" smtClean="0">
                                <a:latin typeface="Cambria Math"/>
                              </a:rPr>
                              <m:t>&gt;83</m:t>
                            </m:r>
                          </m:sub>
                        </m:sSub>
                      </m:e>
                    </m:d>
                    <m:r>
                      <a:rPr lang="tr-TR" b="0" i="1" smtClean="0">
                        <a:latin typeface="Cambria Math"/>
                      </a:rPr>
                      <m:t>=−</m:t>
                    </m:r>
                    <m:d>
                      <m:dPr>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5</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5</m:t>
                                </m:r>
                              </m:den>
                            </m:f>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3</m:t>
                                </m:r>
                              </m:num>
                              <m:den>
                                <m:r>
                                  <a:rPr lang="tr-TR" b="0" i="1" smtClean="0">
                                    <a:latin typeface="Cambria Math"/>
                                  </a:rPr>
                                  <m:t>5</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3</m:t>
                                    </m:r>
                                  </m:num>
                                  <m:den>
                                    <m:r>
                                      <a:rPr lang="tr-TR" b="0" i="1" smtClean="0">
                                        <a:latin typeface="Cambria Math"/>
                                      </a:rPr>
                                      <m:t>5</m:t>
                                    </m:r>
                                  </m:den>
                                </m:f>
                              </m:e>
                            </m:func>
                          </m:e>
                        </m:func>
                      </m:e>
                    </m:d>
                  </m:oMath>
                </a14:m>
                <a:r>
                  <a:rPr lang="tr-TR" dirty="0" smtClean="0"/>
                  <a:t>=0.970</a:t>
                </a:r>
              </a:p>
              <a:p>
                <a:pPr marL="0" indent="0" algn="ctr">
                  <a:buNone/>
                </a:pPr>
                <a:endParaRPr lang="tr-TR" dirty="0"/>
              </a:p>
              <a:p>
                <a:pPr marL="0" indent="0" algn="just">
                  <a:buNone/>
                </a:pPr>
                <a:r>
                  <a:rPr lang="tr-TR" dirty="0" smtClean="0"/>
                  <a:t>Sonuç olarak NİTELİK2 ile ilgili aşağıdaki toplam entropi elde edilir.</a:t>
                </a:r>
              </a:p>
              <a:p>
                <a:pPr marL="0" indent="0" algn="just">
                  <a:buNone/>
                </a:pPr>
                <a:endParaRPr lang="tr-TR" dirty="0"/>
              </a:p>
              <a:p>
                <a:pPr marL="0" indent="0" algn="just">
                  <a:buNone/>
                </a:pPr>
                <a14:m>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𝑁</m:t>
                        </m:r>
                        <m:r>
                          <a:rPr lang="tr-TR" b="0" i="1" smtClean="0">
                            <a:latin typeface="Cambria Math"/>
                          </a:rPr>
                          <m:t>İ</m:t>
                        </m:r>
                        <m:r>
                          <a:rPr lang="tr-TR" b="0" i="1" smtClean="0">
                            <a:latin typeface="Cambria Math"/>
                          </a:rPr>
                          <m:t>𝑇𝐸𝐿</m:t>
                        </m:r>
                        <m:r>
                          <a:rPr lang="tr-TR" b="0" i="1" smtClean="0">
                            <a:latin typeface="Cambria Math"/>
                          </a:rPr>
                          <m:t>İ</m:t>
                        </m:r>
                        <m:r>
                          <a:rPr lang="tr-TR" b="0" i="1" smtClean="0">
                            <a:latin typeface="Cambria Math"/>
                          </a:rPr>
                          <m:t>𝐾</m:t>
                        </m:r>
                        <m:r>
                          <a:rPr lang="tr-TR" b="0" i="1" smtClean="0">
                            <a:latin typeface="Cambria Math"/>
                          </a:rPr>
                          <m:t>2,</m:t>
                        </m:r>
                        <m:r>
                          <a:rPr lang="tr-TR" b="0" i="1" smtClean="0">
                            <a:latin typeface="Cambria Math"/>
                          </a:rPr>
                          <m:t>𝑆𝐼𝑁𝐼𝐹</m:t>
                        </m:r>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9</m:t>
                        </m:r>
                      </m:num>
                      <m:den>
                        <m:r>
                          <a:rPr lang="tr-TR" b="0" i="1" smtClean="0">
                            <a:latin typeface="Cambria Math"/>
                          </a:rPr>
                          <m:t>14</m:t>
                        </m:r>
                      </m:den>
                    </m:f>
                    <m:d>
                      <m:dPr>
                        <m:ctrlPr>
                          <a:rPr lang="tr-TR" b="0" i="1" smtClean="0">
                            <a:latin typeface="Cambria Math" panose="02040503050406030204" pitchFamily="18" charset="0"/>
                          </a:rPr>
                        </m:ctrlPr>
                      </m:dPr>
                      <m:e>
                        <m:r>
                          <a:rPr lang="tr-TR" b="0" i="1" smtClean="0">
                            <a:latin typeface="Cambria Math"/>
                          </a:rPr>
                          <m:t>0.764</m:t>
                        </m:r>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5</m:t>
                        </m:r>
                      </m:num>
                      <m:den>
                        <m:r>
                          <a:rPr lang="tr-TR" b="0" i="1" smtClean="0">
                            <a:latin typeface="Cambria Math"/>
                          </a:rPr>
                          <m:t>14</m:t>
                        </m:r>
                      </m:den>
                    </m:f>
                    <m:d>
                      <m:dPr>
                        <m:ctrlPr>
                          <a:rPr lang="tr-TR" b="0" i="1" smtClean="0">
                            <a:latin typeface="Cambria Math" panose="02040503050406030204" pitchFamily="18" charset="0"/>
                          </a:rPr>
                        </m:ctrlPr>
                      </m:dPr>
                      <m:e>
                        <m:r>
                          <a:rPr lang="tr-TR" b="0" i="1" smtClean="0">
                            <a:latin typeface="Cambria Math"/>
                          </a:rPr>
                          <m:t>0.970</m:t>
                        </m:r>
                      </m:e>
                    </m:d>
                  </m:oMath>
                </a14:m>
                <a:r>
                  <a:rPr lang="tr-TR" dirty="0" smtClean="0"/>
                  <a:t>=0.837</a:t>
                </a:r>
              </a:p>
              <a:p>
                <a:pPr marL="0" indent="0" algn="just">
                  <a:buNone/>
                </a:pPr>
                <a:r>
                  <a:rPr lang="tr-TR" i="1" dirty="0" smtClean="0"/>
                  <a:t>Kazanç(NİTELİK2,SINIF)=H(SINIF)-H(NİTELİK2,SINIF)</a:t>
                </a:r>
              </a:p>
              <a:p>
                <a:pPr marL="0" indent="0" algn="just">
                  <a:buNone/>
                </a:pPr>
                <a:r>
                  <a:rPr lang="tr-TR" dirty="0"/>
                  <a:t> </a:t>
                </a:r>
                <a:r>
                  <a:rPr lang="tr-TR" dirty="0" smtClean="0"/>
                  <a:t>                                       =0.940-0.837</a:t>
                </a:r>
              </a:p>
              <a:p>
                <a:pPr marL="0" indent="0" algn="just">
                  <a:buNone/>
                </a:pPr>
                <a:r>
                  <a:rPr lang="tr-TR" dirty="0"/>
                  <a:t> </a:t>
                </a:r>
                <a:r>
                  <a:rPr lang="tr-TR" dirty="0" smtClean="0"/>
                  <a:t>                                       =0.103</a:t>
                </a: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764704"/>
                <a:ext cx="8229600" cy="5712296"/>
              </a:xfrm>
              <a:blipFill rotWithShape="1">
                <a:blip r:embed="rId2"/>
                <a:stretch>
                  <a:fillRect l="-1111" t="-746"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2428106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591344"/>
          </a:xfrm>
        </p:spPr>
        <p:txBody>
          <a:bodyPr>
            <a:normAutofit fontScale="90000"/>
          </a:bodyPr>
          <a:lstStyle/>
          <a:p>
            <a:r>
              <a:rPr lang="tr-TR" dirty="0" smtClean="0"/>
              <a:t>Bilinmeyen Nitelik Değerleri</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124744"/>
                <a:ext cx="8229600" cy="5472608"/>
              </a:xfrm>
            </p:spPr>
            <p:txBody>
              <a:bodyPr/>
              <a:lstStyle/>
              <a:p>
                <a:pPr algn="just">
                  <a:buFont typeface="Wingdings" pitchFamily="2" charset="2"/>
                  <a:buChar char="v"/>
                </a:pPr>
                <a:r>
                  <a:rPr lang="tr-TR" dirty="0" smtClean="0"/>
                  <a:t> Veri tabanındaki bilgilerde bazı kayıplar olabilir. Veri toplanırken bazı değerler kaydedilmemiş olabilir veya veri tabanına kaydedilirken bir sorun ortaya çıkmış olabilir. Kayıp değerlerin yaratacağı sorunları önlemek için aşağıda belirtilen yollardan biri izlenebilir:</a:t>
                </a:r>
              </a:p>
              <a:p>
                <a:pPr marL="457200" indent="-457200" algn="just">
                  <a:buFont typeface="+mj-lt"/>
                  <a:buAutoNum type="alphaLcParenR"/>
                </a:pPr>
                <a:r>
                  <a:rPr lang="tr-TR" dirty="0" smtClean="0"/>
                  <a:t>Kayıp veriye ilişkin tüm değerler veri tabanından çıkarılır</a:t>
                </a:r>
              </a:p>
              <a:p>
                <a:pPr marL="457200" indent="-457200" algn="just">
                  <a:buFont typeface="+mj-lt"/>
                  <a:buAutoNum type="alphaLcParenR"/>
                </a:pPr>
                <a:r>
                  <a:rPr lang="tr-TR" dirty="0" smtClean="0"/>
                  <a:t>Kayıp verilerle de çalışabilecek yeni bir algoritma kullanılır.</a:t>
                </a:r>
              </a:p>
              <a:p>
                <a:pPr algn="just">
                  <a:buFont typeface="Wingdings" pitchFamily="2" charset="2"/>
                  <a:buChar char="v"/>
                </a:pPr>
                <a:r>
                  <a:rPr lang="tr-TR" dirty="0" smtClean="0"/>
                  <a:t>C4.5’de kayıp verilere sahip örneklerde kazanç ölçütünü hesaplamak için bir düzeltme faktöründen yararlanılır.</a:t>
                </a:r>
              </a:p>
              <a:p>
                <a:pPr marL="0" indent="0" algn="just">
                  <a:buNone/>
                </a:pPr>
                <a:endParaRPr lang="tr-TR" dirty="0" smtClean="0"/>
              </a:p>
              <a:p>
                <a:pPr marL="0" indent="0" algn="just">
                  <a:buNone/>
                </a:pPr>
                <a14:m>
                  <m:oMathPara xmlns:m="http://schemas.openxmlformats.org/officeDocument/2006/math">
                    <m:oMathParaPr>
                      <m:jc m:val="centerGroup"/>
                    </m:oMathParaPr>
                    <m:oMath xmlns:m="http://schemas.openxmlformats.org/officeDocument/2006/math">
                      <m:r>
                        <a:rPr lang="tr-TR" sz="2000" b="0" i="1" smtClean="0">
                          <a:latin typeface="Cambria Math"/>
                        </a:rPr>
                        <m:t>𝐹</m:t>
                      </m:r>
                      <m:r>
                        <a:rPr lang="tr-TR" sz="2000" b="0" i="1" smtClean="0">
                          <a:latin typeface="Cambria Math"/>
                        </a:rPr>
                        <m:t>=</m:t>
                      </m:r>
                      <m:f>
                        <m:fPr>
                          <m:ctrlPr>
                            <a:rPr lang="tr-TR" sz="2000" b="0" i="1" smtClean="0">
                              <a:latin typeface="Cambria Math" panose="02040503050406030204" pitchFamily="18" charset="0"/>
                            </a:rPr>
                          </m:ctrlPr>
                        </m:fPr>
                        <m:num>
                          <m:r>
                            <a:rPr lang="tr-TR" sz="2000" b="0" i="1" smtClean="0">
                              <a:latin typeface="Cambria Math"/>
                            </a:rPr>
                            <m:t>𝑉𝑒𝑟𝑖</m:t>
                          </m:r>
                          <m:r>
                            <a:rPr lang="tr-TR" sz="2000" b="0" i="1" smtClean="0">
                              <a:latin typeface="Cambria Math"/>
                            </a:rPr>
                            <m:t> </m:t>
                          </m:r>
                          <m:r>
                            <a:rPr lang="tr-TR" sz="2000" b="0" i="1" smtClean="0">
                              <a:latin typeface="Cambria Math"/>
                            </a:rPr>
                            <m:t>𝑡𝑎𝑏𝑎𝑛𝚤𝑛𝑑𝑎</m:t>
                          </m:r>
                          <m:r>
                            <a:rPr lang="tr-TR" sz="2000" b="0" i="1" smtClean="0">
                              <a:latin typeface="Cambria Math"/>
                            </a:rPr>
                            <m:t> </m:t>
                          </m:r>
                          <m:r>
                            <a:rPr lang="tr-TR" sz="2000" b="0" i="1" smtClean="0">
                              <a:latin typeface="Cambria Math"/>
                            </a:rPr>
                            <m:t>𝑏𝑖𝑙𝑖𝑛𝑒𝑛</m:t>
                          </m:r>
                          <m:r>
                            <a:rPr lang="tr-TR" sz="2000" b="0" i="1" smtClean="0">
                              <a:latin typeface="Cambria Math"/>
                            </a:rPr>
                            <m:t> </m:t>
                          </m:r>
                          <m:r>
                            <a:rPr lang="tr-TR" sz="2000" b="0" i="1" smtClean="0">
                              <a:latin typeface="Cambria Math"/>
                            </a:rPr>
                            <m:t>𝑛𝑖𝑡𝑒𝑙𝑖</m:t>
                          </m:r>
                          <m:r>
                            <a:rPr lang="tr-TR" sz="2000" b="0" i="1" smtClean="0">
                              <a:latin typeface="Cambria Math"/>
                            </a:rPr>
                            <m:t>ğ</m:t>
                          </m:r>
                          <m:r>
                            <a:rPr lang="tr-TR" sz="2000" b="0" i="1" smtClean="0">
                              <a:latin typeface="Cambria Math"/>
                            </a:rPr>
                            <m:t>𝑒</m:t>
                          </m:r>
                          <m:r>
                            <a:rPr lang="tr-TR" sz="2000" b="0" i="1" smtClean="0">
                              <a:latin typeface="Cambria Math"/>
                            </a:rPr>
                            <m:t> </m:t>
                          </m:r>
                          <m:r>
                            <a:rPr lang="tr-TR" sz="2000" b="0" i="1" smtClean="0">
                              <a:latin typeface="Cambria Math"/>
                            </a:rPr>
                            <m:t>𝑠𝑎h𝑖𝑝</m:t>
                          </m:r>
                          <m:r>
                            <a:rPr lang="tr-TR" sz="2000" b="0" i="1" smtClean="0">
                              <a:latin typeface="Cambria Math"/>
                            </a:rPr>
                            <m:t> ö</m:t>
                          </m:r>
                          <m:r>
                            <a:rPr lang="tr-TR" sz="2000" b="0" i="1" smtClean="0">
                              <a:latin typeface="Cambria Math"/>
                            </a:rPr>
                            <m:t>𝑟𝑛𝑒𝑘𝑙𝑒𝑟𝑖𝑛</m:t>
                          </m:r>
                          <m:r>
                            <a:rPr lang="tr-TR" sz="2000" b="0" i="1" smtClean="0">
                              <a:latin typeface="Cambria Math"/>
                            </a:rPr>
                            <m:t> </m:t>
                          </m:r>
                          <m:r>
                            <a:rPr lang="tr-TR" sz="2000" b="0" i="1" smtClean="0">
                              <a:latin typeface="Cambria Math"/>
                            </a:rPr>
                            <m:t>𝑠𝑎𝑦𝚤𝑠𝚤</m:t>
                          </m:r>
                        </m:num>
                        <m:den>
                          <m:r>
                            <a:rPr lang="tr-TR" sz="2000" b="0" i="1" smtClean="0">
                              <a:latin typeface="Cambria Math"/>
                            </a:rPr>
                            <m:t>𝑉𝑒𝑟𝑖</m:t>
                          </m:r>
                          <m:r>
                            <a:rPr lang="tr-TR" sz="2000" b="0" i="1" smtClean="0">
                              <a:latin typeface="Cambria Math"/>
                            </a:rPr>
                            <m:t> </m:t>
                          </m:r>
                          <m:r>
                            <a:rPr lang="tr-TR" sz="2000" b="0" i="1" smtClean="0">
                              <a:latin typeface="Cambria Math"/>
                            </a:rPr>
                            <m:t>𝑡𝑎𝑏𝑎𝑛𝚤𝑛𝑑𝑎𝑘𝑖</m:t>
                          </m:r>
                          <m:r>
                            <a:rPr lang="tr-TR" sz="2000" b="0" i="1" smtClean="0">
                              <a:latin typeface="Cambria Math"/>
                            </a:rPr>
                            <m:t> </m:t>
                          </m:r>
                          <m:r>
                            <a:rPr lang="tr-TR" sz="2000" b="0" i="1" smtClean="0">
                              <a:latin typeface="Cambria Math"/>
                            </a:rPr>
                            <m:t>𝑡</m:t>
                          </m:r>
                          <m:r>
                            <a:rPr lang="tr-TR" sz="2000" b="0" i="1" smtClean="0">
                              <a:latin typeface="Cambria Math"/>
                            </a:rPr>
                            <m:t>ü</m:t>
                          </m:r>
                          <m:r>
                            <a:rPr lang="tr-TR" sz="2000" b="0" i="1" smtClean="0">
                              <a:latin typeface="Cambria Math"/>
                            </a:rPr>
                            <m:t>𝑚</m:t>
                          </m:r>
                          <m:r>
                            <a:rPr lang="tr-TR" sz="2000" b="0" i="1" smtClean="0">
                              <a:latin typeface="Cambria Math"/>
                            </a:rPr>
                            <m:t> ö</m:t>
                          </m:r>
                          <m:r>
                            <a:rPr lang="tr-TR" sz="2000" b="0" i="1" smtClean="0">
                              <a:latin typeface="Cambria Math"/>
                            </a:rPr>
                            <m:t>𝑟𝑛𝑒𝑘𝑙𝑒𝑟𝑖𝑛</m:t>
                          </m:r>
                          <m:r>
                            <a:rPr lang="tr-TR" sz="2000" b="0" i="1" smtClean="0">
                              <a:latin typeface="Cambria Math"/>
                            </a:rPr>
                            <m:t> </m:t>
                          </m:r>
                          <m:r>
                            <a:rPr lang="tr-TR" sz="2000" b="0" i="1" smtClean="0">
                              <a:latin typeface="Cambria Math"/>
                            </a:rPr>
                            <m:t>𝑠𝑎𝑦𝚤𝑠𝚤</m:t>
                          </m:r>
                        </m:den>
                      </m:f>
                    </m:oMath>
                  </m:oMathPara>
                </a14:m>
                <a:endParaRPr lang="tr-TR" sz="2000"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124744"/>
                <a:ext cx="8229600" cy="5472608"/>
              </a:xfrm>
              <a:blipFill rotWithShape="1">
                <a:blip r:embed="rId2"/>
                <a:stretch>
                  <a:fillRect l="-667" t="-780"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13837044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764704"/>
            <a:ext cx="8229600" cy="5712296"/>
          </a:xfrm>
        </p:spPr>
        <p:txBody>
          <a:bodyPr/>
          <a:lstStyle/>
          <a:p>
            <a:pPr marL="0" indent="0">
              <a:buNone/>
            </a:pPr>
            <a:r>
              <a:rPr lang="tr-TR" dirty="0" smtClean="0"/>
              <a:t> Yeni kazanç ölçütü şu şekilde olacaktır;</a:t>
            </a:r>
          </a:p>
          <a:p>
            <a:pPr marL="0" indent="0">
              <a:buNone/>
            </a:pPr>
            <a:endParaRPr lang="tr-TR" dirty="0" smtClean="0"/>
          </a:p>
          <a:p>
            <a:pPr marL="0" indent="0" algn="ctr">
              <a:buNone/>
            </a:pPr>
            <a:r>
              <a:rPr lang="tr-TR" i="1" dirty="0" smtClean="0">
                <a:solidFill>
                  <a:srgbClr val="FF0000"/>
                </a:solidFill>
              </a:rPr>
              <a:t>Kazanç(X)=F(H(T)-H(X,T))</a:t>
            </a:r>
          </a:p>
          <a:p>
            <a:pPr marL="0" indent="0" algn="ctr">
              <a:buNone/>
            </a:pPr>
            <a:endParaRPr lang="tr-TR" i="1" dirty="0">
              <a:solidFill>
                <a:srgbClr val="FF0000"/>
              </a:solidFill>
            </a:endParaRPr>
          </a:p>
          <a:p>
            <a:pPr marL="0" indent="0" algn="just">
              <a:buNone/>
            </a:pPr>
            <a:r>
              <a:rPr lang="tr-TR" dirty="0">
                <a:solidFill>
                  <a:srgbClr val="FF0000"/>
                </a:solidFill>
              </a:rPr>
              <a:t> </a:t>
            </a:r>
            <a:r>
              <a:rPr lang="tr-TR" dirty="0" smtClean="0">
                <a:solidFill>
                  <a:srgbClr val="FF0000"/>
                </a:solidFill>
              </a:rPr>
              <a:t>ÖRNEK:</a:t>
            </a:r>
          </a:p>
          <a:p>
            <a:pPr marL="0" indent="0" algn="just">
              <a:buNone/>
            </a:pPr>
            <a:endParaRPr lang="tr-TR" dirty="0" smtClean="0">
              <a:solidFill>
                <a:srgbClr val="FF0000"/>
              </a:solidFill>
            </a:endParaRPr>
          </a:p>
          <a:p>
            <a:pPr marL="0" indent="0" algn="just">
              <a:buNone/>
            </a:pPr>
            <a:r>
              <a:rPr lang="tr-TR" dirty="0">
                <a:solidFill>
                  <a:srgbClr val="FF0000"/>
                </a:solidFill>
              </a:rPr>
              <a:t> </a:t>
            </a:r>
            <a:r>
              <a:rPr lang="tr-TR" dirty="0" smtClean="0"/>
              <a:t>Aşağıdaki örnek üzerinde C4.5 algoritmasının bilinmeyen nitelik değerlerine nasıl yaklaştığını inceleyeceğiz. Burada eğitim kümesinin NİTELİK1 niteliği üzerinde bir kayıp değeri vardır ve ? İşareti ile gösterilmektedir.</a:t>
            </a:r>
            <a:endParaRPr lang="tr-TR" dirty="0"/>
          </a:p>
        </p:txBody>
      </p:sp>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1830352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Karar Ağaçlarıyla Sınıflandırma</a:t>
            </a:r>
            <a:endParaRPr lang="tr-TR" dirty="0"/>
          </a:p>
        </p:txBody>
      </p:sp>
      <p:sp>
        <p:nvSpPr>
          <p:cNvPr id="3" name="İçerik Yer Tutucusu 2"/>
          <p:cNvSpPr>
            <a:spLocks noGrp="1"/>
          </p:cNvSpPr>
          <p:nvPr>
            <p:ph idx="1"/>
          </p:nvPr>
        </p:nvSpPr>
        <p:spPr/>
        <p:txBody>
          <a:bodyPr/>
          <a:lstStyle/>
          <a:p>
            <a:pPr marL="0" indent="0" algn="just">
              <a:buNone/>
            </a:pPr>
            <a:endParaRPr lang="tr-TR" dirty="0" smtClean="0">
              <a:solidFill>
                <a:srgbClr val="FF0000"/>
              </a:solidFill>
            </a:endParaRPr>
          </a:p>
          <a:p>
            <a:pPr algn="just">
              <a:buFont typeface="Wingdings" pitchFamily="2" charset="2"/>
              <a:buChar char="v"/>
            </a:pPr>
            <a:endParaRPr lang="tr-TR" sz="2400" dirty="0">
              <a:solidFill>
                <a:srgbClr val="FF0000"/>
              </a:solidFill>
            </a:endParaRPr>
          </a:p>
          <a:p>
            <a:pPr algn="just">
              <a:buFont typeface="Wingdings" pitchFamily="2" charset="2"/>
              <a:buChar char="v"/>
            </a:pPr>
            <a:r>
              <a:rPr lang="tr-TR" sz="2400" dirty="0" smtClean="0"/>
              <a:t>Karar ağaçları akış şemalarına benzeyen yapılardır. Her bir nitelik bir düğüm tarafından temsil edilir.</a:t>
            </a:r>
          </a:p>
          <a:p>
            <a:pPr algn="just">
              <a:buFont typeface="Wingdings" pitchFamily="2" charset="2"/>
              <a:buChar char="v"/>
            </a:pPr>
            <a:r>
              <a:rPr lang="tr-TR" sz="2400" dirty="0">
                <a:solidFill>
                  <a:srgbClr val="FF0000"/>
                </a:solidFill>
              </a:rPr>
              <a:t> </a:t>
            </a:r>
            <a:r>
              <a:rPr lang="tr-TR" sz="2400" dirty="0" smtClean="0">
                <a:solidFill>
                  <a:srgbClr val="FF0000"/>
                </a:solidFill>
              </a:rPr>
              <a:t>Dallar ve yapraklar </a:t>
            </a:r>
            <a:r>
              <a:rPr lang="tr-TR" sz="2400" dirty="0" smtClean="0"/>
              <a:t>ağaç yapısının elemanlarıdır.</a:t>
            </a:r>
          </a:p>
          <a:p>
            <a:pPr algn="just">
              <a:buFont typeface="Wingdings" pitchFamily="2" charset="2"/>
              <a:buChar char="v"/>
            </a:pPr>
            <a:r>
              <a:rPr lang="tr-TR" sz="2400" dirty="0">
                <a:solidFill>
                  <a:srgbClr val="FF0000"/>
                </a:solidFill>
              </a:rPr>
              <a:t> </a:t>
            </a:r>
            <a:r>
              <a:rPr lang="tr-TR" sz="2400" dirty="0" smtClean="0"/>
              <a:t>En son yapı ’’yaprak’’, en üst yapı   ’’kök’’ ve bunların arasında kalan yapılar ise ’’dal’’ olarak isimlendirilir.</a:t>
            </a:r>
            <a:endParaRPr lang="tr-TR" dirty="0"/>
          </a:p>
        </p:txBody>
      </p:sp>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39378913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447328"/>
          </a:xfrm>
        </p:spPr>
        <p:txBody>
          <a:bodyPr>
            <a:normAutofit/>
          </a:bodyPr>
          <a:lstStyle/>
          <a:p>
            <a:r>
              <a:rPr lang="tr-TR" sz="2000" dirty="0" smtClean="0"/>
              <a:t>Tablo 3.21. Kayıp değerlere sahip veri tabanı</a:t>
            </a:r>
            <a:endParaRPr lang="tr-TR" sz="2000" dirty="0"/>
          </a:p>
        </p:txBody>
      </p:sp>
      <p:graphicFrame>
        <p:nvGraphicFramePr>
          <p:cNvPr id="5" name="İçerik Yer Tutucusu 4"/>
          <p:cNvGraphicFramePr>
            <a:graphicFrameLocks noGrp="1"/>
          </p:cNvGraphicFramePr>
          <p:nvPr>
            <p:ph idx="1"/>
            <p:extLst>
              <p:ext uri="{D42A27DB-BD31-4B8C-83A1-F6EECF244321}">
                <p14:modId xmlns:p14="http://schemas.microsoft.com/office/powerpoint/2010/main" val="3203037831"/>
              </p:ext>
            </p:extLst>
          </p:nvPr>
        </p:nvGraphicFramePr>
        <p:xfrm>
          <a:off x="457200" y="981075"/>
          <a:ext cx="8229600" cy="5562600"/>
        </p:xfrm>
        <a:graphic>
          <a:graphicData uri="http://schemas.openxmlformats.org/drawingml/2006/table">
            <a:tbl>
              <a:tblPr firstRow="1" bandRow="1">
                <a:tableStyleId>{10A1B5D5-9B99-4C35-A422-299274C87663}</a:tableStyleId>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gridCol w="2057400">
                  <a:extLst>
                    <a:ext uri="{9D8B030D-6E8A-4147-A177-3AD203B41FA5}">
                      <a16:colId xmlns:a16="http://schemas.microsoft.com/office/drawing/2014/main" xmlns="" val="20003"/>
                    </a:ext>
                  </a:extLst>
                </a:gridCol>
              </a:tblGrid>
              <a:tr h="370840">
                <a:tc>
                  <a:txBody>
                    <a:bodyPr/>
                    <a:lstStyle/>
                    <a:p>
                      <a:pPr algn="ctr"/>
                      <a:r>
                        <a:rPr lang="tr-TR" dirty="0" smtClean="0"/>
                        <a:t>NİTELİK1</a:t>
                      </a:r>
                      <a:endParaRPr lang="tr-TR" dirty="0"/>
                    </a:p>
                  </a:txBody>
                  <a:tcPr/>
                </a:tc>
                <a:tc>
                  <a:txBody>
                    <a:bodyPr/>
                    <a:lstStyle/>
                    <a:p>
                      <a:pPr algn="ctr"/>
                      <a:r>
                        <a:rPr lang="tr-TR" dirty="0" smtClean="0"/>
                        <a:t>NİTELİK2</a:t>
                      </a:r>
                      <a:endParaRPr lang="tr-TR" dirty="0"/>
                    </a:p>
                  </a:txBody>
                  <a:tcPr/>
                </a:tc>
                <a:tc>
                  <a:txBody>
                    <a:bodyPr/>
                    <a:lstStyle/>
                    <a:p>
                      <a:pPr algn="ctr"/>
                      <a:r>
                        <a:rPr lang="tr-TR" dirty="0" smtClean="0"/>
                        <a:t>NİTELİK3</a:t>
                      </a:r>
                      <a:endParaRPr lang="tr-TR" dirty="0"/>
                    </a:p>
                  </a:txBody>
                  <a:tcPr/>
                </a:tc>
                <a:tc>
                  <a:txBody>
                    <a:bodyPr/>
                    <a:lstStyle/>
                    <a:p>
                      <a:pPr algn="ctr"/>
                      <a:r>
                        <a:rPr lang="tr-TR" dirty="0" smtClean="0"/>
                        <a:t>SINIF</a:t>
                      </a:r>
                      <a:endParaRPr lang="tr-TR" dirty="0"/>
                    </a:p>
                  </a:txBody>
                  <a:tcPr/>
                </a:tc>
                <a:extLst>
                  <a:ext uri="{0D108BD9-81ED-4DB2-BD59-A6C34878D82A}">
                    <a16:rowId xmlns:a16="http://schemas.microsoft.com/office/drawing/2014/main" xmlns="" val="10000"/>
                  </a:ext>
                </a:extLst>
              </a:tr>
              <a:tr h="370840">
                <a:tc>
                  <a:txBody>
                    <a:bodyPr/>
                    <a:lstStyle/>
                    <a:p>
                      <a:pPr algn="ctr"/>
                      <a:r>
                        <a:rPr lang="tr-TR" dirty="0" smtClean="0"/>
                        <a:t>a</a:t>
                      </a:r>
                      <a:endParaRPr lang="tr-TR" dirty="0"/>
                    </a:p>
                  </a:txBody>
                  <a:tcPr/>
                </a:tc>
                <a:tc>
                  <a:txBody>
                    <a:bodyPr/>
                    <a:lstStyle/>
                    <a:p>
                      <a:pPr algn="ctr"/>
                      <a:r>
                        <a:rPr lang="tr-TR" dirty="0" smtClean="0"/>
                        <a:t>70</a:t>
                      </a:r>
                      <a:endParaRPr lang="tr-TR" dirty="0"/>
                    </a:p>
                  </a:txBody>
                  <a:tcPr/>
                </a:tc>
                <a:tc>
                  <a:txBody>
                    <a:bodyPr/>
                    <a:lstStyle/>
                    <a:p>
                      <a:pPr algn="ctr"/>
                      <a:r>
                        <a:rPr lang="tr-TR" dirty="0" smtClean="0"/>
                        <a:t>Doğru</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01"/>
                  </a:ext>
                </a:extLst>
              </a:tr>
              <a:tr h="370840">
                <a:tc>
                  <a:txBody>
                    <a:bodyPr/>
                    <a:lstStyle/>
                    <a:p>
                      <a:pPr algn="ctr"/>
                      <a:r>
                        <a:rPr lang="tr-TR" dirty="0" smtClean="0"/>
                        <a:t>a</a:t>
                      </a:r>
                      <a:endParaRPr lang="tr-TR" dirty="0"/>
                    </a:p>
                  </a:txBody>
                  <a:tcPr/>
                </a:tc>
                <a:tc>
                  <a:txBody>
                    <a:bodyPr/>
                    <a:lstStyle/>
                    <a:p>
                      <a:pPr algn="ctr"/>
                      <a:r>
                        <a:rPr lang="tr-TR" dirty="0" smtClean="0"/>
                        <a:t>90</a:t>
                      </a:r>
                      <a:endParaRPr lang="tr-TR" dirty="0"/>
                    </a:p>
                  </a:txBody>
                  <a:tcPr/>
                </a:tc>
                <a:tc>
                  <a:txBody>
                    <a:bodyPr/>
                    <a:lstStyle/>
                    <a:p>
                      <a:pPr algn="ctr"/>
                      <a:r>
                        <a:rPr lang="tr-TR" dirty="0" smtClean="0"/>
                        <a:t>Doğru</a:t>
                      </a:r>
                      <a:endParaRPr lang="tr-TR" dirty="0"/>
                    </a:p>
                  </a:txBody>
                  <a:tcPr/>
                </a:tc>
                <a:tc>
                  <a:txBody>
                    <a:bodyPr/>
                    <a:lstStyle/>
                    <a:p>
                      <a:pPr algn="ctr"/>
                      <a:r>
                        <a:rPr lang="tr-TR" dirty="0" smtClean="0"/>
                        <a:t>Sınıf2</a:t>
                      </a:r>
                      <a:endParaRPr lang="tr-TR" dirty="0"/>
                    </a:p>
                  </a:txBody>
                  <a:tcPr/>
                </a:tc>
                <a:extLst>
                  <a:ext uri="{0D108BD9-81ED-4DB2-BD59-A6C34878D82A}">
                    <a16:rowId xmlns:a16="http://schemas.microsoft.com/office/drawing/2014/main" xmlns="" val="10002"/>
                  </a:ext>
                </a:extLst>
              </a:tr>
              <a:tr h="370840">
                <a:tc>
                  <a:txBody>
                    <a:bodyPr/>
                    <a:lstStyle/>
                    <a:p>
                      <a:pPr algn="ctr"/>
                      <a:r>
                        <a:rPr lang="tr-TR" dirty="0" smtClean="0"/>
                        <a:t>a</a:t>
                      </a:r>
                      <a:endParaRPr lang="tr-TR" dirty="0"/>
                    </a:p>
                  </a:txBody>
                  <a:tcPr/>
                </a:tc>
                <a:tc>
                  <a:txBody>
                    <a:bodyPr/>
                    <a:lstStyle/>
                    <a:p>
                      <a:pPr algn="ctr"/>
                      <a:r>
                        <a:rPr lang="tr-TR" dirty="0" smtClean="0"/>
                        <a:t>85</a:t>
                      </a:r>
                      <a:endParaRPr lang="tr-TR" dirty="0"/>
                    </a:p>
                  </a:txBody>
                  <a:tcPr/>
                </a:tc>
                <a:tc>
                  <a:txBody>
                    <a:bodyPr/>
                    <a:lstStyle/>
                    <a:p>
                      <a:pPr algn="ctr"/>
                      <a:r>
                        <a:rPr lang="tr-TR" dirty="0" smtClean="0"/>
                        <a:t>Yanlış</a:t>
                      </a:r>
                      <a:endParaRPr lang="tr-TR" dirty="0"/>
                    </a:p>
                  </a:txBody>
                  <a:tcPr/>
                </a:tc>
                <a:tc>
                  <a:txBody>
                    <a:bodyPr/>
                    <a:lstStyle/>
                    <a:p>
                      <a:pPr algn="ctr"/>
                      <a:r>
                        <a:rPr lang="tr-TR" dirty="0" smtClean="0"/>
                        <a:t>Sınıf2</a:t>
                      </a:r>
                      <a:endParaRPr lang="tr-TR" dirty="0"/>
                    </a:p>
                  </a:txBody>
                  <a:tcPr/>
                </a:tc>
                <a:extLst>
                  <a:ext uri="{0D108BD9-81ED-4DB2-BD59-A6C34878D82A}">
                    <a16:rowId xmlns:a16="http://schemas.microsoft.com/office/drawing/2014/main" xmlns="" val="10003"/>
                  </a:ext>
                </a:extLst>
              </a:tr>
              <a:tr h="370840">
                <a:tc>
                  <a:txBody>
                    <a:bodyPr/>
                    <a:lstStyle/>
                    <a:p>
                      <a:pPr algn="ctr"/>
                      <a:r>
                        <a:rPr lang="tr-TR" dirty="0" smtClean="0"/>
                        <a:t>a</a:t>
                      </a:r>
                      <a:endParaRPr lang="tr-TR" dirty="0"/>
                    </a:p>
                  </a:txBody>
                  <a:tcPr/>
                </a:tc>
                <a:tc>
                  <a:txBody>
                    <a:bodyPr/>
                    <a:lstStyle/>
                    <a:p>
                      <a:pPr algn="ctr"/>
                      <a:r>
                        <a:rPr lang="tr-TR" dirty="0" smtClean="0"/>
                        <a:t>95</a:t>
                      </a:r>
                      <a:endParaRPr lang="tr-TR" dirty="0"/>
                    </a:p>
                  </a:txBody>
                  <a:tcPr/>
                </a:tc>
                <a:tc>
                  <a:txBody>
                    <a:bodyPr/>
                    <a:lstStyle/>
                    <a:p>
                      <a:pPr algn="ctr"/>
                      <a:r>
                        <a:rPr lang="tr-TR" dirty="0" smtClean="0"/>
                        <a:t>Yanlış</a:t>
                      </a:r>
                      <a:endParaRPr lang="tr-TR" dirty="0"/>
                    </a:p>
                  </a:txBody>
                  <a:tcPr/>
                </a:tc>
                <a:tc>
                  <a:txBody>
                    <a:bodyPr/>
                    <a:lstStyle/>
                    <a:p>
                      <a:pPr algn="ctr"/>
                      <a:r>
                        <a:rPr lang="tr-TR" dirty="0" smtClean="0"/>
                        <a:t>Sınıf2</a:t>
                      </a:r>
                      <a:endParaRPr lang="tr-TR" dirty="0"/>
                    </a:p>
                  </a:txBody>
                  <a:tcPr/>
                </a:tc>
                <a:extLst>
                  <a:ext uri="{0D108BD9-81ED-4DB2-BD59-A6C34878D82A}">
                    <a16:rowId xmlns:a16="http://schemas.microsoft.com/office/drawing/2014/main" xmlns="" val="10004"/>
                  </a:ext>
                </a:extLst>
              </a:tr>
              <a:tr h="370840">
                <a:tc>
                  <a:txBody>
                    <a:bodyPr/>
                    <a:lstStyle/>
                    <a:p>
                      <a:pPr algn="ctr"/>
                      <a:r>
                        <a:rPr lang="tr-TR" dirty="0" smtClean="0"/>
                        <a:t>a</a:t>
                      </a:r>
                      <a:endParaRPr lang="tr-TR" dirty="0"/>
                    </a:p>
                  </a:txBody>
                  <a:tcPr/>
                </a:tc>
                <a:tc>
                  <a:txBody>
                    <a:bodyPr/>
                    <a:lstStyle/>
                    <a:p>
                      <a:pPr algn="ctr"/>
                      <a:r>
                        <a:rPr lang="tr-TR" dirty="0" smtClean="0"/>
                        <a:t>70</a:t>
                      </a:r>
                      <a:endParaRPr lang="tr-TR" dirty="0"/>
                    </a:p>
                  </a:txBody>
                  <a:tcPr/>
                </a:tc>
                <a:tc>
                  <a:txBody>
                    <a:bodyPr/>
                    <a:lstStyle/>
                    <a:p>
                      <a:pPr algn="ctr"/>
                      <a:r>
                        <a:rPr lang="tr-TR" dirty="0" smtClean="0"/>
                        <a:t>Yanlış</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05"/>
                  </a:ext>
                </a:extLst>
              </a:tr>
              <a:tr h="370840">
                <a:tc>
                  <a:txBody>
                    <a:bodyPr/>
                    <a:lstStyle/>
                    <a:p>
                      <a:pPr algn="ctr"/>
                      <a:r>
                        <a:rPr lang="tr-TR" dirty="0" smtClean="0"/>
                        <a:t>?</a:t>
                      </a:r>
                      <a:endParaRPr lang="tr-TR" dirty="0"/>
                    </a:p>
                  </a:txBody>
                  <a:tcPr/>
                </a:tc>
                <a:tc>
                  <a:txBody>
                    <a:bodyPr/>
                    <a:lstStyle/>
                    <a:p>
                      <a:pPr algn="ctr"/>
                      <a:r>
                        <a:rPr lang="tr-TR" dirty="0" smtClean="0"/>
                        <a:t>90</a:t>
                      </a:r>
                      <a:endParaRPr lang="tr-TR" dirty="0"/>
                    </a:p>
                  </a:txBody>
                  <a:tcPr/>
                </a:tc>
                <a:tc>
                  <a:txBody>
                    <a:bodyPr/>
                    <a:lstStyle/>
                    <a:p>
                      <a:pPr algn="ctr"/>
                      <a:r>
                        <a:rPr lang="tr-TR" dirty="0" smtClean="0"/>
                        <a:t>Doğru</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06"/>
                  </a:ext>
                </a:extLst>
              </a:tr>
              <a:tr h="370840">
                <a:tc>
                  <a:txBody>
                    <a:bodyPr/>
                    <a:lstStyle/>
                    <a:p>
                      <a:pPr algn="ctr"/>
                      <a:r>
                        <a:rPr lang="tr-TR" dirty="0" smtClean="0"/>
                        <a:t>b</a:t>
                      </a:r>
                      <a:endParaRPr lang="tr-TR" dirty="0"/>
                    </a:p>
                  </a:txBody>
                  <a:tcPr/>
                </a:tc>
                <a:tc>
                  <a:txBody>
                    <a:bodyPr/>
                    <a:lstStyle/>
                    <a:p>
                      <a:pPr algn="ctr"/>
                      <a:r>
                        <a:rPr lang="tr-TR" dirty="0" smtClean="0"/>
                        <a:t>78</a:t>
                      </a:r>
                      <a:endParaRPr lang="tr-TR" dirty="0"/>
                    </a:p>
                  </a:txBody>
                  <a:tcPr/>
                </a:tc>
                <a:tc>
                  <a:txBody>
                    <a:bodyPr/>
                    <a:lstStyle/>
                    <a:p>
                      <a:pPr algn="ctr"/>
                      <a:r>
                        <a:rPr lang="tr-TR" dirty="0" smtClean="0"/>
                        <a:t>Yanlış</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07"/>
                  </a:ext>
                </a:extLst>
              </a:tr>
              <a:tr h="370840">
                <a:tc>
                  <a:txBody>
                    <a:bodyPr/>
                    <a:lstStyle/>
                    <a:p>
                      <a:pPr algn="ctr"/>
                      <a:r>
                        <a:rPr lang="tr-TR" dirty="0" smtClean="0"/>
                        <a:t>b</a:t>
                      </a:r>
                      <a:endParaRPr lang="tr-TR" dirty="0"/>
                    </a:p>
                  </a:txBody>
                  <a:tcPr/>
                </a:tc>
                <a:tc>
                  <a:txBody>
                    <a:bodyPr/>
                    <a:lstStyle/>
                    <a:p>
                      <a:pPr algn="ctr"/>
                      <a:r>
                        <a:rPr lang="tr-TR" dirty="0" smtClean="0"/>
                        <a:t>65</a:t>
                      </a:r>
                      <a:endParaRPr lang="tr-TR" dirty="0"/>
                    </a:p>
                  </a:txBody>
                  <a:tcPr/>
                </a:tc>
                <a:tc>
                  <a:txBody>
                    <a:bodyPr/>
                    <a:lstStyle/>
                    <a:p>
                      <a:pPr algn="ctr"/>
                      <a:r>
                        <a:rPr lang="tr-TR" dirty="0" smtClean="0"/>
                        <a:t>Doğru </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08"/>
                  </a:ext>
                </a:extLst>
              </a:tr>
              <a:tr h="370840">
                <a:tc>
                  <a:txBody>
                    <a:bodyPr/>
                    <a:lstStyle/>
                    <a:p>
                      <a:pPr algn="ctr"/>
                      <a:r>
                        <a:rPr lang="tr-TR" dirty="0" smtClean="0"/>
                        <a:t>b</a:t>
                      </a:r>
                      <a:endParaRPr lang="tr-TR" dirty="0"/>
                    </a:p>
                  </a:txBody>
                  <a:tcPr/>
                </a:tc>
                <a:tc>
                  <a:txBody>
                    <a:bodyPr/>
                    <a:lstStyle/>
                    <a:p>
                      <a:pPr algn="ctr"/>
                      <a:r>
                        <a:rPr lang="tr-TR" dirty="0" smtClean="0"/>
                        <a:t>75</a:t>
                      </a:r>
                      <a:endParaRPr lang="tr-TR" dirty="0"/>
                    </a:p>
                  </a:txBody>
                  <a:tcPr/>
                </a:tc>
                <a:tc>
                  <a:txBody>
                    <a:bodyPr/>
                    <a:lstStyle/>
                    <a:p>
                      <a:pPr algn="ctr"/>
                      <a:r>
                        <a:rPr lang="tr-TR" dirty="0" smtClean="0"/>
                        <a:t>Yanlış</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09"/>
                  </a:ext>
                </a:extLst>
              </a:tr>
              <a:tr h="370840">
                <a:tc>
                  <a:txBody>
                    <a:bodyPr/>
                    <a:lstStyle/>
                    <a:p>
                      <a:pPr algn="ctr"/>
                      <a:r>
                        <a:rPr lang="tr-TR" dirty="0" smtClean="0"/>
                        <a:t>c</a:t>
                      </a:r>
                      <a:endParaRPr lang="tr-TR" dirty="0"/>
                    </a:p>
                  </a:txBody>
                  <a:tcPr/>
                </a:tc>
                <a:tc>
                  <a:txBody>
                    <a:bodyPr/>
                    <a:lstStyle/>
                    <a:p>
                      <a:pPr algn="ctr"/>
                      <a:r>
                        <a:rPr lang="tr-TR" dirty="0" smtClean="0"/>
                        <a:t>80</a:t>
                      </a:r>
                      <a:endParaRPr lang="tr-TR" dirty="0"/>
                    </a:p>
                  </a:txBody>
                  <a:tcPr/>
                </a:tc>
                <a:tc>
                  <a:txBody>
                    <a:bodyPr/>
                    <a:lstStyle/>
                    <a:p>
                      <a:pPr algn="ctr"/>
                      <a:r>
                        <a:rPr lang="tr-TR" dirty="0" smtClean="0"/>
                        <a:t>Doğru</a:t>
                      </a:r>
                      <a:endParaRPr lang="tr-TR" dirty="0"/>
                    </a:p>
                  </a:txBody>
                  <a:tcPr/>
                </a:tc>
                <a:tc>
                  <a:txBody>
                    <a:bodyPr/>
                    <a:lstStyle/>
                    <a:p>
                      <a:pPr algn="ctr"/>
                      <a:r>
                        <a:rPr lang="tr-TR" dirty="0" smtClean="0"/>
                        <a:t>Sınıf2</a:t>
                      </a:r>
                      <a:endParaRPr lang="tr-TR" dirty="0"/>
                    </a:p>
                  </a:txBody>
                  <a:tcPr/>
                </a:tc>
                <a:extLst>
                  <a:ext uri="{0D108BD9-81ED-4DB2-BD59-A6C34878D82A}">
                    <a16:rowId xmlns:a16="http://schemas.microsoft.com/office/drawing/2014/main" xmlns="" val="10010"/>
                  </a:ext>
                </a:extLst>
              </a:tr>
              <a:tr h="370840">
                <a:tc>
                  <a:txBody>
                    <a:bodyPr/>
                    <a:lstStyle/>
                    <a:p>
                      <a:pPr algn="ctr"/>
                      <a:r>
                        <a:rPr lang="tr-TR" dirty="0" smtClean="0"/>
                        <a:t>c</a:t>
                      </a:r>
                      <a:endParaRPr lang="tr-TR" dirty="0"/>
                    </a:p>
                  </a:txBody>
                  <a:tcPr/>
                </a:tc>
                <a:tc>
                  <a:txBody>
                    <a:bodyPr/>
                    <a:lstStyle/>
                    <a:p>
                      <a:pPr algn="ctr"/>
                      <a:r>
                        <a:rPr lang="tr-TR" dirty="0" smtClean="0"/>
                        <a:t>70</a:t>
                      </a:r>
                      <a:endParaRPr lang="tr-TR" dirty="0"/>
                    </a:p>
                  </a:txBody>
                  <a:tcPr/>
                </a:tc>
                <a:tc>
                  <a:txBody>
                    <a:bodyPr/>
                    <a:lstStyle/>
                    <a:p>
                      <a:pPr algn="ctr"/>
                      <a:r>
                        <a:rPr lang="tr-TR" dirty="0" smtClean="0"/>
                        <a:t>Doğru</a:t>
                      </a:r>
                      <a:endParaRPr lang="tr-TR" dirty="0"/>
                    </a:p>
                  </a:txBody>
                  <a:tcPr/>
                </a:tc>
                <a:tc>
                  <a:txBody>
                    <a:bodyPr/>
                    <a:lstStyle/>
                    <a:p>
                      <a:pPr algn="ctr"/>
                      <a:r>
                        <a:rPr lang="tr-TR" dirty="0" smtClean="0"/>
                        <a:t>Sınıf2</a:t>
                      </a:r>
                      <a:endParaRPr lang="tr-TR" dirty="0"/>
                    </a:p>
                  </a:txBody>
                  <a:tcPr/>
                </a:tc>
                <a:extLst>
                  <a:ext uri="{0D108BD9-81ED-4DB2-BD59-A6C34878D82A}">
                    <a16:rowId xmlns:a16="http://schemas.microsoft.com/office/drawing/2014/main" xmlns="" val="10011"/>
                  </a:ext>
                </a:extLst>
              </a:tr>
              <a:tr h="370840">
                <a:tc>
                  <a:txBody>
                    <a:bodyPr/>
                    <a:lstStyle/>
                    <a:p>
                      <a:pPr algn="ctr"/>
                      <a:r>
                        <a:rPr lang="tr-TR" dirty="0" smtClean="0"/>
                        <a:t>c</a:t>
                      </a:r>
                      <a:endParaRPr lang="tr-TR" dirty="0"/>
                    </a:p>
                  </a:txBody>
                  <a:tcPr/>
                </a:tc>
                <a:tc>
                  <a:txBody>
                    <a:bodyPr/>
                    <a:lstStyle/>
                    <a:p>
                      <a:pPr algn="ctr"/>
                      <a:r>
                        <a:rPr lang="tr-TR" dirty="0" smtClean="0"/>
                        <a:t>80</a:t>
                      </a:r>
                      <a:endParaRPr lang="tr-TR" dirty="0"/>
                    </a:p>
                  </a:txBody>
                  <a:tcPr/>
                </a:tc>
                <a:tc>
                  <a:txBody>
                    <a:bodyPr/>
                    <a:lstStyle/>
                    <a:p>
                      <a:pPr algn="ctr"/>
                      <a:r>
                        <a:rPr lang="tr-TR" dirty="0" smtClean="0"/>
                        <a:t>Yanlış</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12"/>
                  </a:ext>
                </a:extLst>
              </a:tr>
              <a:tr h="370840">
                <a:tc>
                  <a:txBody>
                    <a:bodyPr/>
                    <a:lstStyle/>
                    <a:p>
                      <a:pPr algn="ctr"/>
                      <a:r>
                        <a:rPr lang="tr-TR" dirty="0" smtClean="0"/>
                        <a:t>c</a:t>
                      </a:r>
                      <a:endParaRPr lang="tr-TR" dirty="0"/>
                    </a:p>
                  </a:txBody>
                  <a:tcPr/>
                </a:tc>
                <a:tc>
                  <a:txBody>
                    <a:bodyPr/>
                    <a:lstStyle/>
                    <a:p>
                      <a:pPr algn="ctr"/>
                      <a:r>
                        <a:rPr lang="tr-TR" dirty="0" smtClean="0"/>
                        <a:t>70</a:t>
                      </a:r>
                      <a:endParaRPr lang="tr-TR" dirty="0"/>
                    </a:p>
                  </a:txBody>
                  <a:tcPr/>
                </a:tc>
                <a:tc>
                  <a:txBody>
                    <a:bodyPr/>
                    <a:lstStyle/>
                    <a:p>
                      <a:pPr algn="ctr"/>
                      <a:r>
                        <a:rPr lang="tr-TR" dirty="0" smtClean="0"/>
                        <a:t>Yanlış</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13"/>
                  </a:ext>
                </a:extLst>
              </a:tr>
              <a:tr h="370840">
                <a:tc>
                  <a:txBody>
                    <a:bodyPr/>
                    <a:lstStyle/>
                    <a:p>
                      <a:pPr algn="ctr"/>
                      <a:r>
                        <a:rPr lang="tr-TR" dirty="0" smtClean="0"/>
                        <a:t>c</a:t>
                      </a:r>
                      <a:endParaRPr lang="tr-TR" dirty="0"/>
                    </a:p>
                  </a:txBody>
                  <a:tcPr/>
                </a:tc>
                <a:tc>
                  <a:txBody>
                    <a:bodyPr/>
                    <a:lstStyle/>
                    <a:p>
                      <a:pPr algn="ctr"/>
                      <a:r>
                        <a:rPr lang="tr-TR" dirty="0" smtClean="0"/>
                        <a:t>96</a:t>
                      </a:r>
                      <a:endParaRPr lang="tr-TR" dirty="0"/>
                    </a:p>
                  </a:txBody>
                  <a:tcPr/>
                </a:tc>
                <a:tc>
                  <a:txBody>
                    <a:bodyPr/>
                    <a:lstStyle/>
                    <a:p>
                      <a:pPr algn="ctr"/>
                      <a:r>
                        <a:rPr lang="tr-TR" dirty="0" smtClean="0"/>
                        <a:t>Yanlış</a:t>
                      </a:r>
                      <a:endParaRPr lang="tr-TR" dirty="0"/>
                    </a:p>
                  </a:txBody>
                  <a:tcPr/>
                </a:tc>
                <a:tc>
                  <a:txBody>
                    <a:bodyPr/>
                    <a:lstStyle/>
                    <a:p>
                      <a:pPr algn="ctr"/>
                      <a:r>
                        <a:rPr lang="tr-TR" dirty="0" smtClean="0"/>
                        <a:t>Sınıf1</a:t>
                      </a:r>
                      <a:endParaRPr lang="tr-TR" dirty="0"/>
                    </a:p>
                  </a:txBody>
                  <a:tcPr/>
                </a:tc>
                <a:extLst>
                  <a:ext uri="{0D108BD9-81ED-4DB2-BD59-A6C34878D82A}">
                    <a16:rowId xmlns:a16="http://schemas.microsoft.com/office/drawing/2014/main" xmlns="" val="10014"/>
                  </a:ext>
                </a:extLst>
              </a:tr>
            </a:tbl>
          </a:graphicData>
        </a:graphic>
      </p:graphicFrame>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208189356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764704"/>
                <a:ext cx="8229600" cy="5904656"/>
              </a:xfrm>
            </p:spPr>
            <p:txBody>
              <a:bodyPr/>
              <a:lstStyle/>
              <a:p>
                <a:pPr marL="0" indent="0" algn="just">
                  <a:buNone/>
                </a:pPr>
                <a:r>
                  <a:rPr lang="tr-TR" dirty="0" smtClean="0"/>
                  <a:t>NİTELİK1’in kazanç parametresi, önceki örnekte yaptığımız biçimde hesaplanır. Kayıp değerin yer aldığı satır çıkarılarak SINIF hedef niteliği için entropi hesaplanır:</a:t>
                </a:r>
              </a:p>
              <a:p>
                <a:pPr marL="0" indent="0" algn="just">
                  <a:buNone/>
                </a:pPr>
                <a:endParaRPr lang="tr-TR" dirty="0"/>
              </a:p>
              <a:p>
                <a:pPr marL="0" indent="0" algn="ctr">
                  <a:buNone/>
                </a:pPr>
                <a14:m>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𝑃</m:t>
                            </m:r>
                          </m:e>
                          <m:sub>
                            <m:r>
                              <a:rPr lang="tr-TR" b="0" i="1" smtClean="0">
                                <a:latin typeface="Cambria Math"/>
                              </a:rPr>
                              <m:t>𝑆𝐼𝑁𝐼𝐹</m:t>
                            </m:r>
                          </m:sub>
                        </m:sSub>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8</m:t>
                        </m:r>
                      </m:num>
                      <m:den>
                        <m:r>
                          <a:rPr lang="tr-TR" b="0" i="1" smtClean="0">
                            <a:latin typeface="Cambria Math"/>
                          </a:rPr>
                          <m:t>13</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8</m:t>
                            </m:r>
                          </m:num>
                          <m:den>
                            <m:r>
                              <a:rPr lang="tr-TR" b="0" i="1" smtClean="0">
                                <a:latin typeface="Cambria Math"/>
                              </a:rPr>
                              <m:t>13</m:t>
                            </m:r>
                          </m:den>
                        </m:f>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5</m:t>
                            </m:r>
                          </m:num>
                          <m:den>
                            <m:r>
                              <a:rPr lang="tr-TR" b="0" i="1" smtClean="0">
                                <a:latin typeface="Cambria Math"/>
                              </a:rPr>
                              <m:t>13</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5</m:t>
                                </m:r>
                              </m:num>
                              <m:den>
                                <m:r>
                                  <a:rPr lang="tr-TR" b="0" i="1" smtClean="0">
                                    <a:latin typeface="Cambria Math"/>
                                  </a:rPr>
                                  <m:t>13</m:t>
                                </m:r>
                              </m:den>
                            </m:f>
                          </m:e>
                        </m:func>
                      </m:e>
                    </m:func>
                  </m:oMath>
                </a14:m>
                <a:r>
                  <a:rPr lang="tr-TR" dirty="0" smtClean="0"/>
                  <a:t>=0.961</a:t>
                </a:r>
              </a:p>
              <a:p>
                <a:pPr marL="0" indent="0" algn="ctr">
                  <a:buNone/>
                </a:pPr>
                <a:endParaRPr lang="tr-TR" dirty="0" smtClean="0"/>
              </a:p>
              <a:p>
                <a:pPr marL="0" indent="0" algn="just">
                  <a:buNone/>
                </a:pPr>
                <a:r>
                  <a:rPr lang="tr-TR" dirty="0" smtClean="0"/>
                  <a:t>Söz konusu kayıp değere sahip olan satır çıkarıldıktan sonra geri kalan NİTELİK1 değerleri göz önüne alınır ve NİTELİK1 değeri için şu şekilde bir hesaplama yapılır:</a:t>
                </a:r>
              </a:p>
              <a:p>
                <a:pPr marL="0" indent="0" algn="just">
                  <a:buNone/>
                </a:pPr>
                <a:endParaRPr lang="tr-TR" dirty="0" smtClean="0"/>
              </a:p>
              <a:p>
                <a:pPr marL="0" indent="0" algn="just">
                  <a:buNone/>
                </a:pPr>
                <a14:m>
                  <m:oMath xmlns:m="http://schemas.openxmlformats.org/officeDocument/2006/math">
                    <m:r>
                      <a:rPr lang="tr-TR" sz="1400" b="0" i="1" smtClean="0">
                        <a:latin typeface="Cambria Math"/>
                      </a:rPr>
                      <m:t>𝐻</m:t>
                    </m:r>
                    <m:d>
                      <m:dPr>
                        <m:ctrlPr>
                          <a:rPr lang="tr-TR" sz="1400" b="0" i="1" smtClean="0">
                            <a:latin typeface="Cambria Math" panose="02040503050406030204" pitchFamily="18" charset="0"/>
                          </a:rPr>
                        </m:ctrlPr>
                      </m:dPr>
                      <m:e>
                        <m:r>
                          <a:rPr lang="tr-TR" sz="1400" b="0" i="1" smtClean="0">
                            <a:latin typeface="Cambria Math"/>
                          </a:rPr>
                          <m:t>𝑁</m:t>
                        </m:r>
                        <m:r>
                          <a:rPr lang="tr-TR" sz="1400" b="0" i="1" smtClean="0">
                            <a:latin typeface="Cambria Math"/>
                          </a:rPr>
                          <m:t>İ</m:t>
                        </m:r>
                        <m:r>
                          <a:rPr lang="tr-TR" sz="1400" b="0" i="1" smtClean="0">
                            <a:latin typeface="Cambria Math"/>
                          </a:rPr>
                          <m:t>𝑇𝐸𝐿</m:t>
                        </m:r>
                        <m:r>
                          <a:rPr lang="tr-TR" sz="1400" b="0" i="1" smtClean="0">
                            <a:latin typeface="Cambria Math"/>
                          </a:rPr>
                          <m:t>İ</m:t>
                        </m:r>
                        <m:r>
                          <a:rPr lang="tr-TR" sz="1400" b="0" i="1" smtClean="0">
                            <a:latin typeface="Cambria Math"/>
                          </a:rPr>
                          <m:t>𝐾</m:t>
                        </m:r>
                        <m:r>
                          <a:rPr lang="tr-TR" sz="1400" b="0" i="1" smtClean="0">
                            <a:latin typeface="Cambria Math"/>
                          </a:rPr>
                          <m:t>1,</m:t>
                        </m:r>
                        <m:r>
                          <a:rPr lang="tr-TR" sz="1400" b="0" i="1" smtClean="0">
                            <a:latin typeface="Cambria Math"/>
                          </a:rPr>
                          <m:t>𝑆𝐼𝑁𝐼𝐹</m:t>
                        </m:r>
                      </m:e>
                    </m:d>
                    <m:r>
                      <a:rPr lang="tr-TR" sz="1400" b="0" i="1" smtClean="0">
                        <a:latin typeface="Cambria Math"/>
                      </a:rPr>
                      <m:t>=</m:t>
                    </m:r>
                    <m:f>
                      <m:fPr>
                        <m:ctrlPr>
                          <a:rPr lang="tr-TR" sz="1400" b="0" i="1" smtClean="0">
                            <a:latin typeface="Cambria Math" panose="02040503050406030204" pitchFamily="18" charset="0"/>
                          </a:rPr>
                        </m:ctrlPr>
                      </m:fPr>
                      <m:num>
                        <m:r>
                          <a:rPr lang="tr-TR" sz="1400" b="0" i="1" smtClean="0">
                            <a:latin typeface="Cambria Math"/>
                          </a:rPr>
                          <m:t>5</m:t>
                        </m:r>
                      </m:num>
                      <m:den>
                        <m:r>
                          <a:rPr lang="tr-TR" sz="1400" b="0" i="1" smtClean="0">
                            <a:latin typeface="Cambria Math"/>
                          </a:rPr>
                          <m:t>13</m:t>
                        </m:r>
                      </m:den>
                    </m:f>
                    <m:d>
                      <m:dPr>
                        <m:begChr m:val="["/>
                        <m:endChr m:val="]"/>
                        <m:ctrlPr>
                          <a:rPr lang="tr-TR" sz="1400" b="0" i="1" smtClean="0">
                            <a:latin typeface="Cambria Math" panose="02040503050406030204" pitchFamily="18" charset="0"/>
                          </a:rPr>
                        </m:ctrlPr>
                      </m:dPr>
                      <m:e>
                        <m:r>
                          <a:rPr lang="tr-TR" sz="1400" b="0" i="1" smtClean="0">
                            <a:latin typeface="Cambria Math"/>
                          </a:rPr>
                          <m:t>−</m:t>
                        </m:r>
                        <m:f>
                          <m:fPr>
                            <m:ctrlPr>
                              <a:rPr lang="tr-TR" sz="1400" b="0" i="1" smtClean="0">
                                <a:latin typeface="Cambria Math" panose="02040503050406030204" pitchFamily="18" charset="0"/>
                              </a:rPr>
                            </m:ctrlPr>
                          </m:fPr>
                          <m:num>
                            <m:r>
                              <a:rPr lang="tr-TR" sz="1400" b="0" i="1" smtClean="0">
                                <a:latin typeface="Cambria Math"/>
                              </a:rPr>
                              <m:t>2</m:t>
                            </m:r>
                          </m:num>
                          <m:den>
                            <m:r>
                              <a:rPr lang="tr-TR" sz="1400" b="0" i="1" smtClean="0">
                                <a:latin typeface="Cambria Math"/>
                              </a:rPr>
                              <m:t>5</m:t>
                            </m:r>
                          </m:den>
                        </m:f>
                        <m:func>
                          <m:funcPr>
                            <m:ctrlPr>
                              <a:rPr lang="tr-TR" sz="1400" b="0" i="1" smtClean="0">
                                <a:latin typeface="Cambria Math" panose="02040503050406030204" pitchFamily="18" charset="0"/>
                              </a:rPr>
                            </m:ctrlPr>
                          </m:funcPr>
                          <m:fName>
                            <m:sSub>
                              <m:sSubPr>
                                <m:ctrlPr>
                                  <a:rPr lang="tr-TR" sz="1400" b="0" i="1" smtClean="0">
                                    <a:latin typeface="Cambria Math" panose="02040503050406030204" pitchFamily="18" charset="0"/>
                                  </a:rPr>
                                </m:ctrlPr>
                              </m:sSubPr>
                              <m:e>
                                <m:r>
                                  <m:rPr>
                                    <m:sty m:val="p"/>
                                  </m:rPr>
                                  <a:rPr lang="tr-TR" sz="1400" b="0" i="0" smtClean="0">
                                    <a:latin typeface="Cambria Math"/>
                                  </a:rPr>
                                  <m:t>log</m:t>
                                </m:r>
                              </m:e>
                              <m:sub>
                                <m:r>
                                  <a:rPr lang="tr-TR" sz="1400" b="0" i="1" smtClean="0">
                                    <a:latin typeface="Cambria Math"/>
                                  </a:rPr>
                                  <m:t>2</m:t>
                                </m:r>
                              </m:sub>
                            </m:sSub>
                          </m:fName>
                          <m:e>
                            <m:f>
                              <m:fPr>
                                <m:ctrlPr>
                                  <a:rPr lang="tr-TR" sz="1400" b="0" i="1" smtClean="0">
                                    <a:latin typeface="Cambria Math" panose="02040503050406030204" pitchFamily="18" charset="0"/>
                                  </a:rPr>
                                </m:ctrlPr>
                              </m:fPr>
                              <m:num>
                                <m:r>
                                  <a:rPr lang="tr-TR" sz="1400" b="0" i="1" smtClean="0">
                                    <a:latin typeface="Cambria Math"/>
                                  </a:rPr>
                                  <m:t>2</m:t>
                                </m:r>
                              </m:num>
                              <m:den>
                                <m:r>
                                  <a:rPr lang="tr-TR" sz="1400" b="0" i="1" smtClean="0">
                                    <a:latin typeface="Cambria Math"/>
                                  </a:rPr>
                                  <m:t>5</m:t>
                                </m:r>
                              </m:den>
                            </m:f>
                            <m:r>
                              <a:rPr lang="tr-TR" sz="1400" b="0" i="1" smtClean="0">
                                <a:latin typeface="Cambria Math"/>
                              </a:rPr>
                              <m:t>−</m:t>
                            </m:r>
                            <m:f>
                              <m:fPr>
                                <m:ctrlPr>
                                  <a:rPr lang="tr-TR" sz="1400" b="0" i="1" smtClean="0">
                                    <a:latin typeface="Cambria Math" panose="02040503050406030204" pitchFamily="18" charset="0"/>
                                  </a:rPr>
                                </m:ctrlPr>
                              </m:fPr>
                              <m:num>
                                <m:r>
                                  <a:rPr lang="tr-TR" sz="1400" b="0" i="1" smtClean="0">
                                    <a:latin typeface="Cambria Math"/>
                                  </a:rPr>
                                  <m:t>3</m:t>
                                </m:r>
                              </m:num>
                              <m:den>
                                <m:r>
                                  <a:rPr lang="tr-TR" sz="1400" b="0" i="1" smtClean="0">
                                    <a:latin typeface="Cambria Math"/>
                                  </a:rPr>
                                  <m:t>5</m:t>
                                </m:r>
                              </m:den>
                            </m:f>
                            <m:func>
                              <m:funcPr>
                                <m:ctrlPr>
                                  <a:rPr lang="tr-TR" sz="1400" b="0" i="1" smtClean="0">
                                    <a:latin typeface="Cambria Math" panose="02040503050406030204" pitchFamily="18" charset="0"/>
                                  </a:rPr>
                                </m:ctrlPr>
                              </m:funcPr>
                              <m:fName>
                                <m:sSub>
                                  <m:sSubPr>
                                    <m:ctrlPr>
                                      <a:rPr lang="tr-TR" sz="1400" b="0" i="1" smtClean="0">
                                        <a:latin typeface="Cambria Math" panose="02040503050406030204" pitchFamily="18" charset="0"/>
                                      </a:rPr>
                                    </m:ctrlPr>
                                  </m:sSubPr>
                                  <m:e>
                                    <m:r>
                                      <m:rPr>
                                        <m:sty m:val="p"/>
                                      </m:rPr>
                                      <a:rPr lang="tr-TR" sz="1400" b="0" i="0" smtClean="0">
                                        <a:latin typeface="Cambria Math"/>
                                      </a:rPr>
                                      <m:t>log</m:t>
                                    </m:r>
                                  </m:e>
                                  <m:sub>
                                    <m:r>
                                      <a:rPr lang="tr-TR" sz="1400" b="0" i="1" smtClean="0">
                                        <a:latin typeface="Cambria Math"/>
                                      </a:rPr>
                                      <m:t>2</m:t>
                                    </m:r>
                                  </m:sub>
                                </m:sSub>
                              </m:fName>
                              <m:e>
                                <m:f>
                                  <m:fPr>
                                    <m:ctrlPr>
                                      <a:rPr lang="tr-TR" sz="1400" b="0" i="1" smtClean="0">
                                        <a:latin typeface="Cambria Math" panose="02040503050406030204" pitchFamily="18" charset="0"/>
                                      </a:rPr>
                                    </m:ctrlPr>
                                  </m:fPr>
                                  <m:num>
                                    <m:r>
                                      <a:rPr lang="tr-TR" sz="1400" b="0" i="1" smtClean="0">
                                        <a:latin typeface="Cambria Math"/>
                                      </a:rPr>
                                      <m:t>3</m:t>
                                    </m:r>
                                  </m:num>
                                  <m:den>
                                    <m:r>
                                      <a:rPr lang="tr-TR" sz="1400" b="0" i="1" smtClean="0">
                                        <a:latin typeface="Cambria Math"/>
                                      </a:rPr>
                                      <m:t>5</m:t>
                                    </m:r>
                                  </m:den>
                                </m:f>
                              </m:e>
                            </m:func>
                          </m:e>
                        </m:func>
                      </m:e>
                    </m:d>
                  </m:oMath>
                </a14:m>
                <a:r>
                  <a:rPr lang="tr-TR" sz="1400" dirty="0" smtClean="0"/>
                  <a:t>+</a:t>
                </a:r>
                <a14:m>
                  <m:oMath xmlns:m="http://schemas.openxmlformats.org/officeDocument/2006/math">
                    <m:f>
                      <m:fPr>
                        <m:ctrlPr>
                          <a:rPr lang="tr-TR" sz="1400" i="1" dirty="0" smtClean="0">
                            <a:latin typeface="Cambria Math" panose="02040503050406030204" pitchFamily="18" charset="0"/>
                          </a:rPr>
                        </m:ctrlPr>
                      </m:fPr>
                      <m:num>
                        <m:r>
                          <a:rPr lang="tr-TR" sz="1400" b="0" i="1" dirty="0" smtClean="0">
                            <a:latin typeface="Cambria Math"/>
                          </a:rPr>
                          <m:t>3</m:t>
                        </m:r>
                      </m:num>
                      <m:den>
                        <m:r>
                          <a:rPr lang="tr-TR" sz="1400" b="0" i="1" dirty="0" smtClean="0">
                            <a:latin typeface="Cambria Math"/>
                          </a:rPr>
                          <m:t>13</m:t>
                        </m:r>
                      </m:den>
                    </m:f>
                    <m:d>
                      <m:dPr>
                        <m:begChr m:val="["/>
                        <m:endChr m:val="]"/>
                        <m:ctrlPr>
                          <a:rPr lang="tr-TR" sz="1400" i="1" dirty="0" smtClean="0">
                            <a:latin typeface="Cambria Math" panose="02040503050406030204" pitchFamily="18" charset="0"/>
                          </a:rPr>
                        </m:ctrlPr>
                      </m:dPr>
                      <m:e>
                        <m:r>
                          <a:rPr lang="tr-TR" sz="1400" b="0" i="1" dirty="0" smtClean="0">
                            <a:latin typeface="Cambria Math"/>
                          </a:rPr>
                          <m:t>−</m:t>
                        </m:r>
                        <m:f>
                          <m:fPr>
                            <m:ctrlPr>
                              <a:rPr lang="tr-TR" sz="1400" b="0" i="1" dirty="0" smtClean="0">
                                <a:latin typeface="Cambria Math" panose="02040503050406030204" pitchFamily="18" charset="0"/>
                              </a:rPr>
                            </m:ctrlPr>
                          </m:fPr>
                          <m:num>
                            <m:r>
                              <a:rPr lang="tr-TR" sz="1400" b="0" i="1" dirty="0" smtClean="0">
                                <a:latin typeface="Cambria Math"/>
                              </a:rPr>
                              <m:t>3</m:t>
                            </m:r>
                          </m:num>
                          <m:den>
                            <m:r>
                              <a:rPr lang="tr-TR" sz="1400" b="0" i="1" dirty="0" smtClean="0">
                                <a:latin typeface="Cambria Math"/>
                              </a:rPr>
                              <m:t>3</m:t>
                            </m:r>
                          </m:den>
                        </m:f>
                        <m:func>
                          <m:funcPr>
                            <m:ctrlPr>
                              <a:rPr lang="tr-TR" sz="1400" b="0" i="1" dirty="0" smtClean="0">
                                <a:latin typeface="Cambria Math" panose="02040503050406030204" pitchFamily="18" charset="0"/>
                              </a:rPr>
                            </m:ctrlPr>
                          </m:funcPr>
                          <m:fName>
                            <m:sSub>
                              <m:sSubPr>
                                <m:ctrlPr>
                                  <a:rPr lang="tr-TR" sz="1400" b="0" i="1" dirty="0" smtClean="0">
                                    <a:latin typeface="Cambria Math" panose="02040503050406030204" pitchFamily="18" charset="0"/>
                                  </a:rPr>
                                </m:ctrlPr>
                              </m:sSubPr>
                              <m:e>
                                <m:r>
                                  <m:rPr>
                                    <m:sty m:val="p"/>
                                  </m:rPr>
                                  <a:rPr lang="tr-TR" sz="1400" b="0" i="0" dirty="0" smtClean="0">
                                    <a:latin typeface="Cambria Math"/>
                                  </a:rPr>
                                  <m:t>log</m:t>
                                </m:r>
                              </m:e>
                              <m:sub>
                                <m:r>
                                  <a:rPr lang="tr-TR" sz="1400" b="0" i="1" dirty="0" smtClean="0">
                                    <a:latin typeface="Cambria Math"/>
                                  </a:rPr>
                                  <m:t>2</m:t>
                                </m:r>
                              </m:sub>
                            </m:sSub>
                          </m:fName>
                          <m:e>
                            <m:f>
                              <m:fPr>
                                <m:ctrlPr>
                                  <a:rPr lang="tr-TR" sz="1400" b="0" i="1" dirty="0" smtClean="0">
                                    <a:latin typeface="Cambria Math" panose="02040503050406030204" pitchFamily="18" charset="0"/>
                                  </a:rPr>
                                </m:ctrlPr>
                              </m:fPr>
                              <m:num>
                                <m:r>
                                  <a:rPr lang="tr-TR" sz="1400" b="0" i="1" dirty="0" smtClean="0">
                                    <a:latin typeface="Cambria Math"/>
                                  </a:rPr>
                                  <m:t>3</m:t>
                                </m:r>
                              </m:num>
                              <m:den>
                                <m:r>
                                  <a:rPr lang="tr-TR" sz="1400" b="0" i="1" dirty="0" smtClean="0">
                                    <a:latin typeface="Cambria Math"/>
                                  </a:rPr>
                                  <m:t>3</m:t>
                                </m:r>
                              </m:den>
                            </m:f>
                            <m:r>
                              <a:rPr lang="tr-TR" sz="1400" b="0" i="1" dirty="0" smtClean="0">
                                <a:latin typeface="Cambria Math"/>
                              </a:rPr>
                              <m:t>−</m:t>
                            </m:r>
                            <m:f>
                              <m:fPr>
                                <m:ctrlPr>
                                  <a:rPr lang="tr-TR" sz="1400" b="0" i="1" dirty="0" smtClean="0">
                                    <a:latin typeface="Cambria Math" panose="02040503050406030204" pitchFamily="18" charset="0"/>
                                  </a:rPr>
                                </m:ctrlPr>
                              </m:fPr>
                              <m:num>
                                <m:r>
                                  <a:rPr lang="tr-TR" sz="1400" b="0" i="1" dirty="0" smtClean="0">
                                    <a:latin typeface="Cambria Math"/>
                                  </a:rPr>
                                  <m:t>0</m:t>
                                </m:r>
                              </m:num>
                              <m:den>
                                <m:r>
                                  <a:rPr lang="tr-TR" sz="1400" b="0" i="1" dirty="0" smtClean="0">
                                    <a:latin typeface="Cambria Math"/>
                                  </a:rPr>
                                  <m:t>3</m:t>
                                </m:r>
                              </m:den>
                            </m:f>
                            <m:func>
                              <m:funcPr>
                                <m:ctrlPr>
                                  <a:rPr lang="tr-TR" sz="1400" b="0" i="1" dirty="0" smtClean="0">
                                    <a:latin typeface="Cambria Math" panose="02040503050406030204" pitchFamily="18" charset="0"/>
                                  </a:rPr>
                                </m:ctrlPr>
                              </m:funcPr>
                              <m:fName>
                                <m:sSub>
                                  <m:sSubPr>
                                    <m:ctrlPr>
                                      <a:rPr lang="tr-TR" sz="1400" b="0" i="1" dirty="0" smtClean="0">
                                        <a:latin typeface="Cambria Math" panose="02040503050406030204" pitchFamily="18" charset="0"/>
                                      </a:rPr>
                                    </m:ctrlPr>
                                  </m:sSubPr>
                                  <m:e>
                                    <m:r>
                                      <m:rPr>
                                        <m:sty m:val="p"/>
                                      </m:rPr>
                                      <a:rPr lang="tr-TR" sz="1400" b="0" i="0" dirty="0" smtClean="0">
                                        <a:latin typeface="Cambria Math"/>
                                      </a:rPr>
                                      <m:t>log</m:t>
                                    </m:r>
                                  </m:e>
                                  <m:sub>
                                    <m:r>
                                      <a:rPr lang="tr-TR" sz="1400" b="0" i="1" dirty="0" smtClean="0">
                                        <a:latin typeface="Cambria Math"/>
                                      </a:rPr>
                                      <m:t>2</m:t>
                                    </m:r>
                                  </m:sub>
                                </m:sSub>
                              </m:fName>
                              <m:e>
                                <m:f>
                                  <m:fPr>
                                    <m:ctrlPr>
                                      <a:rPr lang="tr-TR" sz="1400" b="0" i="1" dirty="0" smtClean="0">
                                        <a:latin typeface="Cambria Math" panose="02040503050406030204" pitchFamily="18" charset="0"/>
                                      </a:rPr>
                                    </m:ctrlPr>
                                  </m:fPr>
                                  <m:num>
                                    <m:r>
                                      <a:rPr lang="tr-TR" sz="1400" b="0" i="1" dirty="0" smtClean="0">
                                        <a:latin typeface="Cambria Math"/>
                                      </a:rPr>
                                      <m:t>0</m:t>
                                    </m:r>
                                  </m:num>
                                  <m:den>
                                    <m:r>
                                      <a:rPr lang="tr-TR" sz="1400" b="0" i="1" dirty="0" smtClean="0">
                                        <a:latin typeface="Cambria Math"/>
                                      </a:rPr>
                                      <m:t>3</m:t>
                                    </m:r>
                                  </m:den>
                                </m:f>
                              </m:e>
                            </m:func>
                          </m:e>
                        </m:func>
                      </m:e>
                    </m:d>
                  </m:oMath>
                </a14:m>
                <a:r>
                  <a:rPr lang="tr-TR" sz="1400" dirty="0" smtClean="0"/>
                  <a:t>+</a:t>
                </a:r>
                <a14:m>
                  <m:oMath xmlns:m="http://schemas.openxmlformats.org/officeDocument/2006/math">
                    <m:f>
                      <m:fPr>
                        <m:ctrlPr>
                          <a:rPr lang="tr-TR" sz="1400" i="1" dirty="0" smtClean="0">
                            <a:latin typeface="Cambria Math" panose="02040503050406030204" pitchFamily="18" charset="0"/>
                          </a:rPr>
                        </m:ctrlPr>
                      </m:fPr>
                      <m:num>
                        <m:r>
                          <a:rPr lang="tr-TR" sz="1400" b="0" i="1" dirty="0" smtClean="0">
                            <a:latin typeface="Cambria Math"/>
                          </a:rPr>
                          <m:t>5</m:t>
                        </m:r>
                      </m:num>
                      <m:den>
                        <m:r>
                          <a:rPr lang="tr-TR" sz="1400" b="0" i="1" dirty="0" smtClean="0">
                            <a:latin typeface="Cambria Math"/>
                          </a:rPr>
                          <m:t>14</m:t>
                        </m:r>
                      </m:den>
                    </m:f>
                    <m:d>
                      <m:dPr>
                        <m:begChr m:val="["/>
                        <m:endChr m:val="]"/>
                        <m:ctrlPr>
                          <a:rPr lang="tr-TR" sz="1400" i="1" dirty="0" smtClean="0">
                            <a:latin typeface="Cambria Math" panose="02040503050406030204" pitchFamily="18" charset="0"/>
                          </a:rPr>
                        </m:ctrlPr>
                      </m:dPr>
                      <m:e>
                        <m:r>
                          <a:rPr lang="tr-TR" sz="1400" b="0" i="1" dirty="0" smtClean="0">
                            <a:latin typeface="Cambria Math"/>
                          </a:rPr>
                          <m:t>−</m:t>
                        </m:r>
                        <m:f>
                          <m:fPr>
                            <m:ctrlPr>
                              <a:rPr lang="tr-TR" sz="1400" b="0" i="1" dirty="0" smtClean="0">
                                <a:latin typeface="Cambria Math" panose="02040503050406030204" pitchFamily="18" charset="0"/>
                              </a:rPr>
                            </m:ctrlPr>
                          </m:fPr>
                          <m:num>
                            <m:r>
                              <a:rPr lang="tr-TR" sz="1400" b="0" i="1" dirty="0" smtClean="0">
                                <a:latin typeface="Cambria Math"/>
                              </a:rPr>
                              <m:t>3</m:t>
                            </m:r>
                          </m:num>
                          <m:den>
                            <m:r>
                              <a:rPr lang="tr-TR" sz="1400" b="0" i="1" dirty="0" smtClean="0">
                                <a:latin typeface="Cambria Math"/>
                              </a:rPr>
                              <m:t>5</m:t>
                            </m:r>
                          </m:den>
                        </m:f>
                        <m:func>
                          <m:funcPr>
                            <m:ctrlPr>
                              <a:rPr lang="tr-TR" sz="1400" b="0" i="1" dirty="0" smtClean="0">
                                <a:latin typeface="Cambria Math" panose="02040503050406030204" pitchFamily="18" charset="0"/>
                              </a:rPr>
                            </m:ctrlPr>
                          </m:funcPr>
                          <m:fName>
                            <m:sSub>
                              <m:sSubPr>
                                <m:ctrlPr>
                                  <a:rPr lang="tr-TR" sz="1400" b="0" i="1" dirty="0" smtClean="0">
                                    <a:latin typeface="Cambria Math" panose="02040503050406030204" pitchFamily="18" charset="0"/>
                                  </a:rPr>
                                </m:ctrlPr>
                              </m:sSubPr>
                              <m:e>
                                <m:r>
                                  <m:rPr>
                                    <m:sty m:val="p"/>
                                  </m:rPr>
                                  <a:rPr lang="tr-TR" sz="1400" b="0" i="0" dirty="0" smtClean="0">
                                    <a:latin typeface="Cambria Math"/>
                                  </a:rPr>
                                  <m:t>log</m:t>
                                </m:r>
                              </m:e>
                              <m:sub>
                                <m:r>
                                  <a:rPr lang="tr-TR" sz="1400" b="0" i="1" dirty="0" smtClean="0">
                                    <a:latin typeface="Cambria Math"/>
                                  </a:rPr>
                                  <m:t>2</m:t>
                                </m:r>
                              </m:sub>
                            </m:sSub>
                          </m:fName>
                          <m:e>
                            <m:f>
                              <m:fPr>
                                <m:ctrlPr>
                                  <a:rPr lang="tr-TR" sz="1400" b="0" i="1" dirty="0" smtClean="0">
                                    <a:latin typeface="Cambria Math" panose="02040503050406030204" pitchFamily="18" charset="0"/>
                                  </a:rPr>
                                </m:ctrlPr>
                              </m:fPr>
                              <m:num>
                                <m:r>
                                  <a:rPr lang="tr-TR" sz="1400" b="0" i="1" dirty="0" smtClean="0">
                                    <a:latin typeface="Cambria Math"/>
                                  </a:rPr>
                                  <m:t>3</m:t>
                                </m:r>
                              </m:num>
                              <m:den>
                                <m:r>
                                  <a:rPr lang="tr-TR" sz="1400" b="0" i="1" dirty="0" smtClean="0">
                                    <a:latin typeface="Cambria Math"/>
                                  </a:rPr>
                                  <m:t>5</m:t>
                                </m:r>
                              </m:den>
                            </m:f>
                            <m:r>
                              <a:rPr lang="tr-TR" sz="1400" b="0" i="1" dirty="0" smtClean="0">
                                <a:latin typeface="Cambria Math"/>
                              </a:rPr>
                              <m:t>−</m:t>
                            </m:r>
                            <m:f>
                              <m:fPr>
                                <m:ctrlPr>
                                  <a:rPr lang="tr-TR" sz="1400" b="0" i="1" dirty="0" smtClean="0">
                                    <a:latin typeface="Cambria Math" panose="02040503050406030204" pitchFamily="18" charset="0"/>
                                  </a:rPr>
                                </m:ctrlPr>
                              </m:fPr>
                              <m:num>
                                <m:r>
                                  <a:rPr lang="tr-TR" sz="1400" b="0" i="1" dirty="0" smtClean="0">
                                    <a:latin typeface="Cambria Math"/>
                                  </a:rPr>
                                  <m:t>2</m:t>
                                </m:r>
                              </m:num>
                              <m:den>
                                <m:r>
                                  <a:rPr lang="tr-TR" sz="1400" b="0" i="1" dirty="0" smtClean="0">
                                    <a:latin typeface="Cambria Math"/>
                                  </a:rPr>
                                  <m:t>5</m:t>
                                </m:r>
                              </m:den>
                            </m:f>
                            <m:func>
                              <m:funcPr>
                                <m:ctrlPr>
                                  <a:rPr lang="tr-TR" sz="1400" b="0" i="1" dirty="0" smtClean="0">
                                    <a:latin typeface="Cambria Math" panose="02040503050406030204" pitchFamily="18" charset="0"/>
                                  </a:rPr>
                                </m:ctrlPr>
                              </m:funcPr>
                              <m:fName>
                                <m:sSub>
                                  <m:sSubPr>
                                    <m:ctrlPr>
                                      <a:rPr lang="tr-TR" sz="1400" b="0" i="1" dirty="0" smtClean="0">
                                        <a:latin typeface="Cambria Math" panose="02040503050406030204" pitchFamily="18" charset="0"/>
                                      </a:rPr>
                                    </m:ctrlPr>
                                  </m:sSubPr>
                                  <m:e>
                                    <m:r>
                                      <m:rPr>
                                        <m:sty m:val="p"/>
                                      </m:rPr>
                                      <a:rPr lang="tr-TR" sz="1400" b="0" i="0" dirty="0" smtClean="0">
                                        <a:latin typeface="Cambria Math"/>
                                      </a:rPr>
                                      <m:t>log</m:t>
                                    </m:r>
                                  </m:e>
                                  <m:sub>
                                    <m:r>
                                      <a:rPr lang="tr-TR" sz="1400" b="0" i="1" dirty="0" smtClean="0">
                                        <a:latin typeface="Cambria Math"/>
                                      </a:rPr>
                                      <m:t>2</m:t>
                                    </m:r>
                                  </m:sub>
                                </m:sSub>
                              </m:fName>
                              <m:e>
                                <m:f>
                                  <m:fPr>
                                    <m:ctrlPr>
                                      <a:rPr lang="tr-TR" sz="1400" b="0" i="1" dirty="0" smtClean="0">
                                        <a:latin typeface="Cambria Math" panose="02040503050406030204" pitchFamily="18" charset="0"/>
                                      </a:rPr>
                                    </m:ctrlPr>
                                  </m:fPr>
                                  <m:num>
                                    <m:r>
                                      <a:rPr lang="tr-TR" sz="1400" b="0" i="1" dirty="0" smtClean="0">
                                        <a:latin typeface="Cambria Math"/>
                                      </a:rPr>
                                      <m:t>2</m:t>
                                    </m:r>
                                  </m:num>
                                  <m:den>
                                    <m:r>
                                      <a:rPr lang="tr-TR" sz="1400" b="0" i="1" dirty="0" smtClean="0">
                                        <a:latin typeface="Cambria Math"/>
                                      </a:rPr>
                                      <m:t>5</m:t>
                                    </m:r>
                                  </m:den>
                                </m:f>
                              </m:e>
                            </m:func>
                          </m:e>
                        </m:func>
                      </m:e>
                    </m:d>
                  </m:oMath>
                </a14:m>
                <a:r>
                  <a:rPr lang="tr-TR" sz="1400" dirty="0" smtClean="0"/>
                  <a:t>=0.747</a:t>
                </a:r>
              </a:p>
              <a:p>
                <a:pPr marL="0" indent="0" algn="just">
                  <a:buNone/>
                </a:pPr>
                <a14:m>
                  <m:oMathPara xmlns:m="http://schemas.openxmlformats.org/officeDocument/2006/math">
                    <m:oMathParaPr>
                      <m:jc m:val="centerGroup"/>
                    </m:oMathParaPr>
                    <m:oMath xmlns:m="http://schemas.openxmlformats.org/officeDocument/2006/math">
                      <m:r>
                        <a:rPr lang="tr-TR" b="0" i="1" smtClean="0">
                          <a:latin typeface="Cambria Math"/>
                        </a:rPr>
                        <m:t>𝐾𝑎𝑧𝑎𝑛</m:t>
                      </m:r>
                      <m:r>
                        <a:rPr lang="tr-TR" b="0" i="1" smtClean="0">
                          <a:latin typeface="Cambria Math"/>
                        </a:rPr>
                        <m:t>ç</m:t>
                      </m:r>
                      <m:d>
                        <m:dPr>
                          <m:ctrlPr>
                            <a:rPr lang="tr-TR" b="0" i="1" smtClean="0">
                              <a:latin typeface="Cambria Math" panose="02040503050406030204" pitchFamily="18" charset="0"/>
                            </a:rPr>
                          </m:ctrlPr>
                        </m:dPr>
                        <m:e>
                          <m:r>
                            <a:rPr lang="tr-TR" b="0" i="1" smtClean="0">
                              <a:latin typeface="Cambria Math"/>
                            </a:rPr>
                            <m:t>𝑁</m:t>
                          </m:r>
                          <m:r>
                            <a:rPr lang="tr-TR" b="0" i="1" smtClean="0">
                              <a:latin typeface="Cambria Math"/>
                            </a:rPr>
                            <m:t>İ</m:t>
                          </m:r>
                          <m:r>
                            <a:rPr lang="tr-TR" b="0" i="1" smtClean="0">
                              <a:latin typeface="Cambria Math"/>
                            </a:rPr>
                            <m:t>𝑇𝐸𝐿</m:t>
                          </m:r>
                          <m:r>
                            <a:rPr lang="tr-TR" b="0" i="1" smtClean="0">
                              <a:latin typeface="Cambria Math"/>
                            </a:rPr>
                            <m:t>İ</m:t>
                          </m:r>
                          <m:r>
                            <a:rPr lang="tr-TR" b="0" i="1" smtClean="0">
                              <a:latin typeface="Cambria Math"/>
                            </a:rPr>
                            <m:t>𝐾</m:t>
                          </m:r>
                          <m:r>
                            <a:rPr lang="tr-TR" b="0" i="1" smtClean="0">
                              <a:latin typeface="Cambria Math"/>
                            </a:rPr>
                            <m:t>1,</m:t>
                          </m:r>
                          <m:r>
                            <a:rPr lang="tr-TR" b="0" i="1" smtClean="0">
                              <a:latin typeface="Cambria Math"/>
                            </a:rPr>
                            <m:t>𝑆𝐼𝑁𝐼𝐹</m:t>
                          </m:r>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13</m:t>
                          </m:r>
                        </m:num>
                        <m:den>
                          <m:r>
                            <a:rPr lang="tr-TR" b="0" i="1" smtClean="0">
                              <a:latin typeface="Cambria Math"/>
                            </a:rPr>
                            <m:t>14</m:t>
                          </m:r>
                        </m:den>
                      </m:f>
                      <m:d>
                        <m:dPr>
                          <m:ctrlPr>
                            <a:rPr lang="tr-TR" b="0" i="1" smtClean="0">
                              <a:latin typeface="Cambria Math" panose="02040503050406030204" pitchFamily="18" charset="0"/>
                            </a:rPr>
                          </m:ctrlPr>
                        </m:dPr>
                        <m:e>
                          <m:r>
                            <a:rPr lang="tr-TR" b="0" i="1" smtClean="0">
                              <a:latin typeface="Cambria Math"/>
                            </a:rPr>
                            <m:t>0.961−0.747</m:t>
                          </m:r>
                        </m:e>
                      </m:d>
                    </m:oMath>
                  </m:oMathPara>
                </a14:m>
                <a:endParaRPr lang="tr-TR" dirty="0" smtClean="0"/>
              </a:p>
              <a:p>
                <a:pPr marL="0" indent="0" algn="just">
                  <a:buNone/>
                </a:pPr>
                <a:r>
                  <a:rPr lang="tr-TR" dirty="0"/>
                  <a:t> </a:t>
                </a:r>
                <a:r>
                  <a:rPr lang="tr-TR" dirty="0" smtClean="0"/>
                  <a:t>                                                    =0.199</a:t>
                </a:r>
              </a:p>
              <a:p>
                <a:pPr marL="0" indent="0" algn="ctr">
                  <a:buNone/>
                </a:pPr>
                <a:endParaRPr lang="tr-TR" dirty="0"/>
              </a:p>
              <a:p>
                <a:pPr marL="0" indent="0" algn="ctr">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764704"/>
                <a:ext cx="8229600" cy="5904656"/>
              </a:xfrm>
              <a:blipFill rotWithShape="1">
                <a:blip r:embed="rId2"/>
                <a:stretch>
                  <a:fillRect l="-1111" t="-722" r="-1111" b="-826"/>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384987354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807368"/>
          </a:xfrm>
        </p:spPr>
        <p:txBody>
          <a:bodyPr>
            <a:normAutofit/>
          </a:bodyPr>
          <a:lstStyle/>
          <a:p>
            <a:r>
              <a:rPr lang="tr-TR" sz="3600" dirty="0" smtClean="0"/>
              <a:t>Karar Ağaçlarının Budanması</a:t>
            </a:r>
            <a:endParaRPr lang="tr-TR" sz="3600" dirty="0"/>
          </a:p>
        </p:txBody>
      </p:sp>
      <p:sp>
        <p:nvSpPr>
          <p:cNvPr id="3" name="İçerik Yer Tutucusu 2"/>
          <p:cNvSpPr>
            <a:spLocks noGrp="1"/>
          </p:cNvSpPr>
          <p:nvPr>
            <p:ph idx="1"/>
          </p:nvPr>
        </p:nvSpPr>
        <p:spPr>
          <a:xfrm>
            <a:off x="457200" y="1268760"/>
            <a:ext cx="8229600" cy="5589240"/>
          </a:xfrm>
        </p:spPr>
        <p:txBody>
          <a:bodyPr/>
          <a:lstStyle/>
          <a:p>
            <a:pPr algn="just">
              <a:buFont typeface="Wingdings" pitchFamily="2" charset="2"/>
              <a:buChar char="v"/>
            </a:pPr>
            <a:r>
              <a:rPr lang="tr-TR" dirty="0" smtClean="0"/>
              <a:t> Karar ağaçları çoğu kez karmaşık bir görünüme sahip olabilir. Bir karar ağacında, bir alt ağacı atarak yerine bir yaprak yerleştirmek söz konusu olabilir. Bu şekilde yapılan işleme </a:t>
            </a:r>
            <a:r>
              <a:rPr lang="tr-TR" dirty="0" smtClean="0">
                <a:solidFill>
                  <a:srgbClr val="FF0000"/>
                </a:solidFill>
              </a:rPr>
              <a:t>‘karar ağacının budanması’ </a:t>
            </a:r>
            <a:r>
              <a:rPr lang="tr-TR" dirty="0" smtClean="0"/>
              <a:t>adı verilmektedir.</a:t>
            </a:r>
          </a:p>
          <a:p>
            <a:pPr algn="just">
              <a:buFont typeface="Wingdings" pitchFamily="2" charset="2"/>
              <a:buChar char="v"/>
            </a:pPr>
            <a:r>
              <a:rPr lang="tr-TR" dirty="0"/>
              <a:t> </a:t>
            </a:r>
            <a:r>
              <a:rPr lang="tr-TR" dirty="0" smtClean="0"/>
              <a:t>Alt ağacın yerine yaprak yerleştirmekle, algoritma </a:t>
            </a:r>
            <a:r>
              <a:rPr lang="tr-TR" dirty="0" smtClean="0">
                <a:solidFill>
                  <a:srgbClr val="FF0000"/>
                </a:solidFill>
              </a:rPr>
              <a:t>‘öngörülü hata oranını’ </a:t>
            </a:r>
            <a:r>
              <a:rPr lang="tr-TR" dirty="0" smtClean="0"/>
              <a:t>azaltmayı ve sınıflandırma modelinin kalitesini arttırmayı amaçlar.</a:t>
            </a:r>
          </a:p>
          <a:p>
            <a:pPr algn="just">
              <a:buFont typeface="Wingdings" pitchFamily="2" charset="2"/>
              <a:buChar char="v"/>
            </a:pPr>
            <a:r>
              <a:rPr lang="tr-TR" dirty="0" smtClean="0"/>
              <a:t> Öngörülü hata oranını belirlemek için şu yol izlenir; </a:t>
            </a:r>
          </a:p>
          <a:p>
            <a:pPr marL="457200" indent="-457200" algn="just">
              <a:buFont typeface="+mj-lt"/>
              <a:buAutoNum type="arabicParenR"/>
            </a:pPr>
            <a:r>
              <a:rPr lang="tr-TR" dirty="0"/>
              <a:t> </a:t>
            </a:r>
            <a:r>
              <a:rPr lang="tr-TR" dirty="0" smtClean="0"/>
              <a:t>İlave test örneklerinden oluşan yeni bir küme kullanmak</a:t>
            </a:r>
          </a:p>
          <a:p>
            <a:pPr marL="457200" indent="-457200" algn="just">
              <a:buFont typeface="+mj-lt"/>
              <a:buAutoNum type="arabicParenR"/>
            </a:pPr>
            <a:r>
              <a:rPr lang="tr-TR" dirty="0" smtClean="0"/>
              <a:t>Bu teknik önceden var olan örnekleri eşit boydaki bloklara böler ve her bir blok için bu bloğu oluşturan tüm örneklerden ağaç oluşturulur.</a:t>
            </a:r>
          </a:p>
          <a:p>
            <a:pPr marL="457200" indent="-457200" algn="just">
              <a:buFont typeface="+mj-lt"/>
              <a:buAutoNum type="arabicParenR"/>
            </a:pPr>
            <a:r>
              <a:rPr lang="tr-TR" dirty="0" smtClean="0"/>
              <a:t>Ardından bu ağaç verilmiş örnekler bloğu ile test edilir.</a:t>
            </a:r>
            <a:endParaRPr lang="tr-TR" dirty="0"/>
          </a:p>
        </p:txBody>
      </p:sp>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21034444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92696"/>
                <a:ext cx="8229600" cy="5784304"/>
              </a:xfrm>
            </p:spPr>
            <p:txBody>
              <a:bodyPr/>
              <a:lstStyle/>
              <a:p>
                <a:pPr marL="0" indent="0">
                  <a:buNone/>
                </a:pPr>
                <a:r>
                  <a:rPr lang="tr-TR" dirty="0" smtClean="0">
                    <a:solidFill>
                      <a:srgbClr val="FF0000"/>
                    </a:solidFill>
                  </a:rPr>
                  <a:t>Özyinelemeli bölme yönteminde düzenlemeler yapmak için iki yol vardır:</a:t>
                </a:r>
              </a:p>
              <a:p>
                <a:pPr marL="457200" indent="-457200" algn="just">
                  <a:buFont typeface="+mj-lt"/>
                  <a:buAutoNum type="alphaLcParenR"/>
                </a:pPr>
                <a:r>
                  <a:rPr lang="tr-TR" dirty="0">
                    <a:solidFill>
                      <a:srgbClr val="FF0000"/>
                    </a:solidFill>
                  </a:rPr>
                  <a:t> </a:t>
                </a:r>
                <a:r>
                  <a:rPr lang="tr-TR" dirty="0" smtClean="0"/>
                  <a:t>Bazı durumlarda örnekler kümesini daha fazla bölmemek kararı alınır. Bölme işlemine son verme, yani durdurma ölçütü olarak </a:t>
                </a:r>
                <a14:m>
                  <m:oMath xmlns:m="http://schemas.openxmlformats.org/officeDocument/2006/math">
                    <m:sSup>
                      <m:sSupPr>
                        <m:ctrlPr>
                          <a:rPr lang="tr-TR" i="1" smtClean="0">
                            <a:latin typeface="Cambria Math" panose="02040503050406030204" pitchFamily="18" charset="0"/>
                          </a:rPr>
                        </m:ctrlPr>
                      </m:sSupPr>
                      <m:e>
                        <m:r>
                          <a:rPr lang="tr-TR" i="1" smtClean="0">
                            <a:latin typeface="Cambria Math"/>
                            <a:ea typeface="Cambria Math"/>
                          </a:rPr>
                          <m:t>×</m:t>
                        </m:r>
                      </m:e>
                      <m:sup>
                        <m:r>
                          <a:rPr lang="tr-TR" b="0" i="1" smtClean="0">
                            <a:latin typeface="Cambria Math"/>
                          </a:rPr>
                          <m:t>2</m:t>
                        </m:r>
                      </m:sup>
                    </m:sSup>
                  </m:oMath>
                </a14:m>
                <a:r>
                  <a:rPr lang="tr-TR" dirty="0" smtClean="0">
                    <a:solidFill>
                      <a:srgbClr val="FF0000"/>
                    </a:solidFill>
                  </a:rPr>
                  <a:t> </a:t>
                </a:r>
                <a:r>
                  <a:rPr lang="tr-TR" dirty="0" smtClean="0"/>
                  <a:t>gibi istatistiksel testlere dayanır. Bölünme öncesinde ve sonrasında kayda değer bir fark yoksa , o zaman söz konusu düğüm bir yaprak olarak gösterilir. Bu tekniğe </a:t>
                </a:r>
                <a:r>
                  <a:rPr lang="tr-TR" dirty="0" smtClean="0">
                    <a:solidFill>
                      <a:srgbClr val="FF0000"/>
                    </a:solidFill>
                  </a:rPr>
                  <a:t>‘ön budama’ </a:t>
                </a:r>
                <a:r>
                  <a:rPr lang="tr-TR" dirty="0" smtClean="0"/>
                  <a:t>adı verilir.</a:t>
                </a:r>
              </a:p>
              <a:p>
                <a:pPr marL="457200" indent="-457200" algn="just">
                  <a:buFont typeface="+mj-lt"/>
                  <a:buAutoNum type="alphaLcParenR"/>
                </a:pPr>
                <a:r>
                  <a:rPr lang="tr-TR" dirty="0">
                    <a:solidFill>
                      <a:srgbClr val="FF0000"/>
                    </a:solidFill>
                  </a:rPr>
                  <a:t> </a:t>
                </a:r>
                <a:r>
                  <a:rPr lang="tr-TR" dirty="0" smtClean="0"/>
                  <a:t>Seçilen bir ‘doğruluk ölçütü’ kullanılarak bazı ağaçlar budanabilir. Bu yöntemde budama işlemi ağaç oluşturulduktan sonra yapılır. C4.5 sınıflandırma yöntemi bu tekniği kullanır.</a:t>
                </a:r>
                <a:endParaRPr lang="tr-TR" dirty="0">
                  <a:solidFill>
                    <a:srgbClr val="FF0000"/>
                  </a:solidFill>
                </a:endParaRP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92696"/>
                <a:ext cx="8229600" cy="5784304"/>
              </a:xfrm>
              <a:blipFill rotWithShape="1">
                <a:blip r:embed="rId2"/>
                <a:stretch>
                  <a:fillRect l="-1111" t="-738"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31551737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735360"/>
          </a:xfrm>
        </p:spPr>
        <p:txBody>
          <a:bodyPr>
            <a:normAutofit/>
          </a:bodyPr>
          <a:lstStyle/>
          <a:p>
            <a:r>
              <a:rPr lang="tr-TR" sz="3600" dirty="0" smtClean="0"/>
              <a:t>C4.5’de Budama</a:t>
            </a:r>
            <a:endParaRPr lang="tr-TR" sz="3600"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412776"/>
                <a:ext cx="8229600" cy="5064224"/>
              </a:xfrm>
            </p:spPr>
            <p:txBody>
              <a:bodyPr/>
              <a:lstStyle/>
              <a:p>
                <a:pPr algn="just">
                  <a:buFont typeface="Wingdings" pitchFamily="2" charset="2"/>
                  <a:buChar char="v"/>
                </a:pPr>
                <a:r>
                  <a:rPr lang="tr-TR" dirty="0" smtClean="0"/>
                  <a:t> C4.5’de beklenen hata oranını tahmin etmek için belirli bir yöntem kullanır. Ağaçtaki her bir düğüm için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a:rPr>
                          <m:t>𝑈</m:t>
                        </m:r>
                      </m:e>
                      <m:sub>
                        <m:r>
                          <a:rPr lang="tr-TR" b="0" i="1" smtClean="0">
                            <a:latin typeface="Cambria Math"/>
                          </a:rPr>
                          <m:t>𝑐𝑓</m:t>
                        </m:r>
                      </m:sub>
                    </m:sSub>
                  </m:oMath>
                </a14:m>
                <a:r>
                  <a:rPr lang="tr-TR" dirty="0" smtClean="0"/>
                  <a:t> üst güven sınırı iki terimli dağılımların istatistiksel tablolarını kullanarak elde edilebilir.</a:t>
                </a:r>
              </a:p>
              <a:p>
                <a:pPr marL="0" indent="0" algn="just">
                  <a:buNone/>
                </a:pPr>
                <a:endParaRPr lang="tr-TR" dirty="0" smtClean="0"/>
              </a:p>
              <a:p>
                <a:pPr algn="just">
                  <a:buFont typeface="Wingdings" pitchFamily="2" charset="2"/>
                  <a:buChar char="v"/>
                </a:pPr>
                <a:r>
                  <a:rPr lang="tr-TR" dirty="0"/>
                  <a:t> </a:t>
                </a:r>
                <a:r>
                  <a:rPr lang="tr-TR" dirty="0" smtClean="0"/>
                  <a:t>Verilen düğümde </a:t>
                </a:r>
                <a14:m>
                  <m:oMath xmlns:m="http://schemas.openxmlformats.org/officeDocument/2006/math">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𝑈</m:t>
                        </m:r>
                      </m:e>
                      <m:sub>
                        <m:r>
                          <a:rPr lang="tr-TR" i="1">
                            <a:solidFill>
                              <a:srgbClr val="292934"/>
                            </a:solidFill>
                            <a:latin typeface="Cambria Math"/>
                          </a:rPr>
                          <m:t>𝑐𝑓</m:t>
                        </m:r>
                      </m:sub>
                    </m:sSub>
                  </m:oMath>
                </a14:m>
                <a:r>
                  <a:rPr lang="tr-TR" dirty="0">
                    <a:solidFill>
                      <a:srgbClr val="292934"/>
                    </a:solidFill>
                  </a:rPr>
                  <a:t> </a:t>
                </a:r>
                <a:r>
                  <a:rPr lang="tr-TR" dirty="0" smtClean="0">
                    <a:solidFill>
                      <a:srgbClr val="292934"/>
                    </a:solidFill>
                  </a:rPr>
                  <a:t> parametresi </a:t>
                </a:r>
                <a14:m>
                  <m:oMath xmlns:m="http://schemas.openxmlformats.org/officeDocument/2006/math">
                    <m:sSub>
                      <m:sSubPr>
                        <m:ctrlPr>
                          <a:rPr lang="tr-TR" i="1" smtClean="0">
                            <a:solidFill>
                              <a:srgbClr val="292934"/>
                            </a:solidFill>
                            <a:latin typeface="Cambria Math" panose="02040503050406030204" pitchFamily="18" charset="0"/>
                          </a:rPr>
                        </m:ctrlPr>
                      </m:sSubPr>
                      <m:e>
                        <m:r>
                          <a:rPr lang="tr-TR" b="0" i="1" smtClean="0">
                            <a:solidFill>
                              <a:srgbClr val="292934"/>
                            </a:solidFill>
                            <a:latin typeface="Cambria Math"/>
                          </a:rPr>
                          <m:t>𝑇</m:t>
                        </m:r>
                      </m:e>
                      <m:sub>
                        <m:r>
                          <a:rPr lang="tr-TR" b="0" i="1" smtClean="0">
                            <a:solidFill>
                              <a:srgbClr val="292934"/>
                            </a:solidFill>
                            <a:latin typeface="Cambria Math"/>
                          </a:rPr>
                          <m:t>𝑖</m:t>
                        </m:r>
                      </m:sub>
                    </m:sSub>
                  </m:oMath>
                </a14:m>
                <a:r>
                  <a:rPr lang="tr-TR" dirty="0" smtClean="0"/>
                  <a:t> ve </a:t>
                </a:r>
                <a:r>
                  <a:rPr lang="tr-TR" i="1" dirty="0" smtClean="0"/>
                  <a:t>E</a:t>
                </a:r>
                <a:r>
                  <a:rPr lang="tr-TR" dirty="0" smtClean="0"/>
                  <a:t>’nin bir fonksiyonudur. C4.5 algoritması %25 güven sınırını kullanır ve verilen her bir düğümdeki </a:t>
                </a:r>
                <a14:m>
                  <m:oMath xmlns:m="http://schemas.openxmlformats.org/officeDocument/2006/math">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𝑇</m:t>
                        </m:r>
                      </m:e>
                      <m:sub>
                        <m:r>
                          <a:rPr lang="tr-TR" i="1">
                            <a:solidFill>
                              <a:srgbClr val="292934"/>
                            </a:solidFill>
                            <a:latin typeface="Cambria Math"/>
                          </a:rPr>
                          <m:t>𝑖</m:t>
                        </m:r>
                      </m:sub>
                    </m:sSub>
                  </m:oMath>
                </a14:m>
                <a:r>
                  <a:rPr lang="tr-TR" dirty="0">
                    <a:solidFill>
                      <a:srgbClr val="292934"/>
                    </a:solidFill>
                  </a:rPr>
                  <a:t> </a:t>
                </a:r>
                <a:r>
                  <a:rPr lang="tr-TR" dirty="0" smtClean="0">
                    <a:solidFill>
                      <a:srgbClr val="292934"/>
                    </a:solidFill>
                  </a:rPr>
                  <a:t>, </a:t>
                </a:r>
                <a14:m>
                  <m:oMath xmlns:m="http://schemas.openxmlformats.org/officeDocument/2006/math">
                    <m:sSub>
                      <m:sSubPr>
                        <m:ctrlPr>
                          <a:rPr lang="tr-TR" i="1" smtClean="0">
                            <a:solidFill>
                              <a:srgbClr val="292934"/>
                            </a:solidFill>
                            <a:latin typeface="Cambria Math" panose="02040503050406030204" pitchFamily="18" charset="0"/>
                          </a:rPr>
                        </m:ctrlPr>
                      </m:sSubPr>
                      <m:e>
                        <m:r>
                          <a:rPr lang="tr-TR" b="0" i="1" smtClean="0">
                            <a:solidFill>
                              <a:srgbClr val="292934"/>
                            </a:solidFill>
                            <a:latin typeface="Cambria Math"/>
                          </a:rPr>
                          <m:t>𝑈</m:t>
                        </m:r>
                      </m:e>
                      <m:sub>
                        <m:r>
                          <a:rPr lang="tr-TR" b="0" i="1" smtClean="0">
                            <a:solidFill>
                              <a:srgbClr val="292934"/>
                            </a:solidFill>
                            <a:latin typeface="Cambria Math"/>
                          </a:rPr>
                          <m:t>%25</m:t>
                        </m:r>
                      </m:sub>
                    </m:sSub>
                    <m:d>
                      <m:dPr>
                        <m:ctrlPr>
                          <a:rPr lang="tr-TR" i="1" smtClean="0">
                            <a:solidFill>
                              <a:srgbClr val="292934"/>
                            </a:solidFill>
                            <a:latin typeface="Cambria Math" panose="02040503050406030204" pitchFamily="18" charset="0"/>
                          </a:rPr>
                        </m:ctrlPr>
                      </m:dPr>
                      <m:e>
                        <m:f>
                          <m:fPr>
                            <m:ctrlPr>
                              <a:rPr lang="tr-TR" i="1" smtClean="0">
                                <a:solidFill>
                                  <a:srgbClr val="292934"/>
                                </a:solidFill>
                                <a:latin typeface="Cambria Math" panose="02040503050406030204" pitchFamily="18" charset="0"/>
                              </a:rPr>
                            </m:ctrlPr>
                          </m:fPr>
                          <m:num>
                            <m:d>
                              <m:dPr>
                                <m:begChr m:val="|"/>
                                <m:endChr m:val="|"/>
                                <m:ctrlPr>
                                  <a:rPr lang="tr-TR" i="1" smtClean="0">
                                    <a:solidFill>
                                      <a:srgbClr val="292934"/>
                                    </a:solidFill>
                                    <a:latin typeface="Cambria Math" panose="02040503050406030204" pitchFamily="18" charset="0"/>
                                  </a:rPr>
                                </m:ctrlPr>
                              </m:dPr>
                              <m:e>
                                <m:sSub>
                                  <m:sSubPr>
                                    <m:ctrlPr>
                                      <a:rPr lang="tr-TR" i="1" smtClean="0">
                                        <a:solidFill>
                                          <a:srgbClr val="292934"/>
                                        </a:solidFill>
                                        <a:latin typeface="Cambria Math" panose="02040503050406030204" pitchFamily="18" charset="0"/>
                                      </a:rPr>
                                    </m:ctrlPr>
                                  </m:sSubPr>
                                  <m:e>
                                    <m:r>
                                      <a:rPr lang="tr-TR" b="0" i="1" smtClean="0">
                                        <a:solidFill>
                                          <a:srgbClr val="292934"/>
                                        </a:solidFill>
                                        <a:latin typeface="Cambria Math"/>
                                      </a:rPr>
                                      <m:t>𝑇</m:t>
                                    </m:r>
                                  </m:e>
                                  <m:sub>
                                    <m:r>
                                      <a:rPr lang="tr-TR" b="0" i="1" smtClean="0">
                                        <a:solidFill>
                                          <a:srgbClr val="292934"/>
                                        </a:solidFill>
                                        <a:latin typeface="Cambria Math"/>
                                      </a:rPr>
                                      <m:t>𝑖</m:t>
                                    </m:r>
                                  </m:sub>
                                </m:sSub>
                              </m:e>
                            </m:d>
                          </m:num>
                          <m:den>
                            <m:r>
                              <a:rPr lang="tr-TR" b="0" i="1" smtClean="0">
                                <a:solidFill>
                                  <a:srgbClr val="292934"/>
                                </a:solidFill>
                                <a:latin typeface="Cambria Math"/>
                              </a:rPr>
                              <m:t>𝐸</m:t>
                            </m:r>
                          </m:den>
                        </m:f>
                      </m:e>
                    </m:d>
                  </m:oMath>
                </a14:m>
                <a:r>
                  <a:rPr lang="tr-TR" dirty="0" smtClean="0"/>
                  <a:t> düğüm yapraklarının güven aralığı ile karşılaştırılır.</a:t>
                </a: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412776"/>
                <a:ext cx="8229600" cy="5064224"/>
              </a:xfrm>
              <a:blipFill rotWithShape="1">
                <a:blip r:embed="rId2"/>
                <a:stretch>
                  <a:fillRect l="-667" t="-842"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42742528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519336"/>
          </a:xfrm>
        </p:spPr>
        <p:txBody>
          <a:bodyPr>
            <a:normAutofit fontScale="90000"/>
          </a:bodyPr>
          <a:lstStyle/>
          <a:p>
            <a:r>
              <a:rPr lang="tr-TR" sz="3600" dirty="0" smtClean="0"/>
              <a:t>Örnek:</a:t>
            </a:r>
            <a:endParaRPr lang="tr-TR" sz="3600"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196752"/>
                <a:ext cx="8229600" cy="5280248"/>
              </a:xfrm>
            </p:spPr>
            <p:txBody>
              <a:bodyPr/>
              <a:lstStyle/>
              <a:p>
                <a:pPr marL="0" indent="0" algn="just">
                  <a:buNone/>
                </a:pPr>
                <a:r>
                  <a:rPr lang="tr-TR" dirty="0" smtClean="0"/>
                  <a:t>Basit ve küçük bir örnekle budama işlemini açıklamak istiyoruz. Aşağıdaki şekilde bir karar ağacının alt ağacı verilmiştir. Burada X1 kök düğümüdür ve bundan A niteliğine ait </a:t>
                </a:r>
                <a14:m>
                  <m:oMath xmlns:m="http://schemas.openxmlformats.org/officeDocument/2006/math">
                    <m:d>
                      <m:dPr>
                        <m:begChr m:val="{"/>
                        <m:endChr m:val="}"/>
                        <m:ctrlPr>
                          <a:rPr lang="tr-TR" i="1" smtClean="0">
                            <a:latin typeface="Cambria Math" panose="02040503050406030204" pitchFamily="18" charset="0"/>
                          </a:rPr>
                        </m:ctrlPr>
                      </m:dPr>
                      <m:e>
                        <m:r>
                          <a:rPr lang="tr-TR" b="0" i="1" smtClean="0">
                            <a:latin typeface="Cambria Math"/>
                          </a:rPr>
                          <m:t>1,2,3</m:t>
                        </m:r>
                      </m:e>
                    </m:d>
                  </m:oMath>
                </a14:m>
                <a:r>
                  <a:rPr lang="tr-TR" dirty="0" smtClean="0"/>
                  <a:t> gibi üç değer çıkmaktadır.</a:t>
                </a:r>
              </a:p>
              <a:p>
                <a:pPr marL="0" indent="0">
                  <a:buNone/>
                </a:pPr>
                <a:endParaRPr lang="tr-TR" dirty="0"/>
              </a:p>
              <a:p>
                <a:pPr marL="0" indent="0">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196752"/>
                <a:ext cx="8229600" cy="5280248"/>
              </a:xfrm>
              <a:blipFill rotWithShape="1">
                <a:blip r:embed="rId2"/>
                <a:stretch>
                  <a:fillRect l="-1111" t="-807"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
        <p:nvSpPr>
          <p:cNvPr id="5" name="Oval 4"/>
          <p:cNvSpPr/>
          <p:nvPr/>
        </p:nvSpPr>
        <p:spPr>
          <a:xfrm>
            <a:off x="2450116" y="3192579"/>
            <a:ext cx="183620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X1</a:t>
            </a:r>
            <a:endParaRPr lang="tr-TR" dirty="0"/>
          </a:p>
        </p:txBody>
      </p:sp>
      <p:sp>
        <p:nvSpPr>
          <p:cNvPr id="6" name="Sağ Ok 5"/>
          <p:cNvSpPr/>
          <p:nvPr/>
        </p:nvSpPr>
        <p:spPr>
          <a:xfrm>
            <a:off x="4296523" y="3369515"/>
            <a:ext cx="64807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Dikdörtgen 6"/>
          <p:cNvSpPr/>
          <p:nvPr/>
        </p:nvSpPr>
        <p:spPr>
          <a:xfrm>
            <a:off x="5302548" y="3129942"/>
            <a:ext cx="187220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Sınıf2 (16,1)</a:t>
            </a:r>
            <a:endParaRPr lang="tr-TR" dirty="0"/>
          </a:p>
        </p:txBody>
      </p:sp>
      <p:cxnSp>
        <p:nvCxnSpPr>
          <p:cNvPr id="9" name="Düz Ok Bağlayıcısı 8"/>
          <p:cNvCxnSpPr/>
          <p:nvPr/>
        </p:nvCxnSpPr>
        <p:spPr>
          <a:xfrm flipH="1">
            <a:off x="1665958" y="3833408"/>
            <a:ext cx="648072" cy="8060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Düz Ok Bağlayıcısı 11"/>
          <p:cNvCxnSpPr/>
          <p:nvPr/>
        </p:nvCxnSpPr>
        <p:spPr>
          <a:xfrm>
            <a:off x="3425987" y="4236429"/>
            <a:ext cx="0" cy="6995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Düz Ok Bağlayıcısı 14"/>
          <p:cNvCxnSpPr/>
          <p:nvPr/>
        </p:nvCxnSpPr>
        <p:spPr>
          <a:xfrm>
            <a:off x="4286320" y="3854147"/>
            <a:ext cx="592942" cy="6976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Dikdörtgen 17"/>
          <p:cNvSpPr/>
          <p:nvPr/>
        </p:nvSpPr>
        <p:spPr>
          <a:xfrm>
            <a:off x="611560" y="5637510"/>
            <a:ext cx="144015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Sınıf1 (6,0)</a:t>
            </a:r>
            <a:endParaRPr lang="tr-TR" dirty="0"/>
          </a:p>
        </p:txBody>
      </p:sp>
      <p:sp>
        <p:nvSpPr>
          <p:cNvPr id="19" name="Dikdörtgen 18"/>
          <p:cNvSpPr/>
          <p:nvPr/>
        </p:nvSpPr>
        <p:spPr>
          <a:xfrm>
            <a:off x="2846160" y="5661248"/>
            <a:ext cx="144016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Sınıf1 (9,0)</a:t>
            </a:r>
            <a:endParaRPr lang="tr-TR" dirty="0"/>
          </a:p>
        </p:txBody>
      </p:sp>
      <p:sp>
        <p:nvSpPr>
          <p:cNvPr id="20" name="Metin kutusu 19"/>
          <p:cNvSpPr txBox="1"/>
          <p:nvPr/>
        </p:nvSpPr>
        <p:spPr>
          <a:xfrm>
            <a:off x="1017685" y="4566613"/>
            <a:ext cx="684076" cy="369332"/>
          </a:xfrm>
          <a:prstGeom prst="rect">
            <a:avLst/>
          </a:prstGeom>
          <a:noFill/>
        </p:spPr>
        <p:txBody>
          <a:bodyPr wrap="square" rtlCol="0">
            <a:spAutoFit/>
          </a:bodyPr>
          <a:lstStyle/>
          <a:p>
            <a:r>
              <a:rPr lang="tr-TR" dirty="0" smtClean="0"/>
              <a:t>A=1</a:t>
            </a:r>
            <a:endParaRPr lang="tr-TR" dirty="0"/>
          </a:p>
        </p:txBody>
      </p:sp>
      <p:sp>
        <p:nvSpPr>
          <p:cNvPr id="21" name="Metin kutusu 20"/>
          <p:cNvSpPr txBox="1"/>
          <p:nvPr/>
        </p:nvSpPr>
        <p:spPr>
          <a:xfrm>
            <a:off x="3136666" y="4864823"/>
            <a:ext cx="643246" cy="369332"/>
          </a:xfrm>
          <a:prstGeom prst="rect">
            <a:avLst/>
          </a:prstGeom>
          <a:noFill/>
        </p:spPr>
        <p:txBody>
          <a:bodyPr wrap="square" rtlCol="0">
            <a:spAutoFit/>
          </a:bodyPr>
          <a:lstStyle/>
          <a:p>
            <a:r>
              <a:rPr lang="tr-TR" dirty="0" smtClean="0"/>
              <a:t>A=2</a:t>
            </a:r>
            <a:endParaRPr lang="tr-TR" dirty="0"/>
          </a:p>
        </p:txBody>
      </p:sp>
      <p:sp>
        <p:nvSpPr>
          <p:cNvPr id="22" name="Metin kutusu 21"/>
          <p:cNvSpPr txBox="1"/>
          <p:nvPr/>
        </p:nvSpPr>
        <p:spPr>
          <a:xfrm>
            <a:off x="4690418" y="4635849"/>
            <a:ext cx="728518" cy="369332"/>
          </a:xfrm>
          <a:prstGeom prst="rect">
            <a:avLst/>
          </a:prstGeom>
          <a:noFill/>
        </p:spPr>
        <p:txBody>
          <a:bodyPr wrap="square" rtlCol="0">
            <a:spAutoFit/>
          </a:bodyPr>
          <a:lstStyle/>
          <a:p>
            <a:r>
              <a:rPr lang="tr-TR" dirty="0" smtClean="0"/>
              <a:t>A=3</a:t>
            </a:r>
            <a:endParaRPr lang="tr-TR" dirty="0"/>
          </a:p>
        </p:txBody>
      </p:sp>
      <p:sp>
        <p:nvSpPr>
          <p:cNvPr id="23" name="Dikdörtgen 22"/>
          <p:cNvSpPr/>
          <p:nvPr/>
        </p:nvSpPr>
        <p:spPr>
          <a:xfrm>
            <a:off x="5098734" y="5661248"/>
            <a:ext cx="132689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Sınıf2 (1,0)</a:t>
            </a:r>
            <a:endParaRPr lang="tr-TR" dirty="0"/>
          </a:p>
        </p:txBody>
      </p:sp>
      <p:cxnSp>
        <p:nvCxnSpPr>
          <p:cNvPr id="25" name="Düz Ok Bağlayıcısı 24"/>
          <p:cNvCxnSpPr/>
          <p:nvPr/>
        </p:nvCxnSpPr>
        <p:spPr>
          <a:xfrm flipH="1">
            <a:off x="827584" y="4950401"/>
            <a:ext cx="432048" cy="5880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Düz Ok Bağlayıcısı 27"/>
          <p:cNvCxnSpPr/>
          <p:nvPr/>
        </p:nvCxnSpPr>
        <p:spPr>
          <a:xfrm>
            <a:off x="3420460" y="5234155"/>
            <a:ext cx="0" cy="4033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Düz Ok Bağlayıcısı 35"/>
          <p:cNvCxnSpPr/>
          <p:nvPr/>
        </p:nvCxnSpPr>
        <p:spPr>
          <a:xfrm>
            <a:off x="5049770" y="4993189"/>
            <a:ext cx="505557" cy="5024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9458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92696"/>
                <a:ext cx="8229600" cy="5976664"/>
              </a:xfrm>
            </p:spPr>
            <p:txBody>
              <a:bodyPr/>
              <a:lstStyle/>
              <a:p>
                <a:pPr marL="0" indent="0" algn="just">
                  <a:buNone/>
                </a:pPr>
                <a:r>
                  <a:rPr lang="tr-TR" dirty="0" smtClean="0"/>
                  <a:t>Kök düğümün alt düğümleri, kendilerine uyan sınıflardan ve </a:t>
                </a:r>
                <a14:m>
                  <m:oMath xmlns:m="http://schemas.openxmlformats.org/officeDocument/2006/math">
                    <m:d>
                      <m:dPr>
                        <m:ctrlPr>
                          <a:rPr lang="tr-TR" i="1" smtClean="0">
                            <a:latin typeface="Cambria Math" panose="02040503050406030204" pitchFamily="18" charset="0"/>
                          </a:rPr>
                        </m:ctrlPr>
                      </m:dPr>
                      <m:e>
                        <m:f>
                          <m:fPr>
                            <m:ctrlPr>
                              <a:rPr lang="tr-TR" i="1" smtClean="0">
                                <a:latin typeface="Cambria Math" panose="02040503050406030204" pitchFamily="18" charset="0"/>
                              </a:rPr>
                            </m:ctrlPr>
                          </m:fPr>
                          <m:num>
                            <m:sSub>
                              <m:sSubPr>
                                <m:ctrlPr>
                                  <a:rPr lang="tr-TR" i="1" smtClean="0">
                                    <a:latin typeface="Cambria Math" panose="02040503050406030204" pitchFamily="18" charset="0"/>
                                  </a:rPr>
                                </m:ctrlPr>
                              </m:sSubPr>
                              <m:e>
                                <m:r>
                                  <a:rPr lang="tr-TR" b="0" i="1" smtClean="0">
                                    <a:latin typeface="Cambria Math"/>
                                  </a:rPr>
                                  <m:t>𝑇</m:t>
                                </m:r>
                              </m:e>
                              <m:sub>
                                <m:r>
                                  <a:rPr lang="tr-TR" b="0" i="1" smtClean="0">
                                    <a:latin typeface="Cambria Math"/>
                                  </a:rPr>
                                  <m:t>𝑖</m:t>
                                </m:r>
                              </m:sub>
                            </m:sSub>
                          </m:num>
                          <m:den>
                            <m:r>
                              <a:rPr lang="tr-TR" b="0" i="1" smtClean="0">
                                <a:latin typeface="Cambria Math"/>
                              </a:rPr>
                              <m:t>𝐸</m:t>
                            </m:r>
                          </m:den>
                        </m:f>
                      </m:e>
                    </m:d>
                  </m:oMath>
                </a14:m>
                <a:r>
                  <a:rPr lang="tr-TR" dirty="0" smtClean="0"/>
                  <a:t> parametreleriyle belirlenmiş birer yapraktır. Bütün düğümlerin üst güven sınırları %25 güven değeri kullanılarak istatistik tablolardan elde edilir: </a:t>
                </a:r>
              </a:p>
              <a:p>
                <a:pPr marL="0" indent="0" algn="ctr">
                  <a:buNone/>
                </a:pPr>
                <a:endParaRPr lang="tr-TR" dirty="0"/>
              </a:p>
              <a:p>
                <a:pPr marL="0" indent="0" algn="ctr">
                  <a:buNone/>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a:rPr>
                          <m:t>𝑈</m:t>
                        </m:r>
                      </m:e>
                      <m:sub>
                        <m:r>
                          <a:rPr lang="tr-TR" b="0" i="1" smtClean="0">
                            <a:latin typeface="Cambria Math"/>
                          </a:rPr>
                          <m:t>%25</m:t>
                        </m:r>
                      </m:sub>
                    </m:sSub>
                  </m:oMath>
                </a14:m>
                <a:r>
                  <a:rPr lang="tr-TR" dirty="0" smtClean="0"/>
                  <a:t>(6,0)=0.206</a:t>
                </a:r>
              </a:p>
              <a:p>
                <a:pPr marL="0" lvl="0" indent="0" algn="ctr">
                  <a:buClr>
                    <a:srgbClr val="93A299"/>
                  </a:buClr>
                  <a:buNone/>
                </a:pPr>
                <a14:m>
                  <m:oMathPara xmlns:m="http://schemas.openxmlformats.org/officeDocument/2006/math">
                    <m:oMathParaPr>
                      <m:jc m:val="centerGroup"/>
                    </m:oMathParaPr>
                    <m:oMath xmlns:m="http://schemas.openxmlformats.org/officeDocument/2006/math">
                      <m:sSub>
                        <m:sSubPr>
                          <m:ctrlPr>
                            <a:rPr lang="tr-TR" i="1">
                              <a:solidFill>
                                <a:srgbClr val="292934"/>
                              </a:solidFill>
                              <a:latin typeface="Cambria Math" panose="02040503050406030204" pitchFamily="18" charset="0"/>
                            </a:rPr>
                          </m:ctrlPr>
                        </m:sSubPr>
                        <m:e>
                          <m:r>
                            <a:rPr lang="tr-TR" b="0" i="1" smtClean="0">
                              <a:solidFill>
                                <a:srgbClr val="292934"/>
                              </a:solidFill>
                              <a:latin typeface="Cambria Math"/>
                            </a:rPr>
                            <m:t>𝑈</m:t>
                          </m:r>
                        </m:e>
                        <m:sub>
                          <m:r>
                            <a:rPr lang="tr-TR" b="0" i="1" smtClean="0">
                              <a:solidFill>
                                <a:srgbClr val="292934"/>
                              </a:solidFill>
                              <a:latin typeface="Cambria Math"/>
                            </a:rPr>
                            <m:t>%25</m:t>
                          </m:r>
                        </m:sub>
                      </m:sSub>
                      <m:d>
                        <m:dPr>
                          <m:ctrlPr>
                            <a:rPr lang="tr-TR" b="0" i="1" smtClean="0">
                              <a:solidFill>
                                <a:srgbClr val="292934"/>
                              </a:solidFill>
                              <a:latin typeface="Cambria Math" panose="02040503050406030204" pitchFamily="18" charset="0"/>
                            </a:rPr>
                          </m:ctrlPr>
                        </m:dPr>
                        <m:e>
                          <m:r>
                            <a:rPr lang="tr-TR" b="0" i="0" smtClean="0">
                              <a:solidFill>
                                <a:srgbClr val="292934"/>
                              </a:solidFill>
                              <a:latin typeface="Cambria Math"/>
                            </a:rPr>
                            <m:t>9,0</m:t>
                          </m:r>
                        </m:e>
                      </m:d>
                      <m:r>
                        <a:rPr lang="tr-TR" b="0" i="0" smtClean="0">
                          <a:solidFill>
                            <a:srgbClr val="292934"/>
                          </a:solidFill>
                          <a:latin typeface="Cambria Math"/>
                        </a:rPr>
                        <m:t>=0.143</m:t>
                      </m:r>
                    </m:oMath>
                  </m:oMathPara>
                </a14:m>
                <a:endParaRPr lang="tr-TR" dirty="0" smtClean="0">
                  <a:solidFill>
                    <a:srgbClr val="292934"/>
                  </a:solidFill>
                </a:endParaRPr>
              </a:p>
              <a:p>
                <a:pPr marL="0" lvl="0" indent="0" algn="ctr">
                  <a:buClr>
                    <a:srgbClr val="93A299"/>
                  </a:buClr>
                  <a:buNone/>
                </a:pPr>
                <a14:m>
                  <m:oMath xmlns:m="http://schemas.openxmlformats.org/officeDocument/2006/math">
                    <m:sSub>
                      <m:sSubPr>
                        <m:ctrlPr>
                          <a:rPr lang="tr-TR" i="1">
                            <a:solidFill>
                              <a:srgbClr val="292934"/>
                            </a:solidFill>
                            <a:latin typeface="Cambria Math" panose="02040503050406030204" pitchFamily="18" charset="0"/>
                          </a:rPr>
                        </m:ctrlPr>
                      </m:sSubPr>
                      <m:e>
                        <m:r>
                          <a:rPr lang="tr-TR" b="0" i="1" smtClean="0">
                            <a:solidFill>
                              <a:srgbClr val="292934"/>
                            </a:solidFill>
                            <a:latin typeface="Cambria Math"/>
                          </a:rPr>
                          <m:t>𝑈</m:t>
                        </m:r>
                      </m:e>
                      <m:sub>
                        <m:r>
                          <a:rPr lang="tr-TR" b="0" i="1" smtClean="0">
                            <a:solidFill>
                              <a:srgbClr val="292934"/>
                            </a:solidFill>
                            <a:latin typeface="Cambria Math"/>
                          </a:rPr>
                          <m:t>%25</m:t>
                        </m:r>
                      </m:sub>
                    </m:sSub>
                  </m:oMath>
                </a14:m>
                <a:r>
                  <a:rPr lang="tr-TR" dirty="0" smtClean="0">
                    <a:solidFill>
                      <a:srgbClr val="292934"/>
                    </a:solidFill>
                  </a:rPr>
                  <a:t>(1,0)=0.750</a:t>
                </a:r>
                <a:endParaRPr lang="tr-TR" dirty="0">
                  <a:solidFill>
                    <a:srgbClr val="292934"/>
                  </a:solidFill>
                </a:endParaRPr>
              </a:p>
              <a:p>
                <a:pPr marL="0" lvl="0" indent="0" algn="ctr">
                  <a:buClr>
                    <a:srgbClr val="93A299"/>
                  </a:buClr>
                  <a:buNone/>
                </a:pPr>
                <a14:m>
                  <m:oMathPara xmlns:m="http://schemas.openxmlformats.org/officeDocument/2006/math">
                    <m:oMathParaPr>
                      <m:jc m:val="centerGroup"/>
                    </m:oMathParaPr>
                    <m:oMath xmlns:m="http://schemas.openxmlformats.org/officeDocument/2006/math">
                      <m:sSub>
                        <m:sSubPr>
                          <m:ctrlPr>
                            <a:rPr lang="tr-TR" i="1">
                              <a:solidFill>
                                <a:srgbClr val="292934"/>
                              </a:solidFill>
                              <a:latin typeface="Cambria Math" panose="02040503050406030204" pitchFamily="18" charset="0"/>
                            </a:rPr>
                          </m:ctrlPr>
                        </m:sSubPr>
                        <m:e>
                          <m:r>
                            <a:rPr lang="tr-TR" b="0" i="1" smtClean="0">
                              <a:solidFill>
                                <a:srgbClr val="292934"/>
                              </a:solidFill>
                              <a:latin typeface="Cambria Math"/>
                            </a:rPr>
                            <m:t>𝑈</m:t>
                          </m:r>
                        </m:e>
                        <m:sub>
                          <m:r>
                            <a:rPr lang="tr-TR" b="0" i="1" smtClean="0">
                              <a:solidFill>
                                <a:srgbClr val="292934"/>
                              </a:solidFill>
                              <a:latin typeface="Cambria Math"/>
                            </a:rPr>
                            <m:t>%25</m:t>
                          </m:r>
                        </m:sub>
                      </m:sSub>
                      <m:d>
                        <m:dPr>
                          <m:ctrlPr>
                            <a:rPr lang="tr-TR" b="0" i="1" smtClean="0">
                              <a:solidFill>
                                <a:srgbClr val="292934"/>
                              </a:solidFill>
                              <a:latin typeface="Cambria Math" panose="02040503050406030204" pitchFamily="18" charset="0"/>
                            </a:rPr>
                          </m:ctrlPr>
                        </m:dPr>
                        <m:e>
                          <m:r>
                            <a:rPr lang="tr-TR" b="0" i="1" smtClean="0">
                              <a:solidFill>
                                <a:srgbClr val="292934"/>
                              </a:solidFill>
                              <a:latin typeface="Cambria Math"/>
                            </a:rPr>
                            <m:t>16,1</m:t>
                          </m:r>
                        </m:e>
                      </m:d>
                      <m:r>
                        <a:rPr lang="tr-TR" b="0" i="1" smtClean="0">
                          <a:solidFill>
                            <a:srgbClr val="292934"/>
                          </a:solidFill>
                          <a:latin typeface="Cambria Math"/>
                        </a:rPr>
                        <m:t>=0.157</m:t>
                      </m:r>
                    </m:oMath>
                  </m:oMathPara>
                </a14:m>
                <a:endParaRPr lang="tr-TR" dirty="0" smtClean="0">
                  <a:solidFill>
                    <a:srgbClr val="292934"/>
                  </a:solidFill>
                </a:endParaRPr>
              </a:p>
              <a:p>
                <a:pPr marL="0" lvl="0" indent="0" algn="just">
                  <a:buClr>
                    <a:srgbClr val="93A299"/>
                  </a:buClr>
                  <a:buNone/>
                </a:pPr>
                <a:r>
                  <a:rPr lang="tr-TR" dirty="0" smtClean="0">
                    <a:solidFill>
                      <a:srgbClr val="292934"/>
                    </a:solidFill>
                  </a:rPr>
                  <a:t>Bu değerleri kullanarak başlangıç ağacının yanı sıra bu ağacın yerine konulan düğümün beklenen hataları hesaplanır;</a:t>
                </a:r>
              </a:p>
              <a:p>
                <a:pPr marL="0" lvl="0" indent="0" algn="ctr">
                  <a:buClr>
                    <a:srgbClr val="93A299"/>
                  </a:buClr>
                  <a:buNone/>
                </a:pPr>
                <a14:m>
                  <m:oMath xmlns:m="http://schemas.openxmlformats.org/officeDocument/2006/math">
                    <m:sSub>
                      <m:sSubPr>
                        <m:ctrlPr>
                          <a:rPr lang="tr-TR" i="1" smtClean="0">
                            <a:solidFill>
                              <a:srgbClr val="292934"/>
                            </a:solidFill>
                            <a:latin typeface="Cambria Math" panose="02040503050406030204" pitchFamily="18" charset="0"/>
                          </a:rPr>
                        </m:ctrlPr>
                      </m:sSubPr>
                      <m:e>
                        <m:r>
                          <a:rPr lang="tr-TR" b="0" i="1" smtClean="0">
                            <a:solidFill>
                              <a:srgbClr val="292934"/>
                            </a:solidFill>
                            <a:latin typeface="Cambria Math"/>
                          </a:rPr>
                          <m:t>𝑃𝐸</m:t>
                        </m:r>
                      </m:e>
                      <m:sub>
                        <m:r>
                          <a:rPr lang="tr-TR" b="0" i="1" smtClean="0">
                            <a:solidFill>
                              <a:srgbClr val="292934"/>
                            </a:solidFill>
                            <a:latin typeface="Cambria Math"/>
                          </a:rPr>
                          <m:t>𝑎</m:t>
                        </m:r>
                        <m:r>
                          <a:rPr lang="tr-TR" b="0" i="1" smtClean="0">
                            <a:solidFill>
                              <a:srgbClr val="292934"/>
                            </a:solidFill>
                            <a:latin typeface="Cambria Math"/>
                          </a:rPr>
                          <m:t>ğ</m:t>
                        </m:r>
                        <m:r>
                          <a:rPr lang="tr-TR" b="0" i="1" smtClean="0">
                            <a:solidFill>
                              <a:srgbClr val="292934"/>
                            </a:solidFill>
                            <a:latin typeface="Cambria Math"/>
                          </a:rPr>
                          <m:t>𝑎</m:t>
                        </m:r>
                        <m:r>
                          <a:rPr lang="tr-TR" b="0" i="1" smtClean="0">
                            <a:solidFill>
                              <a:srgbClr val="292934"/>
                            </a:solidFill>
                            <a:latin typeface="Cambria Math"/>
                          </a:rPr>
                          <m:t>ç</m:t>
                        </m:r>
                      </m:sub>
                    </m:sSub>
                  </m:oMath>
                </a14:m>
                <a:r>
                  <a:rPr lang="tr-TR" dirty="0" smtClean="0">
                    <a:solidFill>
                      <a:srgbClr val="292934"/>
                    </a:solidFill>
                  </a:rPr>
                  <a:t>=6(0.206)+9(0.143)+1(0.750)=3.257</a:t>
                </a:r>
                <a:endParaRPr lang="tr-TR" dirty="0">
                  <a:solidFill>
                    <a:srgbClr val="292934"/>
                  </a:solidFill>
                </a:endParaRPr>
              </a:p>
              <a:p>
                <a:pPr marL="0" lvl="0" indent="0" algn="ctr">
                  <a:buClr>
                    <a:srgbClr val="93A299"/>
                  </a:buClr>
                  <a:buNone/>
                </a:pPr>
                <a14:m>
                  <m:oMath xmlns:m="http://schemas.openxmlformats.org/officeDocument/2006/math">
                    <m:sSub>
                      <m:sSubPr>
                        <m:ctrlPr>
                          <a:rPr lang="tr-TR" i="1">
                            <a:solidFill>
                              <a:srgbClr val="292934"/>
                            </a:solidFill>
                            <a:latin typeface="Cambria Math" panose="02040503050406030204" pitchFamily="18" charset="0"/>
                          </a:rPr>
                        </m:ctrlPr>
                      </m:sSubPr>
                      <m:e>
                        <m:r>
                          <a:rPr lang="tr-TR" b="0" i="1" smtClean="0">
                            <a:solidFill>
                              <a:srgbClr val="292934"/>
                            </a:solidFill>
                            <a:latin typeface="Cambria Math"/>
                          </a:rPr>
                          <m:t>𝑃𝐸</m:t>
                        </m:r>
                      </m:e>
                      <m:sub>
                        <m:r>
                          <a:rPr lang="tr-TR" b="0" i="1" smtClean="0">
                            <a:solidFill>
                              <a:srgbClr val="292934"/>
                            </a:solidFill>
                            <a:latin typeface="Cambria Math"/>
                          </a:rPr>
                          <m:t>𝑎</m:t>
                        </m:r>
                        <m:r>
                          <a:rPr lang="tr-TR" b="0" i="1" smtClean="0">
                            <a:solidFill>
                              <a:srgbClr val="292934"/>
                            </a:solidFill>
                            <a:latin typeface="Cambria Math"/>
                          </a:rPr>
                          <m:t>ğ</m:t>
                        </m:r>
                        <m:r>
                          <a:rPr lang="tr-TR" b="0" i="1" smtClean="0">
                            <a:solidFill>
                              <a:srgbClr val="292934"/>
                            </a:solidFill>
                            <a:latin typeface="Cambria Math"/>
                          </a:rPr>
                          <m:t>𝑎</m:t>
                        </m:r>
                        <m:r>
                          <a:rPr lang="tr-TR" b="0" i="1" smtClean="0">
                            <a:solidFill>
                              <a:srgbClr val="292934"/>
                            </a:solidFill>
                            <a:latin typeface="Cambria Math"/>
                          </a:rPr>
                          <m:t>ç</m:t>
                        </m:r>
                      </m:sub>
                    </m:sSub>
                  </m:oMath>
                </a14:m>
                <a:r>
                  <a:rPr lang="tr-TR" dirty="0" smtClean="0">
                    <a:solidFill>
                      <a:srgbClr val="292934"/>
                    </a:solidFill>
                  </a:rPr>
                  <a:t>=16(0.157)= 2.517</a:t>
                </a:r>
                <a:endParaRPr lang="tr-TR" dirty="0">
                  <a:solidFill>
                    <a:srgbClr val="292934"/>
                  </a:solidFill>
                </a:endParaRPr>
              </a:p>
              <a:p>
                <a:pPr marL="0" lvl="0" indent="0" algn="just">
                  <a:buClr>
                    <a:srgbClr val="93A299"/>
                  </a:buClr>
                  <a:buNone/>
                </a:pPr>
                <a:endParaRPr lang="tr-TR" dirty="0">
                  <a:solidFill>
                    <a:srgbClr val="292934"/>
                  </a:solidFill>
                </a:endParaRPr>
              </a:p>
              <a:p>
                <a:pPr marL="0" indent="0" algn="just">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92696"/>
                <a:ext cx="8229600" cy="5976664"/>
              </a:xfrm>
              <a:blipFill rotWithShape="1">
                <a:blip r:embed="rId2"/>
                <a:stretch>
                  <a:fillRect l="-1111" t="-714" r="-1111" b="-816"/>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2659040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1095400"/>
          </a:xfrm>
        </p:spPr>
        <p:txBody>
          <a:bodyPr>
            <a:normAutofit/>
          </a:bodyPr>
          <a:lstStyle/>
          <a:p>
            <a:r>
              <a:rPr lang="tr-TR" sz="3600" dirty="0" smtClean="0"/>
              <a:t>Karar Kuralları Oluşturmak</a:t>
            </a:r>
            <a:endParaRPr lang="tr-TR" sz="3600" dirty="0"/>
          </a:p>
        </p:txBody>
      </p:sp>
      <p:sp>
        <p:nvSpPr>
          <p:cNvPr id="3" name="İçerik Yer Tutucusu 2"/>
          <p:cNvSpPr>
            <a:spLocks noGrp="1"/>
          </p:cNvSpPr>
          <p:nvPr>
            <p:ph idx="1"/>
          </p:nvPr>
        </p:nvSpPr>
        <p:spPr>
          <a:xfrm>
            <a:off x="457200" y="1196752"/>
            <a:ext cx="8229600" cy="5280248"/>
          </a:xfrm>
        </p:spPr>
        <p:txBody>
          <a:bodyPr/>
          <a:lstStyle/>
          <a:p>
            <a:pPr marL="0" indent="0" algn="just">
              <a:buNone/>
            </a:pPr>
            <a:endParaRPr lang="tr-TR" dirty="0" smtClean="0"/>
          </a:p>
          <a:p>
            <a:pPr algn="just">
              <a:buFont typeface="Wingdings" pitchFamily="2" charset="2"/>
              <a:buChar char="v"/>
            </a:pPr>
            <a:endParaRPr lang="tr-TR" dirty="0"/>
          </a:p>
          <a:p>
            <a:pPr marL="0" indent="0" algn="just">
              <a:buNone/>
            </a:pPr>
            <a:endParaRPr lang="tr-TR" dirty="0"/>
          </a:p>
          <a:p>
            <a:pPr algn="just">
              <a:buFont typeface="Wingdings" pitchFamily="2" charset="2"/>
              <a:buChar char="v"/>
            </a:pPr>
            <a:r>
              <a:rPr lang="tr-TR" dirty="0" smtClean="0"/>
              <a:t>Eğitim kümesine bağlı olarak elde edilen karar ağacından yararlanarak karar kuralları oluşturulabilir. Karar kuralları aynen programlama dillerindeki IF..THEN…ELSE yapılarına benzer.</a:t>
            </a:r>
            <a:endParaRPr lang="tr-TR" dirty="0"/>
          </a:p>
        </p:txBody>
      </p:sp>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17878015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519336"/>
          </a:xfrm>
        </p:spPr>
        <p:txBody>
          <a:bodyPr>
            <a:normAutofit fontScale="90000"/>
          </a:bodyPr>
          <a:lstStyle/>
          <a:p>
            <a:r>
              <a:rPr lang="tr-TR" sz="3600" dirty="0" smtClean="0"/>
              <a:t>Örnek: Karar Ağacı</a:t>
            </a:r>
            <a:endParaRPr lang="tr-TR" sz="3600" dirty="0"/>
          </a:p>
        </p:txBody>
      </p:sp>
      <p:sp>
        <p:nvSpPr>
          <p:cNvPr id="3" name="İçerik Yer Tutucusu 2"/>
          <p:cNvSpPr>
            <a:spLocks noGrp="1"/>
          </p:cNvSpPr>
          <p:nvPr>
            <p:ph idx="1"/>
          </p:nvPr>
        </p:nvSpPr>
        <p:spPr>
          <a:xfrm>
            <a:off x="457200" y="1052736"/>
            <a:ext cx="8229600" cy="5424264"/>
          </a:xfrm>
        </p:spPr>
        <p:txBody>
          <a:bodyPr/>
          <a:lstStyle/>
          <a:p>
            <a:pPr marL="0" indent="0">
              <a:buNone/>
            </a:pPr>
            <a:endParaRPr lang="tr-TR" dirty="0"/>
          </a:p>
        </p:txBody>
      </p:sp>
      <p:sp>
        <p:nvSpPr>
          <p:cNvPr id="4" name="Altbilgi Yer Tutucusu 3"/>
          <p:cNvSpPr>
            <a:spLocks noGrp="1"/>
          </p:cNvSpPr>
          <p:nvPr>
            <p:ph type="ftr" sz="quarter" idx="11"/>
          </p:nvPr>
        </p:nvSpPr>
        <p:spPr/>
        <p:txBody>
          <a:bodyPr/>
          <a:lstStyle/>
          <a:p>
            <a:r>
              <a:rPr lang="tr-TR" smtClean="0"/>
              <a:t>Bölüm 3</a:t>
            </a:r>
            <a:endParaRPr lang="tr-TR"/>
          </a:p>
        </p:txBody>
      </p:sp>
      <p:sp>
        <p:nvSpPr>
          <p:cNvPr id="5" name="Oval 4"/>
          <p:cNvSpPr/>
          <p:nvPr/>
        </p:nvSpPr>
        <p:spPr>
          <a:xfrm>
            <a:off x="3635896" y="1268760"/>
            <a:ext cx="1728192"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Hava</a:t>
            </a:r>
            <a:endParaRPr lang="tr-TR" dirty="0"/>
          </a:p>
        </p:txBody>
      </p:sp>
      <p:cxnSp>
        <p:nvCxnSpPr>
          <p:cNvPr id="7" name="Düz Ok Bağlayıcısı 6"/>
          <p:cNvCxnSpPr/>
          <p:nvPr/>
        </p:nvCxnSpPr>
        <p:spPr>
          <a:xfrm flipH="1">
            <a:off x="3275856" y="2006487"/>
            <a:ext cx="554036" cy="7744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Düz Ok Bağlayıcısı 8"/>
          <p:cNvCxnSpPr/>
          <p:nvPr/>
        </p:nvCxnSpPr>
        <p:spPr>
          <a:xfrm>
            <a:off x="4499992" y="2183160"/>
            <a:ext cx="0" cy="5977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Düz Ok Bağlayıcısı 10"/>
          <p:cNvCxnSpPr/>
          <p:nvPr/>
        </p:nvCxnSpPr>
        <p:spPr>
          <a:xfrm>
            <a:off x="5148064" y="2006487"/>
            <a:ext cx="648072" cy="7744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Metin kutusu 18"/>
          <p:cNvSpPr txBox="1"/>
          <p:nvPr/>
        </p:nvSpPr>
        <p:spPr>
          <a:xfrm>
            <a:off x="2699792" y="2782387"/>
            <a:ext cx="704039" cy="276999"/>
          </a:xfrm>
          <a:prstGeom prst="rect">
            <a:avLst/>
          </a:prstGeom>
          <a:noFill/>
        </p:spPr>
        <p:txBody>
          <a:bodyPr wrap="none" rtlCol="0">
            <a:spAutoFit/>
          </a:bodyPr>
          <a:lstStyle/>
          <a:p>
            <a:r>
              <a:rPr lang="tr-TR" sz="1200" dirty="0" smtClean="0"/>
              <a:t>Güneşli</a:t>
            </a:r>
            <a:endParaRPr lang="tr-TR" sz="1200" dirty="0"/>
          </a:p>
        </p:txBody>
      </p:sp>
      <p:sp>
        <p:nvSpPr>
          <p:cNvPr id="21" name="Metin kutusu 20"/>
          <p:cNvSpPr txBox="1"/>
          <p:nvPr/>
        </p:nvSpPr>
        <p:spPr>
          <a:xfrm>
            <a:off x="4031940" y="2812083"/>
            <a:ext cx="936104" cy="276999"/>
          </a:xfrm>
          <a:prstGeom prst="rect">
            <a:avLst/>
          </a:prstGeom>
          <a:noFill/>
        </p:spPr>
        <p:txBody>
          <a:bodyPr wrap="square" rtlCol="0">
            <a:spAutoFit/>
          </a:bodyPr>
          <a:lstStyle/>
          <a:p>
            <a:pPr algn="ctr"/>
            <a:r>
              <a:rPr lang="tr-TR" sz="1200" dirty="0" smtClean="0"/>
              <a:t>bulutlu</a:t>
            </a:r>
            <a:endParaRPr lang="tr-TR" sz="1200" dirty="0"/>
          </a:p>
        </p:txBody>
      </p:sp>
      <p:sp>
        <p:nvSpPr>
          <p:cNvPr id="22" name="Metin kutusu 21"/>
          <p:cNvSpPr txBox="1"/>
          <p:nvPr/>
        </p:nvSpPr>
        <p:spPr>
          <a:xfrm>
            <a:off x="5364088" y="2780928"/>
            <a:ext cx="1368152" cy="276999"/>
          </a:xfrm>
          <a:prstGeom prst="rect">
            <a:avLst/>
          </a:prstGeom>
          <a:noFill/>
        </p:spPr>
        <p:txBody>
          <a:bodyPr wrap="square" rtlCol="0">
            <a:spAutoFit/>
          </a:bodyPr>
          <a:lstStyle/>
          <a:p>
            <a:r>
              <a:rPr lang="tr-TR" sz="1200" dirty="0" smtClean="0"/>
              <a:t>Yağmurlu</a:t>
            </a:r>
            <a:endParaRPr lang="tr-TR" sz="1200" dirty="0"/>
          </a:p>
        </p:txBody>
      </p:sp>
      <p:cxnSp>
        <p:nvCxnSpPr>
          <p:cNvPr id="24" name="Düz Ok Bağlayıcısı 23"/>
          <p:cNvCxnSpPr>
            <a:stCxn id="19" idx="2"/>
          </p:cNvCxnSpPr>
          <p:nvPr/>
        </p:nvCxnSpPr>
        <p:spPr>
          <a:xfrm flipH="1">
            <a:off x="2771800" y="3059386"/>
            <a:ext cx="280012" cy="3696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Düz Ok Bağlayıcısı 25"/>
          <p:cNvCxnSpPr>
            <a:stCxn id="21" idx="2"/>
          </p:cNvCxnSpPr>
          <p:nvPr/>
        </p:nvCxnSpPr>
        <p:spPr>
          <a:xfrm>
            <a:off x="4499992" y="3089082"/>
            <a:ext cx="0" cy="4260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Düz Ok Bağlayıcısı 27"/>
          <p:cNvCxnSpPr/>
          <p:nvPr/>
        </p:nvCxnSpPr>
        <p:spPr>
          <a:xfrm>
            <a:off x="5868144" y="3089082"/>
            <a:ext cx="36004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72" name="Oval 3071"/>
          <p:cNvSpPr/>
          <p:nvPr/>
        </p:nvSpPr>
        <p:spPr>
          <a:xfrm>
            <a:off x="1713384" y="3437355"/>
            <a:ext cx="1562472" cy="6748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Nem</a:t>
            </a:r>
            <a:endParaRPr lang="tr-TR" dirty="0"/>
          </a:p>
        </p:txBody>
      </p:sp>
      <p:sp>
        <p:nvSpPr>
          <p:cNvPr id="3073" name="Oval 3072"/>
          <p:cNvSpPr/>
          <p:nvPr/>
        </p:nvSpPr>
        <p:spPr>
          <a:xfrm>
            <a:off x="5987718" y="3549485"/>
            <a:ext cx="1368152" cy="5987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Rüzgar</a:t>
            </a:r>
            <a:endParaRPr lang="tr-TR" dirty="0"/>
          </a:p>
        </p:txBody>
      </p:sp>
      <p:cxnSp>
        <p:nvCxnSpPr>
          <p:cNvPr id="3076" name="Düz Ok Bağlayıcısı 3075"/>
          <p:cNvCxnSpPr/>
          <p:nvPr/>
        </p:nvCxnSpPr>
        <p:spPr>
          <a:xfrm flipH="1">
            <a:off x="1713384" y="4112161"/>
            <a:ext cx="410344"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79" name="Düz Ok Bağlayıcısı 3078"/>
          <p:cNvCxnSpPr/>
          <p:nvPr/>
        </p:nvCxnSpPr>
        <p:spPr>
          <a:xfrm>
            <a:off x="2771800" y="4112161"/>
            <a:ext cx="457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84" name="Metin kutusu 3083"/>
          <p:cNvSpPr txBox="1"/>
          <p:nvPr/>
        </p:nvSpPr>
        <p:spPr>
          <a:xfrm>
            <a:off x="971600" y="4569361"/>
            <a:ext cx="1152128" cy="276999"/>
          </a:xfrm>
          <a:prstGeom prst="rect">
            <a:avLst/>
          </a:prstGeom>
          <a:noFill/>
        </p:spPr>
        <p:txBody>
          <a:bodyPr wrap="square" rtlCol="0">
            <a:spAutoFit/>
          </a:bodyPr>
          <a:lstStyle/>
          <a:p>
            <a:pPr algn="ctr"/>
            <a:r>
              <a:rPr lang="tr-TR" sz="1200" dirty="0" smtClean="0"/>
              <a:t>Yüksek</a:t>
            </a:r>
            <a:endParaRPr lang="tr-TR" sz="1200" dirty="0"/>
          </a:p>
        </p:txBody>
      </p:sp>
      <p:sp>
        <p:nvSpPr>
          <p:cNvPr id="3085" name="Metin kutusu 3084"/>
          <p:cNvSpPr txBox="1"/>
          <p:nvPr/>
        </p:nvSpPr>
        <p:spPr>
          <a:xfrm>
            <a:off x="2771800" y="4569361"/>
            <a:ext cx="1058092" cy="276999"/>
          </a:xfrm>
          <a:prstGeom prst="rect">
            <a:avLst/>
          </a:prstGeom>
          <a:noFill/>
        </p:spPr>
        <p:txBody>
          <a:bodyPr wrap="square" rtlCol="0">
            <a:spAutoFit/>
          </a:bodyPr>
          <a:lstStyle/>
          <a:p>
            <a:pPr algn="ctr"/>
            <a:r>
              <a:rPr lang="tr-TR" sz="1200" dirty="0" smtClean="0"/>
              <a:t>Normal</a:t>
            </a:r>
            <a:endParaRPr lang="tr-TR" sz="1200" dirty="0"/>
          </a:p>
        </p:txBody>
      </p:sp>
      <p:cxnSp>
        <p:nvCxnSpPr>
          <p:cNvPr id="3087" name="Düz Ok Bağlayıcısı 3086"/>
          <p:cNvCxnSpPr/>
          <p:nvPr/>
        </p:nvCxnSpPr>
        <p:spPr>
          <a:xfrm flipH="1">
            <a:off x="971600" y="4846360"/>
            <a:ext cx="432048" cy="5988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89" name="Düz Ok Bağlayıcısı 3088"/>
          <p:cNvCxnSpPr/>
          <p:nvPr/>
        </p:nvCxnSpPr>
        <p:spPr>
          <a:xfrm>
            <a:off x="3300846" y="4733012"/>
            <a:ext cx="529046" cy="7122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96" name="Dikdörtgen 3095"/>
          <p:cNvSpPr/>
          <p:nvPr/>
        </p:nvSpPr>
        <p:spPr>
          <a:xfrm>
            <a:off x="559835" y="5481228"/>
            <a:ext cx="91440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Hayır</a:t>
            </a:r>
            <a:endParaRPr lang="tr-TR" dirty="0"/>
          </a:p>
        </p:txBody>
      </p:sp>
      <p:sp>
        <p:nvSpPr>
          <p:cNvPr id="3097" name="Dikdörtgen 3096"/>
          <p:cNvSpPr/>
          <p:nvPr/>
        </p:nvSpPr>
        <p:spPr>
          <a:xfrm>
            <a:off x="3318331" y="5445224"/>
            <a:ext cx="914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Evet</a:t>
            </a:r>
            <a:endParaRPr lang="tr-TR" dirty="0"/>
          </a:p>
        </p:txBody>
      </p:sp>
      <p:cxnSp>
        <p:nvCxnSpPr>
          <p:cNvPr id="3099" name="Düz Ok Bağlayıcısı 3098"/>
          <p:cNvCxnSpPr/>
          <p:nvPr/>
        </p:nvCxnSpPr>
        <p:spPr>
          <a:xfrm flipH="1">
            <a:off x="5868144" y="4148186"/>
            <a:ext cx="504056" cy="6252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01" name="Düz Ok Bağlayıcısı 3100"/>
          <p:cNvCxnSpPr/>
          <p:nvPr/>
        </p:nvCxnSpPr>
        <p:spPr>
          <a:xfrm>
            <a:off x="7135072" y="4148186"/>
            <a:ext cx="389256" cy="6252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09" name="Metin kutusu 3108"/>
          <p:cNvSpPr txBox="1"/>
          <p:nvPr/>
        </p:nvSpPr>
        <p:spPr>
          <a:xfrm>
            <a:off x="5565810" y="4868793"/>
            <a:ext cx="585417" cy="276999"/>
          </a:xfrm>
          <a:prstGeom prst="rect">
            <a:avLst/>
          </a:prstGeom>
          <a:noFill/>
        </p:spPr>
        <p:txBody>
          <a:bodyPr wrap="none" rtlCol="0">
            <a:spAutoFit/>
          </a:bodyPr>
          <a:lstStyle/>
          <a:p>
            <a:r>
              <a:rPr lang="tr-TR" sz="1200" dirty="0" smtClean="0"/>
              <a:t>Güçlü</a:t>
            </a:r>
            <a:endParaRPr lang="tr-TR" sz="1200" dirty="0"/>
          </a:p>
        </p:txBody>
      </p:sp>
      <p:sp>
        <p:nvSpPr>
          <p:cNvPr id="3110" name="Metin kutusu 3109"/>
          <p:cNvSpPr txBox="1"/>
          <p:nvPr/>
        </p:nvSpPr>
        <p:spPr>
          <a:xfrm>
            <a:off x="7393033" y="4868793"/>
            <a:ext cx="700653" cy="276999"/>
          </a:xfrm>
          <a:prstGeom prst="rect">
            <a:avLst/>
          </a:prstGeom>
          <a:noFill/>
        </p:spPr>
        <p:txBody>
          <a:bodyPr wrap="square" rtlCol="0">
            <a:spAutoFit/>
          </a:bodyPr>
          <a:lstStyle/>
          <a:p>
            <a:pPr algn="ctr"/>
            <a:r>
              <a:rPr lang="tr-TR" sz="1200" dirty="0"/>
              <a:t>H</a:t>
            </a:r>
            <a:r>
              <a:rPr lang="tr-TR" sz="1200" dirty="0" smtClean="0"/>
              <a:t>afif</a:t>
            </a:r>
            <a:endParaRPr lang="tr-TR" sz="1200" dirty="0"/>
          </a:p>
        </p:txBody>
      </p:sp>
      <p:cxnSp>
        <p:nvCxnSpPr>
          <p:cNvPr id="3114" name="Düz Ok Bağlayıcısı 3113"/>
          <p:cNvCxnSpPr/>
          <p:nvPr/>
        </p:nvCxnSpPr>
        <p:spPr>
          <a:xfrm flipH="1">
            <a:off x="5565810" y="5145792"/>
            <a:ext cx="292708"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16" name="Düz Ok Bağlayıcısı 3115"/>
          <p:cNvCxnSpPr/>
          <p:nvPr/>
        </p:nvCxnSpPr>
        <p:spPr>
          <a:xfrm>
            <a:off x="7732727" y="5035103"/>
            <a:ext cx="350327"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21" name="Dikdörtgen 3120"/>
          <p:cNvSpPr/>
          <p:nvPr/>
        </p:nvSpPr>
        <p:spPr>
          <a:xfrm>
            <a:off x="5108610" y="5612668"/>
            <a:ext cx="914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Hayır</a:t>
            </a:r>
            <a:endParaRPr lang="tr-TR" dirty="0"/>
          </a:p>
        </p:txBody>
      </p:sp>
      <p:sp>
        <p:nvSpPr>
          <p:cNvPr id="3122" name="Dikdörtgen 3121"/>
          <p:cNvSpPr/>
          <p:nvPr/>
        </p:nvSpPr>
        <p:spPr>
          <a:xfrm>
            <a:off x="7636486" y="5613054"/>
            <a:ext cx="914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Evet</a:t>
            </a:r>
            <a:endParaRPr lang="tr-TR" dirty="0"/>
          </a:p>
        </p:txBody>
      </p:sp>
      <p:sp>
        <p:nvSpPr>
          <p:cNvPr id="3123" name="Dikdörtgen 3122"/>
          <p:cNvSpPr/>
          <p:nvPr/>
        </p:nvSpPr>
        <p:spPr>
          <a:xfrm>
            <a:off x="4053644" y="3515127"/>
            <a:ext cx="914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Evet</a:t>
            </a:r>
            <a:endParaRPr lang="tr-TR" dirty="0"/>
          </a:p>
        </p:txBody>
      </p:sp>
    </p:spTree>
    <p:extLst>
      <p:ext uri="{BB962C8B-B14F-4D97-AF65-F5344CB8AC3E}">
        <p14:creationId xmlns:p14="http://schemas.microsoft.com/office/powerpoint/2010/main" val="61222214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764704"/>
            <a:ext cx="8229600" cy="5976664"/>
          </a:xfrm>
        </p:spPr>
        <p:txBody>
          <a:bodyPr>
            <a:normAutofit/>
          </a:bodyPr>
          <a:lstStyle/>
          <a:p>
            <a:pPr marL="0" indent="0" algn="just">
              <a:buNone/>
            </a:pPr>
            <a:r>
              <a:rPr lang="tr-TR" dirty="0" smtClean="0"/>
              <a:t>Bu karar ağacına dayanarak aşağıdaki kural tablosunu çıkarabiliriz:</a:t>
            </a:r>
          </a:p>
          <a:p>
            <a:pPr marL="0" indent="0" algn="just">
              <a:buNone/>
            </a:pPr>
            <a:endParaRPr lang="tr-TR" dirty="0" smtClean="0"/>
          </a:p>
          <a:p>
            <a:pPr marL="0" indent="0" algn="just">
              <a:buNone/>
            </a:pPr>
            <a:r>
              <a:rPr lang="tr-TR" sz="1800" b="1" dirty="0" smtClean="0"/>
              <a:t>KURAL1:</a:t>
            </a:r>
          </a:p>
          <a:p>
            <a:pPr marL="0" indent="0" algn="just">
              <a:buNone/>
            </a:pPr>
            <a:r>
              <a:rPr lang="tr-TR" sz="1800" b="1" dirty="0" smtClean="0"/>
              <a:t>Eğer </a:t>
            </a:r>
            <a:r>
              <a:rPr lang="tr-TR" sz="1800" dirty="0" smtClean="0"/>
              <a:t>HAVA=güneşli </a:t>
            </a:r>
            <a:r>
              <a:rPr lang="tr-TR" sz="1800" b="1" dirty="0" smtClean="0"/>
              <a:t>ise ve</a:t>
            </a:r>
          </a:p>
          <a:p>
            <a:pPr marL="0" indent="0" algn="just">
              <a:buNone/>
            </a:pPr>
            <a:r>
              <a:rPr lang="tr-TR" sz="1800" dirty="0"/>
              <a:t> </a:t>
            </a:r>
            <a:r>
              <a:rPr lang="tr-TR" sz="1800" dirty="0" smtClean="0"/>
              <a:t>       </a:t>
            </a:r>
            <a:r>
              <a:rPr lang="tr-TR" sz="1800" b="1" dirty="0" smtClean="0"/>
              <a:t>Eğer </a:t>
            </a:r>
            <a:r>
              <a:rPr lang="tr-TR" sz="1800" dirty="0" smtClean="0"/>
              <a:t>NEM=yüksek ise </a:t>
            </a:r>
            <a:r>
              <a:rPr lang="tr-TR" sz="1800" dirty="0" smtClean="0">
                <a:solidFill>
                  <a:srgbClr val="FF0000"/>
                </a:solidFill>
                <a:effectLst>
                  <a:outerShdw blurRad="38100" dist="38100" dir="2700000" algn="tl">
                    <a:srgbClr val="000000">
                      <a:alpha val="43137"/>
                    </a:srgbClr>
                  </a:outerShdw>
                </a:effectLst>
              </a:rPr>
              <a:t>OYUN=hayır;</a:t>
            </a:r>
          </a:p>
          <a:p>
            <a:pPr marL="0" lvl="0" indent="0" algn="just">
              <a:buClr>
                <a:srgbClr val="93A299"/>
              </a:buClr>
              <a:buNone/>
            </a:pPr>
            <a:r>
              <a:rPr lang="tr-TR" sz="1800" b="1" dirty="0" smtClean="0">
                <a:solidFill>
                  <a:srgbClr val="292934"/>
                </a:solidFill>
              </a:rPr>
              <a:t>KURAL2:</a:t>
            </a:r>
            <a:endParaRPr lang="tr-TR" sz="1800" b="1" dirty="0">
              <a:solidFill>
                <a:srgbClr val="292934"/>
              </a:solidFill>
            </a:endParaRPr>
          </a:p>
          <a:p>
            <a:pPr marL="0" lvl="0" indent="0" algn="just">
              <a:buClr>
                <a:srgbClr val="93A299"/>
              </a:buClr>
              <a:buNone/>
            </a:pPr>
            <a:r>
              <a:rPr lang="tr-TR" sz="1800" dirty="0">
                <a:solidFill>
                  <a:srgbClr val="292934"/>
                </a:solidFill>
              </a:rPr>
              <a:t>Eğer HAVA=güneşli </a:t>
            </a:r>
            <a:r>
              <a:rPr lang="tr-TR" sz="1800" b="1" dirty="0">
                <a:solidFill>
                  <a:srgbClr val="292934"/>
                </a:solidFill>
              </a:rPr>
              <a:t>ise ve</a:t>
            </a:r>
          </a:p>
          <a:p>
            <a:pPr marL="0" lvl="0" indent="0" algn="just">
              <a:buClr>
                <a:srgbClr val="93A299"/>
              </a:buClr>
              <a:buNone/>
            </a:pPr>
            <a:r>
              <a:rPr lang="tr-TR" sz="1800" dirty="0">
                <a:solidFill>
                  <a:srgbClr val="292934"/>
                </a:solidFill>
              </a:rPr>
              <a:t>        </a:t>
            </a:r>
            <a:r>
              <a:rPr lang="tr-TR" sz="1800" b="1" dirty="0">
                <a:solidFill>
                  <a:srgbClr val="292934"/>
                </a:solidFill>
              </a:rPr>
              <a:t>Eğer </a:t>
            </a:r>
            <a:r>
              <a:rPr lang="tr-TR" sz="1800" dirty="0" smtClean="0">
                <a:solidFill>
                  <a:srgbClr val="292934"/>
                </a:solidFill>
              </a:rPr>
              <a:t>NEM=normal </a:t>
            </a:r>
            <a:r>
              <a:rPr lang="tr-TR" sz="1800" b="1" dirty="0" smtClean="0">
                <a:solidFill>
                  <a:srgbClr val="292934"/>
                </a:solidFill>
              </a:rPr>
              <a:t>ise</a:t>
            </a:r>
            <a:r>
              <a:rPr lang="tr-TR" sz="1800" dirty="0" smtClean="0">
                <a:solidFill>
                  <a:srgbClr val="292934"/>
                </a:solidFill>
              </a:rPr>
              <a:t> </a:t>
            </a:r>
            <a:r>
              <a:rPr lang="tr-TR" sz="1800" dirty="0" smtClean="0">
                <a:solidFill>
                  <a:srgbClr val="FF0000"/>
                </a:solidFill>
                <a:effectLst>
                  <a:outerShdw blurRad="38100" dist="38100" dir="2700000" algn="tl">
                    <a:srgbClr val="000000">
                      <a:alpha val="43137"/>
                    </a:srgbClr>
                  </a:outerShdw>
                </a:effectLst>
              </a:rPr>
              <a:t>OYUN=evet;</a:t>
            </a:r>
          </a:p>
          <a:p>
            <a:pPr marL="0" lvl="0" indent="0" algn="just">
              <a:buClr>
                <a:srgbClr val="93A299"/>
              </a:buClr>
              <a:buNone/>
            </a:pPr>
            <a:r>
              <a:rPr lang="tr-TR" sz="1800" b="1" dirty="0" smtClean="0">
                <a:solidFill>
                  <a:srgbClr val="292934"/>
                </a:solidFill>
              </a:rPr>
              <a:t>KURAL3:</a:t>
            </a:r>
            <a:endParaRPr lang="tr-TR" sz="1800" b="1" dirty="0">
              <a:solidFill>
                <a:srgbClr val="292934"/>
              </a:solidFill>
            </a:endParaRPr>
          </a:p>
          <a:p>
            <a:pPr marL="0" lvl="0" indent="0" algn="just">
              <a:buClr>
                <a:srgbClr val="93A299"/>
              </a:buClr>
              <a:buNone/>
            </a:pPr>
            <a:r>
              <a:rPr lang="tr-TR" sz="1800" b="1" dirty="0">
                <a:solidFill>
                  <a:srgbClr val="292934"/>
                </a:solidFill>
              </a:rPr>
              <a:t>Eğer</a:t>
            </a:r>
            <a:r>
              <a:rPr lang="tr-TR" sz="1800" dirty="0">
                <a:solidFill>
                  <a:srgbClr val="292934"/>
                </a:solidFill>
              </a:rPr>
              <a:t> </a:t>
            </a:r>
            <a:r>
              <a:rPr lang="tr-TR" sz="1800" dirty="0" smtClean="0">
                <a:solidFill>
                  <a:srgbClr val="292934"/>
                </a:solidFill>
              </a:rPr>
              <a:t>HAVA=bulutlu </a:t>
            </a:r>
            <a:r>
              <a:rPr lang="tr-TR" sz="1800" b="1" dirty="0" smtClean="0">
                <a:solidFill>
                  <a:srgbClr val="292934"/>
                </a:solidFill>
              </a:rPr>
              <a:t>ise</a:t>
            </a:r>
            <a:r>
              <a:rPr lang="tr-TR" sz="1800" dirty="0" smtClean="0">
                <a:solidFill>
                  <a:srgbClr val="292934"/>
                </a:solidFill>
              </a:rPr>
              <a:t> </a:t>
            </a:r>
            <a:r>
              <a:rPr lang="tr-TR" sz="1800" dirty="0" smtClean="0">
                <a:solidFill>
                  <a:srgbClr val="FF0000"/>
                </a:solidFill>
                <a:effectLst>
                  <a:outerShdw blurRad="38100" dist="38100" dir="2700000" algn="tl">
                    <a:srgbClr val="000000">
                      <a:alpha val="43137"/>
                    </a:srgbClr>
                  </a:outerShdw>
                </a:effectLst>
              </a:rPr>
              <a:t>OYUN=evet;</a:t>
            </a:r>
          </a:p>
          <a:p>
            <a:pPr marL="0" lvl="0" indent="0" algn="just">
              <a:buClr>
                <a:srgbClr val="93A299"/>
              </a:buClr>
              <a:buNone/>
            </a:pPr>
            <a:r>
              <a:rPr lang="tr-TR" sz="1800" b="1" dirty="0" smtClean="0">
                <a:solidFill>
                  <a:srgbClr val="292934"/>
                </a:solidFill>
              </a:rPr>
              <a:t>KURAL4:</a:t>
            </a:r>
            <a:endParaRPr lang="tr-TR" sz="1800" b="1" dirty="0">
              <a:solidFill>
                <a:srgbClr val="292934"/>
              </a:solidFill>
            </a:endParaRPr>
          </a:p>
          <a:p>
            <a:pPr marL="0" lvl="0" indent="0" algn="just">
              <a:buClr>
                <a:srgbClr val="93A299"/>
              </a:buClr>
              <a:buNone/>
            </a:pPr>
            <a:r>
              <a:rPr lang="tr-TR" sz="1800" b="1" dirty="0">
                <a:solidFill>
                  <a:srgbClr val="292934"/>
                </a:solidFill>
              </a:rPr>
              <a:t>Eğer</a:t>
            </a:r>
            <a:r>
              <a:rPr lang="tr-TR" sz="1800" dirty="0">
                <a:solidFill>
                  <a:srgbClr val="292934"/>
                </a:solidFill>
              </a:rPr>
              <a:t> </a:t>
            </a:r>
            <a:r>
              <a:rPr lang="tr-TR" sz="1800" dirty="0" smtClean="0">
                <a:solidFill>
                  <a:srgbClr val="292934"/>
                </a:solidFill>
              </a:rPr>
              <a:t>HAVA=yağmurlu </a:t>
            </a:r>
            <a:r>
              <a:rPr lang="tr-TR" sz="1800" b="1" dirty="0" smtClean="0">
                <a:solidFill>
                  <a:srgbClr val="292934"/>
                </a:solidFill>
              </a:rPr>
              <a:t>ise </a:t>
            </a:r>
            <a:r>
              <a:rPr lang="tr-TR" sz="1800" b="1" dirty="0">
                <a:solidFill>
                  <a:srgbClr val="292934"/>
                </a:solidFill>
              </a:rPr>
              <a:t>ve</a:t>
            </a:r>
          </a:p>
          <a:p>
            <a:pPr marL="0" lvl="0" indent="0" algn="just">
              <a:buClr>
                <a:srgbClr val="93A299"/>
              </a:buClr>
              <a:buNone/>
            </a:pPr>
            <a:r>
              <a:rPr lang="tr-TR" sz="1800" dirty="0">
                <a:solidFill>
                  <a:srgbClr val="292934"/>
                </a:solidFill>
              </a:rPr>
              <a:t>        </a:t>
            </a:r>
            <a:r>
              <a:rPr lang="tr-TR" sz="1800" b="1" dirty="0">
                <a:solidFill>
                  <a:srgbClr val="292934"/>
                </a:solidFill>
              </a:rPr>
              <a:t>Eğer</a:t>
            </a:r>
            <a:r>
              <a:rPr lang="tr-TR" sz="1800" dirty="0">
                <a:solidFill>
                  <a:srgbClr val="292934"/>
                </a:solidFill>
              </a:rPr>
              <a:t> </a:t>
            </a:r>
            <a:r>
              <a:rPr lang="tr-TR" sz="1800" dirty="0" smtClean="0">
                <a:solidFill>
                  <a:srgbClr val="292934"/>
                </a:solidFill>
              </a:rPr>
              <a:t>RÜZGAR=güçlü </a:t>
            </a:r>
            <a:r>
              <a:rPr lang="tr-TR" sz="1800" dirty="0">
                <a:solidFill>
                  <a:srgbClr val="292934"/>
                </a:solidFill>
              </a:rPr>
              <a:t>ise </a:t>
            </a:r>
            <a:r>
              <a:rPr lang="tr-TR" sz="1800" dirty="0">
                <a:solidFill>
                  <a:srgbClr val="FF0000"/>
                </a:solidFill>
                <a:effectLst>
                  <a:outerShdw blurRad="38100" dist="38100" dir="2700000" algn="tl">
                    <a:srgbClr val="000000">
                      <a:alpha val="43137"/>
                    </a:srgbClr>
                  </a:outerShdw>
                </a:effectLst>
              </a:rPr>
              <a:t>OYUN=hayır</a:t>
            </a:r>
            <a:r>
              <a:rPr lang="tr-TR" sz="1800" dirty="0" smtClean="0">
                <a:solidFill>
                  <a:srgbClr val="FF0000"/>
                </a:solidFill>
                <a:effectLst>
                  <a:outerShdw blurRad="38100" dist="38100" dir="2700000" algn="tl">
                    <a:srgbClr val="000000">
                      <a:alpha val="43137"/>
                    </a:srgbClr>
                  </a:outerShdw>
                </a:effectLst>
              </a:rPr>
              <a:t>;</a:t>
            </a:r>
          </a:p>
          <a:p>
            <a:pPr marL="0" lvl="0" indent="0" algn="just">
              <a:buClr>
                <a:srgbClr val="93A299"/>
              </a:buClr>
              <a:buNone/>
            </a:pPr>
            <a:r>
              <a:rPr lang="tr-TR" sz="1900" b="1" dirty="0" smtClean="0">
                <a:solidFill>
                  <a:srgbClr val="292934"/>
                </a:solidFill>
              </a:rPr>
              <a:t>KURAL5:</a:t>
            </a:r>
            <a:endParaRPr lang="tr-TR" sz="1900" b="1" dirty="0">
              <a:solidFill>
                <a:srgbClr val="292934"/>
              </a:solidFill>
            </a:endParaRPr>
          </a:p>
          <a:p>
            <a:pPr marL="0" lvl="0" indent="0" algn="just">
              <a:buClr>
                <a:srgbClr val="93A299"/>
              </a:buClr>
              <a:buNone/>
            </a:pPr>
            <a:r>
              <a:rPr lang="tr-TR" sz="1900" b="1" dirty="0">
                <a:solidFill>
                  <a:srgbClr val="292934"/>
                </a:solidFill>
              </a:rPr>
              <a:t>Eğer</a:t>
            </a:r>
            <a:r>
              <a:rPr lang="tr-TR" sz="1900" dirty="0">
                <a:solidFill>
                  <a:srgbClr val="292934"/>
                </a:solidFill>
              </a:rPr>
              <a:t> </a:t>
            </a:r>
            <a:r>
              <a:rPr lang="tr-TR" sz="1900" dirty="0" smtClean="0">
                <a:solidFill>
                  <a:srgbClr val="292934"/>
                </a:solidFill>
              </a:rPr>
              <a:t>HAVA=yağmurlu </a:t>
            </a:r>
            <a:r>
              <a:rPr lang="tr-TR" sz="1900" b="1" dirty="0">
                <a:solidFill>
                  <a:srgbClr val="292934"/>
                </a:solidFill>
              </a:rPr>
              <a:t>ise ve</a:t>
            </a:r>
          </a:p>
          <a:p>
            <a:pPr marL="0" lvl="0" indent="0" algn="just">
              <a:buClr>
                <a:srgbClr val="93A299"/>
              </a:buClr>
              <a:buNone/>
            </a:pPr>
            <a:r>
              <a:rPr lang="tr-TR" sz="1900" dirty="0">
                <a:solidFill>
                  <a:srgbClr val="292934"/>
                </a:solidFill>
              </a:rPr>
              <a:t>        </a:t>
            </a:r>
            <a:r>
              <a:rPr lang="tr-TR" sz="1900" b="1" dirty="0">
                <a:solidFill>
                  <a:srgbClr val="292934"/>
                </a:solidFill>
              </a:rPr>
              <a:t>Eğer </a:t>
            </a:r>
            <a:r>
              <a:rPr lang="tr-TR" sz="1900" dirty="0" smtClean="0">
                <a:solidFill>
                  <a:srgbClr val="292934"/>
                </a:solidFill>
              </a:rPr>
              <a:t>RÜZGAR=hafif </a:t>
            </a:r>
            <a:r>
              <a:rPr lang="tr-TR" sz="1900" b="1" dirty="0">
                <a:solidFill>
                  <a:srgbClr val="292934"/>
                </a:solidFill>
              </a:rPr>
              <a:t>ise </a:t>
            </a:r>
            <a:r>
              <a:rPr lang="tr-TR" sz="1900" dirty="0" smtClean="0">
                <a:solidFill>
                  <a:srgbClr val="FF0000"/>
                </a:solidFill>
                <a:effectLst>
                  <a:outerShdw blurRad="38100" dist="38100" dir="2700000" algn="tl">
                    <a:srgbClr val="000000">
                      <a:alpha val="43137"/>
                    </a:srgbClr>
                  </a:outerShdw>
                </a:effectLst>
              </a:rPr>
              <a:t>OYUN=evet;</a:t>
            </a:r>
            <a:endParaRPr lang="tr-TR" sz="1900" dirty="0">
              <a:solidFill>
                <a:srgbClr val="FF0000"/>
              </a:solidFill>
              <a:effectLst>
                <a:outerShdw blurRad="38100" dist="38100" dir="2700000" algn="tl">
                  <a:srgbClr val="000000">
                    <a:alpha val="43137"/>
                  </a:srgbClr>
                </a:outerShdw>
              </a:effectLst>
            </a:endParaRPr>
          </a:p>
          <a:p>
            <a:pPr marL="0" lvl="0" indent="0" algn="just">
              <a:buClr>
                <a:srgbClr val="93A299"/>
              </a:buClr>
              <a:buNone/>
            </a:pPr>
            <a:endParaRPr lang="tr-TR" sz="1800" dirty="0">
              <a:solidFill>
                <a:srgbClr val="292934"/>
              </a:solidFill>
            </a:endParaRPr>
          </a:p>
          <a:p>
            <a:pPr marL="0" lvl="0" indent="0" algn="just">
              <a:buClr>
                <a:srgbClr val="93A299"/>
              </a:buClr>
              <a:buNone/>
            </a:pPr>
            <a:endParaRPr lang="tr-TR" sz="1800" dirty="0">
              <a:solidFill>
                <a:srgbClr val="292934"/>
              </a:solidFill>
            </a:endParaRPr>
          </a:p>
          <a:p>
            <a:pPr marL="0" lvl="0" indent="0" algn="just">
              <a:buClr>
                <a:srgbClr val="93A299"/>
              </a:buClr>
              <a:buNone/>
            </a:pPr>
            <a:endParaRPr lang="tr-TR" dirty="0" smtClean="0">
              <a:solidFill>
                <a:srgbClr val="292934"/>
              </a:solidFill>
            </a:endParaRPr>
          </a:p>
          <a:p>
            <a:pPr marL="0" lvl="0" indent="0" algn="just">
              <a:buClr>
                <a:srgbClr val="93A299"/>
              </a:buClr>
              <a:buNone/>
            </a:pPr>
            <a:endParaRPr lang="tr-TR" dirty="0">
              <a:solidFill>
                <a:srgbClr val="292934"/>
              </a:solidFill>
            </a:endParaRPr>
          </a:p>
          <a:p>
            <a:pPr marL="0" indent="0" algn="just">
              <a:buNone/>
            </a:pPr>
            <a:endParaRPr lang="tr-TR" dirty="0" smtClean="0"/>
          </a:p>
          <a:p>
            <a:pPr marL="0" indent="0" algn="just">
              <a:buNone/>
            </a:pPr>
            <a:endParaRPr lang="tr-TR" dirty="0"/>
          </a:p>
        </p:txBody>
      </p:sp>
      <p:sp>
        <p:nvSpPr>
          <p:cNvPr id="4" name="Altbilgi Yer Tutucusu 3"/>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394694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pPr marL="0" indent="0">
              <a:buNone/>
            </a:pPr>
            <a:r>
              <a:rPr lang="tr-TR" sz="1400" dirty="0" smtClean="0"/>
              <a:t>            </a:t>
            </a:r>
            <a:endParaRPr lang="tr-TR" sz="1400" dirty="0"/>
          </a:p>
        </p:txBody>
      </p:sp>
      <p:sp>
        <p:nvSpPr>
          <p:cNvPr id="4" name="Oval 3"/>
          <p:cNvSpPr/>
          <p:nvPr/>
        </p:nvSpPr>
        <p:spPr>
          <a:xfrm>
            <a:off x="4657295" y="1628800"/>
            <a:ext cx="185050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X&gt;1</a:t>
            </a:r>
            <a:endParaRPr lang="tr-TR" dirty="0"/>
          </a:p>
        </p:txBody>
      </p:sp>
      <p:cxnSp>
        <p:nvCxnSpPr>
          <p:cNvPr id="6" name="Düz Ok Bağlayıcısı 5"/>
          <p:cNvCxnSpPr/>
          <p:nvPr/>
        </p:nvCxnSpPr>
        <p:spPr>
          <a:xfrm>
            <a:off x="6187272" y="2070502"/>
            <a:ext cx="544968" cy="7104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Düz Ok Bağlayıcısı 8"/>
          <p:cNvCxnSpPr/>
          <p:nvPr/>
        </p:nvCxnSpPr>
        <p:spPr>
          <a:xfrm flipH="1">
            <a:off x="4111389" y="2965594"/>
            <a:ext cx="367384" cy="6012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097884" y="3631474"/>
            <a:ext cx="1519512"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Y=?</a:t>
            </a:r>
            <a:endParaRPr lang="tr-TR" dirty="0"/>
          </a:p>
        </p:txBody>
      </p:sp>
      <p:sp>
        <p:nvSpPr>
          <p:cNvPr id="18" name="Metin kutusu 17"/>
          <p:cNvSpPr txBox="1"/>
          <p:nvPr/>
        </p:nvSpPr>
        <p:spPr>
          <a:xfrm>
            <a:off x="4317438" y="2780928"/>
            <a:ext cx="759756" cy="369332"/>
          </a:xfrm>
          <a:prstGeom prst="rect">
            <a:avLst/>
          </a:prstGeom>
          <a:noFill/>
        </p:spPr>
        <p:txBody>
          <a:bodyPr wrap="square" rtlCol="0">
            <a:spAutoFit/>
          </a:bodyPr>
          <a:lstStyle/>
          <a:p>
            <a:r>
              <a:rPr lang="tr-TR" dirty="0" smtClean="0"/>
              <a:t>Evet</a:t>
            </a:r>
            <a:endParaRPr lang="tr-TR" dirty="0"/>
          </a:p>
        </p:txBody>
      </p:sp>
      <p:cxnSp>
        <p:nvCxnSpPr>
          <p:cNvPr id="20" name="Düz Ok Bağlayıcısı 19"/>
          <p:cNvCxnSpPr>
            <a:endCxn id="18" idx="0"/>
          </p:cNvCxnSpPr>
          <p:nvPr/>
        </p:nvCxnSpPr>
        <p:spPr>
          <a:xfrm flipH="1">
            <a:off x="4697316" y="2204864"/>
            <a:ext cx="379878"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Metin kutusu 23"/>
          <p:cNvSpPr txBox="1"/>
          <p:nvPr/>
        </p:nvSpPr>
        <p:spPr>
          <a:xfrm>
            <a:off x="6336234" y="2780928"/>
            <a:ext cx="792012" cy="369332"/>
          </a:xfrm>
          <a:prstGeom prst="rect">
            <a:avLst/>
          </a:prstGeom>
          <a:noFill/>
        </p:spPr>
        <p:txBody>
          <a:bodyPr wrap="none" rtlCol="0">
            <a:spAutoFit/>
          </a:bodyPr>
          <a:lstStyle/>
          <a:p>
            <a:r>
              <a:rPr lang="tr-TR" dirty="0" smtClean="0"/>
              <a:t>Hayır</a:t>
            </a:r>
            <a:endParaRPr lang="tr-TR" dirty="0"/>
          </a:p>
        </p:txBody>
      </p:sp>
      <p:cxnSp>
        <p:nvCxnSpPr>
          <p:cNvPr id="26" name="Düz Ok Bağlayıcısı 25"/>
          <p:cNvCxnSpPr/>
          <p:nvPr/>
        </p:nvCxnSpPr>
        <p:spPr>
          <a:xfrm>
            <a:off x="6948264" y="3150260"/>
            <a:ext cx="1080120" cy="17909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Dikdörtgen 30"/>
          <p:cNvSpPr/>
          <p:nvPr/>
        </p:nvSpPr>
        <p:spPr>
          <a:xfrm>
            <a:off x="7488324" y="4941168"/>
            <a:ext cx="131044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Sınıf1</a:t>
            </a:r>
            <a:endParaRPr lang="tr-TR" dirty="0"/>
          </a:p>
        </p:txBody>
      </p:sp>
      <p:cxnSp>
        <p:nvCxnSpPr>
          <p:cNvPr id="33" name="Düz Bağlayıcı 32"/>
          <p:cNvCxnSpPr/>
          <p:nvPr/>
        </p:nvCxnSpPr>
        <p:spPr>
          <a:xfrm flipH="1">
            <a:off x="2915816" y="4088674"/>
            <a:ext cx="432048" cy="4049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Düz Bağlayıcı 35"/>
          <p:cNvCxnSpPr/>
          <p:nvPr/>
        </p:nvCxnSpPr>
        <p:spPr>
          <a:xfrm>
            <a:off x="3874964" y="414908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Düz Bağlayıcı 38"/>
          <p:cNvCxnSpPr/>
          <p:nvPr/>
        </p:nvCxnSpPr>
        <p:spPr>
          <a:xfrm>
            <a:off x="4478773" y="4045714"/>
            <a:ext cx="302233" cy="447909"/>
          </a:xfrm>
          <a:prstGeom prst="line">
            <a:avLst/>
          </a:prstGeom>
        </p:spPr>
        <p:style>
          <a:lnRef idx="1">
            <a:schemeClr val="accent1"/>
          </a:lnRef>
          <a:fillRef idx="0">
            <a:schemeClr val="accent1"/>
          </a:fillRef>
          <a:effectRef idx="0">
            <a:schemeClr val="accent1"/>
          </a:effectRef>
          <a:fontRef idx="minor">
            <a:schemeClr val="tx1"/>
          </a:fontRef>
        </p:style>
      </p:cxnSp>
      <p:sp>
        <p:nvSpPr>
          <p:cNvPr id="43" name="Metin kutusu 42"/>
          <p:cNvSpPr txBox="1"/>
          <p:nvPr/>
        </p:nvSpPr>
        <p:spPr>
          <a:xfrm>
            <a:off x="2627784" y="4606280"/>
            <a:ext cx="673582" cy="369332"/>
          </a:xfrm>
          <a:prstGeom prst="rect">
            <a:avLst/>
          </a:prstGeom>
          <a:noFill/>
        </p:spPr>
        <p:txBody>
          <a:bodyPr wrap="none" rtlCol="0">
            <a:spAutoFit/>
          </a:bodyPr>
          <a:lstStyle/>
          <a:p>
            <a:r>
              <a:rPr lang="tr-TR" dirty="0" smtClean="0"/>
              <a:t>Y=A</a:t>
            </a:r>
            <a:endParaRPr lang="tr-TR" dirty="0"/>
          </a:p>
        </p:txBody>
      </p:sp>
      <p:sp>
        <p:nvSpPr>
          <p:cNvPr id="44" name="Metin kutusu 43"/>
          <p:cNvSpPr txBox="1"/>
          <p:nvPr/>
        </p:nvSpPr>
        <p:spPr>
          <a:xfrm>
            <a:off x="3534193" y="4756502"/>
            <a:ext cx="681542" cy="369332"/>
          </a:xfrm>
          <a:prstGeom prst="rect">
            <a:avLst/>
          </a:prstGeom>
          <a:noFill/>
        </p:spPr>
        <p:txBody>
          <a:bodyPr wrap="square" rtlCol="0">
            <a:spAutoFit/>
          </a:bodyPr>
          <a:lstStyle/>
          <a:p>
            <a:r>
              <a:rPr lang="tr-TR" dirty="0" smtClean="0"/>
              <a:t>Y=B</a:t>
            </a:r>
            <a:endParaRPr lang="tr-TR" dirty="0"/>
          </a:p>
        </p:txBody>
      </p:sp>
      <p:sp>
        <p:nvSpPr>
          <p:cNvPr id="45" name="Metin kutusu 44"/>
          <p:cNvSpPr txBox="1"/>
          <p:nvPr/>
        </p:nvSpPr>
        <p:spPr>
          <a:xfrm>
            <a:off x="4548059" y="4620965"/>
            <a:ext cx="678391" cy="369332"/>
          </a:xfrm>
          <a:prstGeom prst="rect">
            <a:avLst/>
          </a:prstGeom>
          <a:noFill/>
        </p:spPr>
        <p:txBody>
          <a:bodyPr wrap="none" rtlCol="0">
            <a:spAutoFit/>
          </a:bodyPr>
          <a:lstStyle/>
          <a:p>
            <a:r>
              <a:rPr lang="tr-TR" dirty="0" smtClean="0"/>
              <a:t>Y=C</a:t>
            </a:r>
            <a:endParaRPr lang="tr-TR" dirty="0"/>
          </a:p>
        </p:txBody>
      </p:sp>
      <p:cxnSp>
        <p:nvCxnSpPr>
          <p:cNvPr id="47" name="Düz Ok Bağlayıcısı 46"/>
          <p:cNvCxnSpPr/>
          <p:nvPr/>
        </p:nvCxnSpPr>
        <p:spPr>
          <a:xfrm flipH="1">
            <a:off x="2339752" y="4990297"/>
            <a:ext cx="360040" cy="5927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Düz Ok Bağlayıcısı 51"/>
          <p:cNvCxnSpPr>
            <a:stCxn id="44" idx="2"/>
          </p:cNvCxnSpPr>
          <p:nvPr/>
        </p:nvCxnSpPr>
        <p:spPr>
          <a:xfrm>
            <a:off x="3874964" y="5125834"/>
            <a:ext cx="0" cy="5448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Düz Ok Bağlayıcısı 55"/>
          <p:cNvCxnSpPr>
            <a:stCxn id="45" idx="2"/>
          </p:cNvCxnSpPr>
          <p:nvPr/>
        </p:nvCxnSpPr>
        <p:spPr>
          <a:xfrm>
            <a:off x="4887255" y="4990297"/>
            <a:ext cx="339195" cy="5927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1" name="Dikdörtgen 60"/>
          <p:cNvSpPr/>
          <p:nvPr/>
        </p:nvSpPr>
        <p:spPr>
          <a:xfrm>
            <a:off x="1713384" y="5638616"/>
            <a:ext cx="914400" cy="438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Sınıf2</a:t>
            </a:r>
            <a:endParaRPr lang="tr-TR" dirty="0"/>
          </a:p>
        </p:txBody>
      </p:sp>
      <p:sp>
        <p:nvSpPr>
          <p:cNvPr id="62" name="Dikdörtgen 61"/>
          <p:cNvSpPr/>
          <p:nvPr/>
        </p:nvSpPr>
        <p:spPr>
          <a:xfrm>
            <a:off x="3425596" y="5670356"/>
            <a:ext cx="914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Sınıf1</a:t>
            </a:r>
            <a:endParaRPr lang="tr-TR" dirty="0"/>
          </a:p>
        </p:txBody>
      </p:sp>
      <p:sp>
        <p:nvSpPr>
          <p:cNvPr id="63" name="Dikdörtgen 62"/>
          <p:cNvSpPr/>
          <p:nvPr/>
        </p:nvSpPr>
        <p:spPr>
          <a:xfrm>
            <a:off x="5056852" y="5610237"/>
            <a:ext cx="914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Sınıf2</a:t>
            </a:r>
            <a:endParaRPr lang="tr-TR" dirty="0"/>
          </a:p>
        </p:txBody>
      </p:sp>
      <p:sp>
        <p:nvSpPr>
          <p:cNvPr id="2" name="Altbilgi Yer Tutucusu 1"/>
          <p:cNvSpPr>
            <a:spLocks noGrp="1"/>
          </p:cNvSpPr>
          <p:nvPr>
            <p:ph type="ftr" sz="quarter" idx="11"/>
          </p:nvPr>
        </p:nvSpPr>
        <p:spPr/>
        <p:txBody>
          <a:bodyPr/>
          <a:lstStyle/>
          <a:p>
            <a:r>
              <a:rPr lang="tr-TR" smtClean="0"/>
              <a:t>Bölüm 3</a:t>
            </a:r>
            <a:endParaRPr lang="tr-TR"/>
          </a:p>
        </p:txBody>
      </p:sp>
    </p:spTree>
    <p:extLst>
      <p:ext uri="{BB962C8B-B14F-4D97-AF65-F5344CB8AC3E}">
        <p14:creationId xmlns:p14="http://schemas.microsoft.com/office/powerpoint/2010/main" val="912807314"/>
      </p:ext>
    </p:extLst>
  </p:cSld>
  <p:clrMapOvr>
    <a:masterClrMapping/>
  </p:clrMapOvr>
  <p:timing>
    <p:tnLst>
      <p:par>
        <p:cTn id="1" dur="indefinite" restart="never" nodeType="tmRoot"/>
      </p:par>
    </p:tnLst>
  </p:timing>
</p:sld>
</file>

<file path=ppt/theme/_rels/theme5.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İşleyen saat tasarım şablonu">
  <a:themeElements>
    <a:clrScheme name="Ofis Teması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is Teması">
      <a:majorFont>
        <a:latin typeface="Verdana"/>
        <a:ea typeface=""/>
        <a:cs typeface=""/>
      </a:majorFont>
      <a:minorFont>
        <a:latin typeface="Verdana"/>
        <a:ea typeface=""/>
        <a:cs typeface=""/>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is Teması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is Teması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is Teması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is Teması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is Teması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is Teması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is Teması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is Teması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is Teması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is Teması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is Teması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is Teması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Çok fazla dosya var tasarım şablonu">
  <a:themeElements>
    <a:clrScheme name="Ofis Teması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is Teması">
      <a:majorFont>
        <a:latin typeface="Trebuchet MS"/>
        <a:ea typeface=""/>
        <a:cs typeface=""/>
      </a:majorFont>
      <a:minorFont>
        <a:latin typeface="Trebuchet MS"/>
        <a:ea typeface=""/>
        <a:cs typeface=""/>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is Teması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is Teması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is Teması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is Teması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is Teması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is Teması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is Teması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is Teması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is Teması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is Teması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is Teması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is Teması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WritingDesignTemplate">
  <a:themeElements>
    <a:clrScheme name="WritingDesign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fontScheme name="WritingDesignTemplate">
      <a:majorFont>
        <a:latin typeface="Arial"/>
        <a:ea typeface=""/>
        <a:cs typeface=""/>
      </a:majorFont>
      <a:minorFont>
        <a:latin typeface="Arial"/>
        <a:ea typeface=""/>
        <a:cs typeface=""/>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ritingDesign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WritingDesign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WritingDesign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WritingDesign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WritingDesign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WritingDesign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WritingDesign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WritingDesign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WritingDesign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WritingDesign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WritingDesign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WritingDesign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İşleyen saat tasarım şablonu">
  <a:themeElements>
    <a:clrScheme name="Ofis Teması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is Teması">
      <a:majorFont>
        <a:latin typeface="Verdana"/>
        <a:ea typeface=""/>
        <a:cs typeface=""/>
      </a:majorFont>
      <a:minorFont>
        <a:latin typeface="Verdana"/>
        <a:ea typeface=""/>
        <a:cs typeface=""/>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is Teması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is Teması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is Teması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is Teması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is Teması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is Teması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is Teması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is Teması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is Teması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is Teması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is Teması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is Teması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Netlik">
  <a:themeElements>
    <a:clrScheme name="Netlik">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is Klasik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Netlik">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6.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İşleyen saat tasarım şablonu</Template>
  <TotalTime>3075</TotalTime>
  <Words>3198</Words>
  <Application>Microsoft Office PowerPoint</Application>
  <PresentationFormat>Ekran Gösterisi (4:3)</PresentationFormat>
  <Paragraphs>1366</Paragraphs>
  <Slides>89</Slides>
  <Notes>3</Notes>
  <HiddenSlides>0</HiddenSlides>
  <MMClips>0</MMClips>
  <ScaleCrop>false</ScaleCrop>
  <HeadingPairs>
    <vt:vector size="8" baseType="variant">
      <vt:variant>
        <vt:lpstr>Kullanılan Yazı Tipleri</vt:lpstr>
      </vt:variant>
      <vt:variant>
        <vt:i4>7</vt:i4>
      </vt:variant>
      <vt:variant>
        <vt:lpstr>Tema</vt:lpstr>
      </vt:variant>
      <vt:variant>
        <vt:i4>5</vt:i4>
      </vt:variant>
      <vt:variant>
        <vt:lpstr>Eklenmiş OLE Hizmet Programları</vt:lpstr>
      </vt:variant>
      <vt:variant>
        <vt:i4>1</vt:i4>
      </vt:variant>
      <vt:variant>
        <vt:lpstr>Slayt Başlıkları</vt:lpstr>
      </vt:variant>
      <vt:variant>
        <vt:i4>89</vt:i4>
      </vt:variant>
    </vt:vector>
  </HeadingPairs>
  <TitlesOfParts>
    <vt:vector size="102" baseType="lpstr">
      <vt:lpstr>Arial</vt:lpstr>
      <vt:lpstr>Calibri</vt:lpstr>
      <vt:lpstr>Cambria Math</vt:lpstr>
      <vt:lpstr>Courier New</vt:lpstr>
      <vt:lpstr>Trebuchet MS</vt:lpstr>
      <vt:lpstr>Verdana</vt:lpstr>
      <vt:lpstr>Wingdings</vt:lpstr>
      <vt:lpstr>İşleyen saat tasarım şablonu</vt:lpstr>
      <vt:lpstr>Çok fazla dosya var tasarım şablonu</vt:lpstr>
      <vt:lpstr>WritingDesignTemplate</vt:lpstr>
      <vt:lpstr>1_İşleyen saat tasarım şablonu</vt:lpstr>
      <vt:lpstr>Netlik</vt:lpstr>
      <vt:lpstr>Equation</vt:lpstr>
      <vt:lpstr>Doç. Dr. Murat KARABATAK</vt:lpstr>
      <vt:lpstr>Karar Ağaçları İle Sınıflandırma</vt:lpstr>
      <vt:lpstr>Sınıflandırma</vt:lpstr>
      <vt:lpstr>Sınıflandırma Süreci</vt:lpstr>
      <vt:lpstr>PowerPoint Sunusu</vt:lpstr>
      <vt:lpstr>PowerPoint Sunusu</vt:lpstr>
      <vt:lpstr>PowerPoint Sunusu</vt:lpstr>
      <vt:lpstr>Karar Ağaçlarıyla Sınıflandırma</vt:lpstr>
      <vt:lpstr>PowerPoint Sunusu</vt:lpstr>
      <vt:lpstr>Karar Ağaçlarında Dallanma Kriterleri</vt:lpstr>
      <vt:lpstr>ID3 Algoritması</vt:lpstr>
      <vt:lpstr>Entropi</vt:lpstr>
      <vt:lpstr>PowerPoint Sunusu</vt:lpstr>
      <vt:lpstr>PowerPoint Sunusu</vt:lpstr>
      <vt:lpstr>Örnek:</vt:lpstr>
      <vt:lpstr>Karar Ağaçlarında Entropi</vt:lpstr>
      <vt:lpstr>PowerPoint Sunusu</vt:lpstr>
      <vt:lpstr>PowerPoint Sunusu</vt:lpstr>
      <vt:lpstr>Örnek:</vt:lpstr>
      <vt:lpstr>PowerPoint Sunusu</vt:lpstr>
      <vt:lpstr>Dallanma İçin Niteliklerin Seçilmesi ve Kazanç Ölçütü</vt:lpstr>
      <vt:lpstr>Örnek: Tablo 3.1</vt:lpstr>
      <vt:lpstr>PowerPoint Sunusu</vt:lpstr>
      <vt:lpstr>PowerPoint Sunusu</vt:lpstr>
      <vt:lpstr>PowerPoint Sunusu</vt:lpstr>
      <vt:lpstr>PowerPoint Sunusu</vt:lpstr>
      <vt:lpstr>Uygulama  (Tablo 3.2)</vt:lpstr>
      <vt:lpstr>PowerPoint Sunusu</vt:lpstr>
      <vt:lpstr>PowerPoint Sunusu</vt:lpstr>
      <vt:lpstr>Adım 1: Birinci dallanma</vt:lpstr>
      <vt:lpstr>PowerPoint Sunusu</vt:lpstr>
      <vt:lpstr>Tablo 3.3 Bir önceki (Tablo 3.2) de yer alan eğitim kümesinin ISI ve OYUN değerleri</vt:lpstr>
      <vt:lpstr>PowerPoint Sunusu</vt:lpstr>
      <vt:lpstr>PowerPoint Sunusu</vt:lpstr>
      <vt:lpstr>PowerPoint Sunusu</vt:lpstr>
      <vt:lpstr>Tablo 3.4. HAVA ve OYUN nitelik değerleri</vt:lpstr>
      <vt:lpstr>PowerPoint Sunusu</vt:lpstr>
      <vt:lpstr>PowerPoint Sunusu</vt:lpstr>
      <vt:lpstr>Tablo 3.5. NEM ve OYUN nitelik değerleri</vt:lpstr>
      <vt:lpstr>PowerPoint Sunusu</vt:lpstr>
      <vt:lpstr>PowerPoint Sunusu</vt:lpstr>
      <vt:lpstr>Tablo 3.6. RÜZGAR ve OYUN nitelik değerleri</vt:lpstr>
      <vt:lpstr>PowerPoint Sunusu</vt:lpstr>
      <vt:lpstr>Tablo 3.7. Elde Edilen Kazanç Ölçütleri</vt:lpstr>
      <vt:lpstr>PowerPoint Sunusu</vt:lpstr>
      <vt:lpstr>Adım 2: HAVA niteliğinin ‘güneşli’ değeri için dallanma</vt:lpstr>
      <vt:lpstr>PowerPoint Sunusu</vt:lpstr>
      <vt:lpstr>Tablo 3.9. ISI ve OYUN nitelik değerleri</vt:lpstr>
      <vt:lpstr>PowerPoint Sunusu</vt:lpstr>
      <vt:lpstr>PowerPoint Sunusu</vt:lpstr>
      <vt:lpstr>Tablo 3.10. NEM ve OYUN nitelik değerleri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Kazanç Oranı</vt:lpstr>
      <vt:lpstr>PowerPoint Sunusu</vt:lpstr>
      <vt:lpstr>Örnek:</vt:lpstr>
      <vt:lpstr>PowerPoint Sunusu</vt:lpstr>
      <vt:lpstr>PowerPoint Sunusu</vt:lpstr>
      <vt:lpstr>C4.5 Algoritması</vt:lpstr>
      <vt:lpstr>PowerPoint Sunusu</vt:lpstr>
      <vt:lpstr>Uygulama: Tablo 3.17 Eğitim kümesinin görünümü</vt:lpstr>
      <vt:lpstr>PowerPoint Sunusu</vt:lpstr>
      <vt:lpstr>Tablo 3.18</vt:lpstr>
      <vt:lpstr>PowerPoint Sunusu</vt:lpstr>
      <vt:lpstr>PowerPoint Sunusu</vt:lpstr>
      <vt:lpstr>PowerPoint Sunusu</vt:lpstr>
      <vt:lpstr>PowerPoint Sunusu</vt:lpstr>
      <vt:lpstr>Bilinmeyen Nitelik Değerleri</vt:lpstr>
      <vt:lpstr>PowerPoint Sunusu</vt:lpstr>
      <vt:lpstr>Tablo 3.21. Kayıp değerlere sahip veri tabanı</vt:lpstr>
      <vt:lpstr>PowerPoint Sunusu</vt:lpstr>
      <vt:lpstr>Karar Ağaçlarının Budanması</vt:lpstr>
      <vt:lpstr>PowerPoint Sunusu</vt:lpstr>
      <vt:lpstr>C4.5’de Budama</vt:lpstr>
      <vt:lpstr>Örnek:</vt:lpstr>
      <vt:lpstr>PowerPoint Sunusu</vt:lpstr>
      <vt:lpstr>Karar Kuralları Oluşturmak</vt:lpstr>
      <vt:lpstr>Örnek: Karar Ağacı</vt:lpstr>
      <vt:lpstr>PowerPoint Sunusu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KARAR AĞAÇLARIYLA SINIFLANIRMA</dc:title>
  <dc:creator>User</dc:creator>
  <cp:lastModifiedBy>SONGÜL</cp:lastModifiedBy>
  <cp:revision>152</cp:revision>
  <dcterms:created xsi:type="dcterms:W3CDTF">2015-09-02T11:11:30Z</dcterms:created>
  <dcterms:modified xsi:type="dcterms:W3CDTF">2020-03-22T12:18:58Z</dcterms:modified>
</cp:coreProperties>
</file>